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1" r:id="rId4"/>
    <p:sldId id="284" r:id="rId5"/>
    <p:sldId id="260" r:id="rId6"/>
    <p:sldId id="268" r:id="rId7"/>
    <p:sldId id="286" r:id="rId8"/>
    <p:sldId id="285" r:id="rId9"/>
    <p:sldId id="267" r:id="rId10"/>
    <p:sldId id="265" r:id="rId11"/>
    <p:sldId id="282" r:id="rId12"/>
    <p:sldId id="269" r:id="rId13"/>
    <p:sldId id="272" r:id="rId14"/>
    <p:sldId id="275" r:id="rId15"/>
    <p:sldId id="281" r:id="rId16"/>
    <p:sldId id="276" r:id="rId17"/>
    <p:sldId id="266" r:id="rId18"/>
    <p:sldId id="262" r:id="rId19"/>
    <p:sldId id="283" r:id="rId20"/>
    <p:sldId id="271" r:id="rId21"/>
    <p:sldId id="279"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0477EE-39C4-4507-BBEB-71BE1EDBDB79}">
          <p14:sldIdLst>
            <p14:sldId id="256"/>
            <p14:sldId id="257"/>
            <p14:sldId id="261"/>
            <p14:sldId id="284"/>
            <p14:sldId id="260"/>
            <p14:sldId id="268"/>
            <p14:sldId id="286"/>
            <p14:sldId id="285"/>
            <p14:sldId id="267"/>
            <p14:sldId id="265"/>
            <p14:sldId id="282"/>
            <p14:sldId id="269"/>
            <p14:sldId id="272"/>
            <p14:sldId id="275"/>
            <p14:sldId id="281"/>
            <p14:sldId id="276"/>
            <p14:sldId id="266"/>
          </p14:sldIdLst>
        </p14:section>
        <p14:section name="Untitled Section" id="{DE774D45-9F91-4472-A49A-C414ECD90DDD}">
          <p14:sldIdLst>
            <p14:sldId id="262"/>
            <p14:sldId id="283"/>
            <p14:sldId id="271"/>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CC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4" autoAdjust="0"/>
    <p:restoredTop sz="89307" autoAdjust="0"/>
  </p:normalViewPr>
  <p:slideViewPr>
    <p:cSldViewPr snapToGrid="0">
      <p:cViewPr varScale="1">
        <p:scale>
          <a:sx n="76" d="100"/>
          <a:sy n="76" d="100"/>
        </p:scale>
        <p:origin x="81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F978E52-BF4D-4ED7-BC22-131C7A700236}" type="datetimeFigureOut">
              <a:rPr lang="en-GB" smtClean="0"/>
              <a:t>11/02/2021</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7C7C5B3-8177-4E5C-9559-0F3BD100ACBA}" type="slidenum">
              <a:rPr lang="en-GB" smtClean="0"/>
              <a:t>‹#›</a:t>
            </a:fld>
            <a:endParaRPr lang="en-GB"/>
          </a:p>
        </p:txBody>
      </p:sp>
    </p:spTree>
    <p:extLst>
      <p:ext uri="{BB962C8B-B14F-4D97-AF65-F5344CB8AC3E}">
        <p14:creationId xmlns:p14="http://schemas.microsoft.com/office/powerpoint/2010/main" val="394048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C7C5B3-8177-4E5C-9559-0F3BD100ACBA}" type="slidenum">
              <a:rPr lang="en-GB" smtClean="0"/>
              <a:t>1</a:t>
            </a:fld>
            <a:endParaRPr lang="en-GB"/>
          </a:p>
        </p:txBody>
      </p:sp>
    </p:spTree>
    <p:extLst>
      <p:ext uri="{BB962C8B-B14F-4D97-AF65-F5344CB8AC3E}">
        <p14:creationId xmlns:p14="http://schemas.microsoft.com/office/powerpoint/2010/main" val="1643293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tax on global income – if you don’t stay in any country for more than 180 days but work in Thailand with a work permit that you’d be considered Thai tax resident.  </a:t>
            </a:r>
          </a:p>
          <a:p>
            <a:r>
              <a:rPr lang="en-US" dirty="0"/>
              <a:t>Thailand, like almost all civilized countries, imposes tax on a jurisdictional basis – as opposed to a nationality basis – i.e. it imposes tax on income arising in or remitted to Thailand</a:t>
            </a:r>
          </a:p>
          <a:p>
            <a:r>
              <a:rPr lang="en-US" dirty="0"/>
              <a:t>The income arising basis, with a very few exceptions, applies to residents and non-residents alike, whereas the remittance basis, under certain circumstances, only applies to residents. Thai tax residence is generally defined on a quantitative basis (i.e. 180 full days in Thailand) but there can also be a qualitative criteria e.g. if you don’t stay in any country for more than 180 days but work in Thailand with a work permit that you’d generally be considered Thai tax resident</a:t>
            </a:r>
          </a:p>
        </p:txBody>
      </p:sp>
      <p:sp>
        <p:nvSpPr>
          <p:cNvPr id="4" name="Slide Number Placeholder 3"/>
          <p:cNvSpPr>
            <a:spLocks noGrp="1"/>
          </p:cNvSpPr>
          <p:nvPr>
            <p:ph type="sldNum" sz="quarter" idx="5"/>
          </p:nvPr>
        </p:nvSpPr>
        <p:spPr/>
        <p:txBody>
          <a:bodyPr/>
          <a:lstStyle/>
          <a:p>
            <a:fld id="{47C7C5B3-8177-4E5C-9559-0F3BD100ACBA}" type="slidenum">
              <a:rPr lang="en-GB" smtClean="0"/>
              <a:t>2</a:t>
            </a:fld>
            <a:endParaRPr lang="en-GB"/>
          </a:p>
        </p:txBody>
      </p:sp>
    </p:spTree>
    <p:extLst>
      <p:ext uri="{BB962C8B-B14F-4D97-AF65-F5344CB8AC3E}">
        <p14:creationId xmlns:p14="http://schemas.microsoft.com/office/powerpoint/2010/main" val="1222117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tax on global income – if you don’t stay in any country for more than 180 days but work in Thailand with a work permit that you’d be considered Thai tax resident.  </a:t>
            </a:r>
          </a:p>
        </p:txBody>
      </p:sp>
      <p:sp>
        <p:nvSpPr>
          <p:cNvPr id="4" name="Slide Number Placeholder 3"/>
          <p:cNvSpPr>
            <a:spLocks noGrp="1"/>
          </p:cNvSpPr>
          <p:nvPr>
            <p:ph type="sldNum" sz="quarter" idx="5"/>
          </p:nvPr>
        </p:nvSpPr>
        <p:spPr/>
        <p:txBody>
          <a:bodyPr/>
          <a:lstStyle/>
          <a:p>
            <a:fld id="{47C7C5B3-8177-4E5C-9559-0F3BD100ACBA}" type="slidenum">
              <a:rPr lang="en-GB" smtClean="0"/>
              <a:t>4</a:t>
            </a:fld>
            <a:endParaRPr lang="en-GB"/>
          </a:p>
        </p:txBody>
      </p:sp>
    </p:spTree>
    <p:extLst>
      <p:ext uri="{BB962C8B-B14F-4D97-AF65-F5344CB8AC3E}">
        <p14:creationId xmlns:p14="http://schemas.microsoft.com/office/powerpoint/2010/main" val="80809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 Social Security will temporary reduce further </a:t>
            </a:r>
          </a:p>
        </p:txBody>
      </p:sp>
      <p:sp>
        <p:nvSpPr>
          <p:cNvPr id="4" name="Slide Number Placeholder 3"/>
          <p:cNvSpPr>
            <a:spLocks noGrp="1"/>
          </p:cNvSpPr>
          <p:nvPr>
            <p:ph type="sldNum" sz="quarter" idx="5"/>
          </p:nvPr>
        </p:nvSpPr>
        <p:spPr/>
        <p:txBody>
          <a:bodyPr/>
          <a:lstStyle/>
          <a:p>
            <a:fld id="{47C7C5B3-8177-4E5C-9559-0F3BD100ACBA}" type="slidenum">
              <a:rPr lang="en-GB" smtClean="0"/>
              <a:t>5</a:t>
            </a:fld>
            <a:endParaRPr lang="en-GB"/>
          </a:p>
        </p:txBody>
      </p:sp>
    </p:spTree>
    <p:extLst>
      <p:ext uri="{BB962C8B-B14F-4D97-AF65-F5344CB8AC3E}">
        <p14:creationId xmlns:p14="http://schemas.microsoft.com/office/powerpoint/2010/main" val="29259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special case donations are for Covid-19 relief,  200% for Thai red Cross, State Hospitals </a:t>
            </a:r>
          </a:p>
        </p:txBody>
      </p:sp>
      <p:sp>
        <p:nvSpPr>
          <p:cNvPr id="4" name="Slide Number Placeholder 3"/>
          <p:cNvSpPr>
            <a:spLocks noGrp="1"/>
          </p:cNvSpPr>
          <p:nvPr>
            <p:ph type="sldNum" sz="quarter" idx="5"/>
          </p:nvPr>
        </p:nvSpPr>
        <p:spPr/>
        <p:txBody>
          <a:bodyPr/>
          <a:lstStyle/>
          <a:p>
            <a:fld id="{47C7C5B3-8177-4E5C-9559-0F3BD100ACBA}" type="slidenum">
              <a:rPr lang="en-GB" smtClean="0"/>
              <a:t>6</a:t>
            </a:fld>
            <a:endParaRPr lang="en-GB"/>
          </a:p>
        </p:txBody>
      </p:sp>
    </p:spTree>
    <p:extLst>
      <p:ext uri="{BB962C8B-B14F-4D97-AF65-F5344CB8AC3E}">
        <p14:creationId xmlns:p14="http://schemas.microsoft.com/office/powerpoint/2010/main" val="70232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 Social Security will temporary reduce further </a:t>
            </a:r>
          </a:p>
        </p:txBody>
      </p:sp>
      <p:sp>
        <p:nvSpPr>
          <p:cNvPr id="4" name="Slide Number Placeholder 3"/>
          <p:cNvSpPr>
            <a:spLocks noGrp="1"/>
          </p:cNvSpPr>
          <p:nvPr>
            <p:ph type="sldNum" sz="quarter" idx="5"/>
          </p:nvPr>
        </p:nvSpPr>
        <p:spPr/>
        <p:txBody>
          <a:bodyPr/>
          <a:lstStyle/>
          <a:p>
            <a:fld id="{47C7C5B3-8177-4E5C-9559-0F3BD100ACBA}" type="slidenum">
              <a:rPr lang="en-GB" smtClean="0"/>
              <a:t>7</a:t>
            </a:fld>
            <a:endParaRPr lang="en-GB"/>
          </a:p>
        </p:txBody>
      </p:sp>
    </p:spTree>
    <p:extLst>
      <p:ext uri="{BB962C8B-B14F-4D97-AF65-F5344CB8AC3E}">
        <p14:creationId xmlns:p14="http://schemas.microsoft.com/office/powerpoint/2010/main" val="3402915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 assurance – THB 100k for 3-10 </a:t>
            </a:r>
            <a:r>
              <a:rPr lang="en-US" dirty="0" err="1"/>
              <a:t>yrs</a:t>
            </a:r>
            <a:r>
              <a:rPr lang="en-US" dirty="0"/>
              <a:t> – suggest 5 </a:t>
            </a:r>
            <a:r>
              <a:rPr lang="en-US" dirty="0" err="1"/>
              <a:t>yrs</a:t>
            </a:r>
            <a:r>
              <a:rPr lang="en-US" dirty="0"/>
              <a:t> – keep for 10 years – receive interest. Once 5yrs complete enroll in a new one. </a:t>
            </a:r>
          </a:p>
        </p:txBody>
      </p:sp>
      <p:sp>
        <p:nvSpPr>
          <p:cNvPr id="4" name="Slide Number Placeholder 3"/>
          <p:cNvSpPr>
            <a:spLocks noGrp="1"/>
          </p:cNvSpPr>
          <p:nvPr>
            <p:ph type="sldNum" sz="quarter" idx="5"/>
          </p:nvPr>
        </p:nvSpPr>
        <p:spPr/>
        <p:txBody>
          <a:bodyPr/>
          <a:lstStyle/>
          <a:p>
            <a:fld id="{47C7C5B3-8177-4E5C-9559-0F3BD100ACBA}" type="slidenum">
              <a:rPr lang="en-GB" smtClean="0"/>
              <a:t>9</a:t>
            </a:fld>
            <a:endParaRPr lang="en-GB"/>
          </a:p>
        </p:txBody>
      </p:sp>
    </p:spTree>
    <p:extLst>
      <p:ext uri="{BB962C8B-B14F-4D97-AF65-F5344CB8AC3E}">
        <p14:creationId xmlns:p14="http://schemas.microsoft.com/office/powerpoint/2010/main" val="64036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RMF is 30%. </a:t>
            </a:r>
          </a:p>
        </p:txBody>
      </p:sp>
      <p:sp>
        <p:nvSpPr>
          <p:cNvPr id="4" name="Slide Number Placeholder 3"/>
          <p:cNvSpPr>
            <a:spLocks noGrp="1"/>
          </p:cNvSpPr>
          <p:nvPr>
            <p:ph type="sldNum" sz="quarter" idx="5"/>
          </p:nvPr>
        </p:nvSpPr>
        <p:spPr/>
        <p:txBody>
          <a:bodyPr/>
          <a:lstStyle/>
          <a:p>
            <a:fld id="{47C7C5B3-8177-4E5C-9559-0F3BD100ACBA}" type="slidenum">
              <a:rPr lang="en-GB" smtClean="0"/>
              <a:t>10</a:t>
            </a:fld>
            <a:endParaRPr lang="en-GB"/>
          </a:p>
        </p:txBody>
      </p:sp>
    </p:spTree>
    <p:extLst>
      <p:ext uri="{BB962C8B-B14F-4D97-AF65-F5344CB8AC3E}">
        <p14:creationId xmlns:p14="http://schemas.microsoft.com/office/powerpoint/2010/main" val="2905323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46 years or older then you should focus only on RMF because the new rule for SSF says that you must keep for 10 years while RMF you can redeem at 55. </a:t>
            </a:r>
          </a:p>
        </p:txBody>
      </p:sp>
      <p:sp>
        <p:nvSpPr>
          <p:cNvPr id="4" name="Slide Number Placeholder 3"/>
          <p:cNvSpPr>
            <a:spLocks noGrp="1"/>
          </p:cNvSpPr>
          <p:nvPr>
            <p:ph type="sldNum" sz="quarter" idx="5"/>
          </p:nvPr>
        </p:nvSpPr>
        <p:spPr/>
        <p:txBody>
          <a:bodyPr/>
          <a:lstStyle/>
          <a:p>
            <a:fld id="{47C7C5B3-8177-4E5C-9559-0F3BD100ACBA}" type="slidenum">
              <a:rPr lang="en-GB" smtClean="0"/>
              <a:t>12</a:t>
            </a:fld>
            <a:endParaRPr lang="en-GB"/>
          </a:p>
        </p:txBody>
      </p:sp>
    </p:spTree>
    <p:extLst>
      <p:ext uri="{BB962C8B-B14F-4D97-AF65-F5344CB8AC3E}">
        <p14:creationId xmlns:p14="http://schemas.microsoft.com/office/powerpoint/2010/main" val="246855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countries refer to Pensions in a DTA (</a:t>
            </a:r>
            <a:r>
              <a:rPr lang="en-US" dirty="0" err="1"/>
              <a:t>eg.</a:t>
            </a:r>
            <a:r>
              <a:rPr lang="en-US" dirty="0"/>
              <a:t> UK), Pensions issued with no WHT 2) Most pensions fall under the personal income tax allowance – RD needs evidence to show that tax has been paid in home country under most DTA’s. </a:t>
            </a:r>
          </a:p>
        </p:txBody>
      </p:sp>
      <p:sp>
        <p:nvSpPr>
          <p:cNvPr id="4" name="Slide Number Placeholder 3"/>
          <p:cNvSpPr>
            <a:spLocks noGrp="1"/>
          </p:cNvSpPr>
          <p:nvPr>
            <p:ph type="sldNum" sz="quarter" idx="5"/>
          </p:nvPr>
        </p:nvSpPr>
        <p:spPr/>
        <p:txBody>
          <a:bodyPr/>
          <a:lstStyle/>
          <a:p>
            <a:fld id="{47C7C5B3-8177-4E5C-9559-0F3BD100ACBA}" type="slidenum">
              <a:rPr lang="en-GB" smtClean="0"/>
              <a:t>13</a:t>
            </a:fld>
            <a:endParaRPr lang="en-GB"/>
          </a:p>
        </p:txBody>
      </p:sp>
    </p:spTree>
    <p:extLst>
      <p:ext uri="{BB962C8B-B14F-4D97-AF65-F5344CB8AC3E}">
        <p14:creationId xmlns:p14="http://schemas.microsoft.com/office/powerpoint/2010/main" val="1983513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result in a dilemma for business owners – sell their shares and pay tax on profit or payout dividends first and reduce Co.’s value </a:t>
            </a:r>
          </a:p>
        </p:txBody>
      </p:sp>
      <p:sp>
        <p:nvSpPr>
          <p:cNvPr id="4" name="Slide Number Placeholder 3"/>
          <p:cNvSpPr>
            <a:spLocks noGrp="1"/>
          </p:cNvSpPr>
          <p:nvPr>
            <p:ph type="sldNum" sz="quarter" idx="5"/>
          </p:nvPr>
        </p:nvSpPr>
        <p:spPr/>
        <p:txBody>
          <a:bodyPr/>
          <a:lstStyle/>
          <a:p>
            <a:fld id="{47C7C5B3-8177-4E5C-9559-0F3BD100ACBA}" type="slidenum">
              <a:rPr lang="en-GB" smtClean="0"/>
              <a:t>14</a:t>
            </a:fld>
            <a:endParaRPr lang="en-GB"/>
          </a:p>
        </p:txBody>
      </p:sp>
    </p:spTree>
    <p:extLst>
      <p:ext uri="{BB962C8B-B14F-4D97-AF65-F5344CB8AC3E}">
        <p14:creationId xmlns:p14="http://schemas.microsoft.com/office/powerpoint/2010/main" val="2018143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breaking the RMF rules. </a:t>
            </a:r>
          </a:p>
        </p:txBody>
      </p:sp>
      <p:sp>
        <p:nvSpPr>
          <p:cNvPr id="4" name="Slide Number Placeholder 3"/>
          <p:cNvSpPr>
            <a:spLocks noGrp="1"/>
          </p:cNvSpPr>
          <p:nvPr>
            <p:ph type="sldNum" sz="quarter" idx="5"/>
          </p:nvPr>
        </p:nvSpPr>
        <p:spPr/>
        <p:txBody>
          <a:bodyPr/>
          <a:lstStyle/>
          <a:p>
            <a:fld id="{47C7C5B3-8177-4E5C-9559-0F3BD100ACBA}" type="slidenum">
              <a:rPr lang="en-GB" smtClean="0"/>
              <a:t>15</a:t>
            </a:fld>
            <a:endParaRPr lang="en-GB"/>
          </a:p>
        </p:txBody>
      </p:sp>
    </p:spTree>
    <p:extLst>
      <p:ext uri="{BB962C8B-B14F-4D97-AF65-F5344CB8AC3E}">
        <p14:creationId xmlns:p14="http://schemas.microsoft.com/office/powerpoint/2010/main" val="3057123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 ticket less common – RD don’t know how to categorize it. Employer usually expenses it. Company pays Personal Income Tax for expats sometimes when negotiating a ‘net amount’. </a:t>
            </a:r>
          </a:p>
        </p:txBody>
      </p:sp>
      <p:sp>
        <p:nvSpPr>
          <p:cNvPr id="4" name="Slide Number Placeholder 3"/>
          <p:cNvSpPr>
            <a:spLocks noGrp="1"/>
          </p:cNvSpPr>
          <p:nvPr>
            <p:ph type="sldNum" sz="quarter" idx="5"/>
          </p:nvPr>
        </p:nvSpPr>
        <p:spPr/>
        <p:txBody>
          <a:bodyPr/>
          <a:lstStyle/>
          <a:p>
            <a:fld id="{47C7C5B3-8177-4E5C-9559-0F3BD100ACBA}" type="slidenum">
              <a:rPr lang="en-GB" smtClean="0"/>
              <a:t>16</a:t>
            </a:fld>
            <a:endParaRPr lang="en-GB"/>
          </a:p>
        </p:txBody>
      </p:sp>
    </p:spTree>
    <p:extLst>
      <p:ext uri="{BB962C8B-B14F-4D97-AF65-F5344CB8AC3E}">
        <p14:creationId xmlns:p14="http://schemas.microsoft.com/office/powerpoint/2010/main" val="2656673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Shopping – present tax ID – they have had for a about 5 years – sometimes THB 15,000. </a:t>
            </a:r>
          </a:p>
        </p:txBody>
      </p:sp>
      <p:sp>
        <p:nvSpPr>
          <p:cNvPr id="4" name="Slide Number Placeholder 3"/>
          <p:cNvSpPr>
            <a:spLocks noGrp="1"/>
          </p:cNvSpPr>
          <p:nvPr>
            <p:ph type="sldNum" sz="quarter" idx="5"/>
          </p:nvPr>
        </p:nvSpPr>
        <p:spPr/>
        <p:txBody>
          <a:bodyPr/>
          <a:lstStyle/>
          <a:p>
            <a:fld id="{47C7C5B3-8177-4E5C-9559-0F3BD100ACBA}" type="slidenum">
              <a:rPr lang="en-GB" smtClean="0"/>
              <a:t>17</a:t>
            </a:fld>
            <a:endParaRPr lang="en-GB"/>
          </a:p>
        </p:txBody>
      </p:sp>
    </p:spTree>
    <p:extLst>
      <p:ext uri="{BB962C8B-B14F-4D97-AF65-F5344CB8AC3E}">
        <p14:creationId xmlns:p14="http://schemas.microsoft.com/office/powerpoint/2010/main" val="2867229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18493-EB48-4CA7-933E-528C672FFE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A7A4DB9-CA2B-4559-B045-8EAF17396F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113B68C-EE64-4816-9A5F-075395598CE8}"/>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5" name="Footer Placeholder 4">
            <a:extLst>
              <a:ext uri="{FF2B5EF4-FFF2-40B4-BE49-F238E27FC236}">
                <a16:creationId xmlns:a16="http://schemas.microsoft.com/office/drawing/2014/main" id="{BD02A856-B173-407D-8FA2-6C20BA723D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E88F1D-11FA-42CC-9C6F-1C2941D83775}"/>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1197003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2A52A-9268-4794-A1A2-F3CED0F22B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79E091-6CCC-42EF-9FF8-6F0B9FE556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66E5BE-9603-49F8-BB1F-FDF1DBDAE304}"/>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5" name="Footer Placeholder 4">
            <a:extLst>
              <a:ext uri="{FF2B5EF4-FFF2-40B4-BE49-F238E27FC236}">
                <a16:creationId xmlns:a16="http://schemas.microsoft.com/office/drawing/2014/main" id="{91E0BD44-7005-487C-8A47-7A29EFD980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09C5FF-8723-4803-956F-457B172A0D1C}"/>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4048066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5786-5767-4371-947C-223A9C8ED6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E43BDA8-6F39-4AB5-8332-C30908771B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1A097B-AE63-4F65-AEE4-7E4ED7E44311}"/>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5" name="Footer Placeholder 4">
            <a:extLst>
              <a:ext uri="{FF2B5EF4-FFF2-40B4-BE49-F238E27FC236}">
                <a16:creationId xmlns:a16="http://schemas.microsoft.com/office/drawing/2014/main" id="{C29CABCE-7523-4D98-AB51-1B29D013AA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3FFD0E-604F-4BA8-830B-556C712D234F}"/>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2508425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71C1E-B903-4885-ABEA-50E3B8BA9D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B249AC1-B7AA-4DEF-98A6-6437E41278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4E3CAE-B1F8-49CE-AC13-F545EFFC91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58CFEB3-8D29-46C8-8A61-9F411CD61577}"/>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6" name="Footer Placeholder 5">
            <a:extLst>
              <a:ext uri="{FF2B5EF4-FFF2-40B4-BE49-F238E27FC236}">
                <a16:creationId xmlns:a16="http://schemas.microsoft.com/office/drawing/2014/main" id="{0EF0FCE6-C204-4D47-B165-C2D2A44A93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DB003A-3B90-4115-B84D-12D0649F8FC7}"/>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1728166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FDB9-874C-4A37-821E-DCC67F02A3D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DCBCA8-BF18-4181-9CCB-EC696B4C0B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6D33FA-806A-426A-8A1F-9606CA1ED6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4837D8-22A7-4916-AF26-C2FE047223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0D1746-3ED0-4781-9354-A6759A96BC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60F5477-D755-447C-9F95-32495169089D}"/>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8" name="Footer Placeholder 7">
            <a:extLst>
              <a:ext uri="{FF2B5EF4-FFF2-40B4-BE49-F238E27FC236}">
                <a16:creationId xmlns:a16="http://schemas.microsoft.com/office/drawing/2014/main" id="{8CEFC668-2B81-46AF-BC35-5B7AA6D03EC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DCDB8E5-C733-48DD-8DC2-2014A16C5A57}"/>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2357063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95E53-8C11-4041-95F6-486EB1F30F0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B1341F-8EE1-444B-8237-D09D8A1D7BC6}"/>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4" name="Footer Placeholder 3">
            <a:extLst>
              <a:ext uri="{FF2B5EF4-FFF2-40B4-BE49-F238E27FC236}">
                <a16:creationId xmlns:a16="http://schemas.microsoft.com/office/drawing/2014/main" id="{07CFF1CE-7968-48B6-B368-15B15AC2840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A68E13C-FD4E-4CAE-9F42-37A21606394E}"/>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3531979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AF1734-5B77-426E-A5F8-2A224CECF379}"/>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3" name="Footer Placeholder 2">
            <a:extLst>
              <a:ext uri="{FF2B5EF4-FFF2-40B4-BE49-F238E27FC236}">
                <a16:creationId xmlns:a16="http://schemas.microsoft.com/office/drawing/2014/main" id="{4AFE51F4-18D8-48E6-B77A-16EA6EF837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0C704D-FF73-4889-9190-4895298D1AD0}"/>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3584018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53BA9-F430-4510-95B8-21B13E9A30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838138-ED3B-4878-B2DD-149745163B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FE0E995-3706-4787-8F5B-13353009FA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B49484-1F75-4F41-9DAE-F1474C174B83}"/>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6" name="Footer Placeholder 5">
            <a:extLst>
              <a:ext uri="{FF2B5EF4-FFF2-40B4-BE49-F238E27FC236}">
                <a16:creationId xmlns:a16="http://schemas.microsoft.com/office/drawing/2014/main" id="{6153145F-C567-46AA-9AE3-FC8020A9D2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3F8C43-05B3-444C-9315-DA7A5A6D8B32}"/>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1029249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5CB58-40B3-4AD7-BC8A-5075DE8249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9BCE7CB-F16C-43EA-8ED9-59EC07E3C9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9AF8B0A-E714-46AF-B264-D8A1E7F56F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798FA0-FD4C-4298-ADEB-1B964D8BD800}"/>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6" name="Footer Placeholder 5">
            <a:extLst>
              <a:ext uri="{FF2B5EF4-FFF2-40B4-BE49-F238E27FC236}">
                <a16:creationId xmlns:a16="http://schemas.microsoft.com/office/drawing/2014/main" id="{9F256524-1F29-4872-B205-75531D11C3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F558C6-ED8B-423F-BCB6-3D82D736BFBD}"/>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819708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DCF2-2A34-4E10-A1CB-188826A9B62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378EB7-9EAE-4F92-8AA7-FB68FD0A15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CC074F-E37F-48A5-9E59-4BE309E3B54A}"/>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5" name="Footer Placeholder 4">
            <a:extLst>
              <a:ext uri="{FF2B5EF4-FFF2-40B4-BE49-F238E27FC236}">
                <a16:creationId xmlns:a16="http://schemas.microsoft.com/office/drawing/2014/main" id="{2B842CE2-6EC9-42AD-BD4C-57A8ED9B2F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EAA9F5-69FF-49E4-B05E-DF69587CB6E4}"/>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3302842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AEB553-3CE9-4F24-A6C5-0B7A311CD14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CF2B7D-D7B1-47FB-99C6-EE7E93272F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DF3CB8-B69A-416D-BDBB-FC465B0E8445}"/>
              </a:ext>
            </a:extLst>
          </p:cNvPr>
          <p:cNvSpPr>
            <a:spLocks noGrp="1"/>
          </p:cNvSpPr>
          <p:nvPr>
            <p:ph type="dt" sz="half" idx="10"/>
          </p:nvPr>
        </p:nvSpPr>
        <p:spPr/>
        <p:txBody>
          <a:bodyPr/>
          <a:lstStyle/>
          <a:p>
            <a:fld id="{931DB578-1366-42AF-9C22-0417513B82C6}" type="datetimeFigureOut">
              <a:rPr lang="en-GB" smtClean="0"/>
              <a:t>11/02/2021</a:t>
            </a:fld>
            <a:endParaRPr lang="en-GB"/>
          </a:p>
        </p:txBody>
      </p:sp>
      <p:sp>
        <p:nvSpPr>
          <p:cNvPr id="5" name="Footer Placeholder 4">
            <a:extLst>
              <a:ext uri="{FF2B5EF4-FFF2-40B4-BE49-F238E27FC236}">
                <a16:creationId xmlns:a16="http://schemas.microsoft.com/office/drawing/2014/main" id="{295BF5E2-1FDB-443F-8172-8CBE723E50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2953FF-417A-45F7-B841-0BE866E99E61}"/>
              </a:ext>
            </a:extLst>
          </p:cNvPr>
          <p:cNvSpPr>
            <a:spLocks noGrp="1"/>
          </p:cNvSpPr>
          <p:nvPr>
            <p:ph type="sldNum" sz="quarter" idx="12"/>
          </p:nvPr>
        </p:nvSpPr>
        <p:spPr/>
        <p:txBody>
          <a:bodyPr/>
          <a:lstStyle/>
          <a:p>
            <a:fld id="{262A4E46-9BDF-4B60-88F7-AEBCD8C7E09D}" type="slidenum">
              <a:rPr lang="en-GB" smtClean="0"/>
              <a:t>‹#›</a:t>
            </a:fld>
            <a:endParaRPr lang="en-GB"/>
          </a:p>
        </p:txBody>
      </p:sp>
    </p:spTree>
    <p:extLst>
      <p:ext uri="{BB962C8B-B14F-4D97-AF65-F5344CB8AC3E}">
        <p14:creationId xmlns:p14="http://schemas.microsoft.com/office/powerpoint/2010/main" val="1274838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A44354-AF08-41A2-BDC4-0D2AC4FA5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A56BF1-3757-4F45-B9AB-41104CDC90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1A0BC4-19BF-4E9A-808C-78B257D690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1DB578-1366-42AF-9C22-0417513B82C6}" type="datetimeFigureOut">
              <a:rPr lang="en-GB" smtClean="0"/>
              <a:t>11/02/2021</a:t>
            </a:fld>
            <a:endParaRPr lang="en-GB"/>
          </a:p>
        </p:txBody>
      </p:sp>
      <p:sp>
        <p:nvSpPr>
          <p:cNvPr id="5" name="Footer Placeholder 4">
            <a:extLst>
              <a:ext uri="{FF2B5EF4-FFF2-40B4-BE49-F238E27FC236}">
                <a16:creationId xmlns:a16="http://schemas.microsoft.com/office/drawing/2014/main" id="{F7DFC7C5-6F99-4571-97FC-E54302E697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FFB5F73-6F19-4C75-AD6F-126B66D2A8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2A4E46-9BDF-4B60-88F7-AEBCD8C7E09D}" type="slidenum">
              <a:rPr lang="en-GB" smtClean="0"/>
              <a:t>‹#›</a:t>
            </a:fld>
            <a:endParaRPr lang="en-GB"/>
          </a:p>
        </p:txBody>
      </p:sp>
    </p:spTree>
    <p:extLst>
      <p:ext uri="{BB962C8B-B14F-4D97-AF65-F5344CB8AC3E}">
        <p14:creationId xmlns:p14="http://schemas.microsoft.com/office/powerpoint/2010/main" val="1374233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info@mbmg-investment.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3000">
              <a:srgbClr val="385CCF"/>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C7823-9F1B-4577-98E6-DB829D92FD0E}"/>
              </a:ext>
            </a:extLst>
          </p:cNvPr>
          <p:cNvSpPr>
            <a:spLocks noGrp="1"/>
          </p:cNvSpPr>
          <p:nvPr>
            <p:ph type="ctrTitle"/>
          </p:nvPr>
        </p:nvSpPr>
        <p:spPr>
          <a:xfrm>
            <a:off x="1763486" y="1101969"/>
            <a:ext cx="9144000" cy="1785629"/>
          </a:xfrm>
          <a:effectLst>
            <a:glow rad="63500">
              <a:schemeClr val="accent4">
                <a:satMod val="175000"/>
                <a:alpha val="40000"/>
              </a:schemeClr>
            </a:glow>
          </a:effectLst>
        </p:spPr>
        <p:txBody>
          <a:bodyPr>
            <a:normAutofit/>
          </a:bodyPr>
          <a:lstStyle/>
          <a:p>
            <a:r>
              <a:rPr lang="en-GB" b="1" dirty="0">
                <a:effectLst/>
              </a:rPr>
              <a:t>Ways to reduce your Thai personal Income Tax</a:t>
            </a:r>
            <a:endParaRPr lang="en-GB" dirty="0"/>
          </a:p>
        </p:txBody>
      </p:sp>
      <p:sp>
        <p:nvSpPr>
          <p:cNvPr id="3" name="Subtitle 2">
            <a:extLst>
              <a:ext uri="{FF2B5EF4-FFF2-40B4-BE49-F238E27FC236}">
                <a16:creationId xmlns:a16="http://schemas.microsoft.com/office/drawing/2014/main" id="{FD30D8FC-1029-4A0B-8CA2-CDD99D4D03B6}"/>
              </a:ext>
            </a:extLst>
          </p:cNvPr>
          <p:cNvSpPr>
            <a:spLocks noGrp="1"/>
          </p:cNvSpPr>
          <p:nvPr>
            <p:ph type="subTitle" idx="1"/>
          </p:nvPr>
        </p:nvSpPr>
        <p:spPr>
          <a:xfrm>
            <a:off x="5645020" y="4537003"/>
            <a:ext cx="6431902" cy="1763486"/>
          </a:xfrm>
          <a:noFill/>
        </p:spPr>
        <p:txBody>
          <a:bodyPr>
            <a:normAutofit fontScale="77500" lnSpcReduction="20000"/>
          </a:bodyPr>
          <a:lstStyle/>
          <a:p>
            <a:endParaRPr lang="en-US" dirty="0"/>
          </a:p>
          <a:p>
            <a:pPr algn="r"/>
            <a:r>
              <a:rPr lang="en-US" sz="2600" i="1" dirty="0"/>
              <a:t>James Fraser – Senior Consultant</a:t>
            </a:r>
          </a:p>
          <a:p>
            <a:pPr algn="r"/>
            <a:r>
              <a:rPr lang="en-US" sz="2600" i="1" dirty="0" err="1"/>
              <a:t>Jureemas</a:t>
            </a:r>
            <a:r>
              <a:rPr lang="en-US" sz="2600" i="1" dirty="0"/>
              <a:t> Ung – Securities Investment Consultant</a:t>
            </a:r>
          </a:p>
          <a:p>
            <a:pPr algn="r"/>
            <a:endParaRPr lang="en-US" sz="2600" i="1" dirty="0"/>
          </a:p>
          <a:p>
            <a:pPr algn="r"/>
            <a:r>
              <a:rPr lang="en-US" sz="2600" i="1" dirty="0"/>
              <a:t>MBMG Investment Advisory</a:t>
            </a:r>
          </a:p>
        </p:txBody>
      </p:sp>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14" name="TextBox 13">
            <a:extLst>
              <a:ext uri="{FF2B5EF4-FFF2-40B4-BE49-F238E27FC236}">
                <a16:creationId xmlns:a16="http://schemas.microsoft.com/office/drawing/2014/main" id="{7E22B7E8-080B-43E6-A966-5428E8043789}"/>
              </a:ext>
            </a:extLst>
          </p:cNvPr>
          <p:cNvSpPr txBox="1"/>
          <p:nvPr/>
        </p:nvSpPr>
        <p:spPr>
          <a:xfrm>
            <a:off x="7977674" y="6122856"/>
            <a:ext cx="4394718" cy="261610"/>
          </a:xfrm>
          <a:prstGeom prst="rect">
            <a:avLst/>
          </a:prstGeom>
          <a:noFill/>
        </p:spPr>
        <p:txBody>
          <a:bodyPr wrap="square" rtlCol="0">
            <a:spAutoFit/>
          </a:bodyPr>
          <a:lstStyle/>
          <a:p>
            <a:r>
              <a:rPr lang="en-US" sz="1100" i="1"/>
              <a:t>CanCham Webinar: Thursday, February 11, 2021 @ 13:30 – 15:00 pm</a:t>
            </a:r>
            <a:endParaRPr lang="en-GB" sz="1100" i="1" dirty="0"/>
          </a:p>
        </p:txBody>
      </p:sp>
      <p:sp>
        <p:nvSpPr>
          <p:cNvPr id="4" name="TextBox 3">
            <a:extLst>
              <a:ext uri="{FF2B5EF4-FFF2-40B4-BE49-F238E27FC236}">
                <a16:creationId xmlns:a16="http://schemas.microsoft.com/office/drawing/2014/main" id="{C2EAB05C-C984-431C-AC0B-F967E816870F}"/>
              </a:ext>
            </a:extLst>
          </p:cNvPr>
          <p:cNvSpPr txBox="1"/>
          <p:nvPr/>
        </p:nvSpPr>
        <p:spPr>
          <a:xfrm>
            <a:off x="405352" y="5291859"/>
            <a:ext cx="5615233" cy="830997"/>
          </a:xfrm>
          <a:prstGeom prst="rect">
            <a:avLst/>
          </a:prstGeom>
          <a:noFill/>
        </p:spPr>
        <p:txBody>
          <a:bodyPr wrap="square" rtlCol="0">
            <a:spAutoFit/>
          </a:bodyPr>
          <a:lstStyle/>
          <a:p>
            <a:r>
              <a:rPr lang="en-US" sz="2400" dirty="0"/>
              <a:t>For more information, please drop your questions at </a:t>
            </a:r>
            <a:r>
              <a:rPr lang="en-US" sz="2400" dirty="0">
                <a:hlinkClick r:id="rId4"/>
              </a:rPr>
              <a:t>info@mbmg-investment.com</a:t>
            </a:r>
            <a:r>
              <a:rPr lang="en-US" sz="2400" dirty="0"/>
              <a:t> </a:t>
            </a:r>
            <a:endParaRPr lang="en-GB" sz="2400" dirty="0"/>
          </a:p>
        </p:txBody>
      </p:sp>
    </p:spTree>
    <p:extLst>
      <p:ext uri="{BB962C8B-B14F-4D97-AF65-F5344CB8AC3E}">
        <p14:creationId xmlns:p14="http://schemas.microsoft.com/office/powerpoint/2010/main" val="4248641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5892AB-6D4E-4449-991C-0495C28E105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14" name="TextBox 13">
            <a:extLst>
              <a:ext uri="{FF2B5EF4-FFF2-40B4-BE49-F238E27FC236}">
                <a16:creationId xmlns:a16="http://schemas.microsoft.com/office/drawing/2014/main" id="{7E22B7E8-080B-43E6-A966-5428E8043789}"/>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err="1"/>
              <a:t>CanCham</a:t>
            </a:r>
            <a:r>
              <a:rPr lang="en-US" sz="1100" b="1" i="1" dirty="0"/>
              <a:t> Webinar: Thursday, February 11, 2021 @ 13:30 – 15:00 pm</a:t>
            </a:r>
            <a:endParaRPr lang="en-GB" sz="1100" b="1" i="1" dirty="0"/>
          </a:p>
        </p:txBody>
      </p:sp>
      <p:sp>
        <p:nvSpPr>
          <p:cNvPr id="11" name="TextBox 10">
            <a:extLst>
              <a:ext uri="{FF2B5EF4-FFF2-40B4-BE49-F238E27FC236}">
                <a16:creationId xmlns:a16="http://schemas.microsoft.com/office/drawing/2014/main" id="{E265C223-98A0-4CA6-9430-3353D198820A}"/>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26" name="Title 25">
            <a:extLst>
              <a:ext uri="{FF2B5EF4-FFF2-40B4-BE49-F238E27FC236}">
                <a16:creationId xmlns:a16="http://schemas.microsoft.com/office/drawing/2014/main" id="{1B12E226-C19C-42E6-BFC7-4C8585760550}"/>
              </a:ext>
            </a:extLst>
          </p:cNvPr>
          <p:cNvSpPr>
            <a:spLocks noGrp="1"/>
          </p:cNvSpPr>
          <p:nvPr>
            <p:ph type="title"/>
          </p:nvPr>
        </p:nvSpPr>
        <p:spPr>
          <a:xfrm>
            <a:off x="1923531" y="1029606"/>
            <a:ext cx="9721073" cy="1500188"/>
          </a:xfrm>
        </p:spPr>
        <p:txBody>
          <a:bodyPr>
            <a:noAutofit/>
          </a:bodyPr>
          <a:lstStyle/>
          <a:p>
            <a:r>
              <a:rPr lang="en-US" sz="4400" dirty="0"/>
              <a:t>Who should submit a Thai personal income tax return form (s)? </a:t>
            </a:r>
            <a:endParaRPr lang="en-GB" sz="4400" dirty="0"/>
          </a:p>
        </p:txBody>
      </p:sp>
      <p:sp>
        <p:nvSpPr>
          <p:cNvPr id="27" name="Text Placeholder 26">
            <a:extLst>
              <a:ext uri="{FF2B5EF4-FFF2-40B4-BE49-F238E27FC236}">
                <a16:creationId xmlns:a16="http://schemas.microsoft.com/office/drawing/2014/main" id="{CD951FC3-6CA7-4435-9E75-3AE74BBEC62B}"/>
              </a:ext>
            </a:extLst>
          </p:cNvPr>
          <p:cNvSpPr>
            <a:spLocks noGrp="1"/>
          </p:cNvSpPr>
          <p:nvPr>
            <p:ph type="body" idx="1"/>
          </p:nvPr>
        </p:nvSpPr>
        <p:spPr>
          <a:xfrm>
            <a:off x="1041991" y="2529794"/>
            <a:ext cx="10898372" cy="3227978"/>
          </a:xfrm>
        </p:spPr>
        <p:txBody>
          <a:bodyPr>
            <a:normAutofit fontScale="92500" lnSpcReduction="20000"/>
          </a:bodyPr>
          <a:lstStyle/>
          <a:p>
            <a:pPr lvl="2"/>
            <a:r>
              <a:rPr lang="en-US" dirty="0"/>
              <a:t>   </a:t>
            </a:r>
          </a:p>
          <a:p>
            <a:pPr marL="342900" indent="-342900">
              <a:buFont typeface="Wingdings" panose="05000000000000000000" pitchFamily="2" charset="2"/>
              <a:buChar char="Ø"/>
            </a:pPr>
            <a:r>
              <a:rPr lang="en-US" b="1" dirty="0">
                <a:solidFill>
                  <a:schemeClr val="tx1"/>
                </a:solidFill>
              </a:rPr>
              <a:t>A person who lives in Thailand at least 182 days (180 full days)</a:t>
            </a:r>
          </a:p>
          <a:p>
            <a:r>
              <a:rPr lang="en-US" dirty="0">
                <a:solidFill>
                  <a:schemeClr val="tx1"/>
                </a:solidFill>
              </a:rPr>
              <a:t>      -  foreign sourced income remitted from abroad in the same calendar year as it’s earned</a:t>
            </a:r>
          </a:p>
          <a:p>
            <a:r>
              <a:rPr lang="en-US" dirty="0">
                <a:solidFill>
                  <a:schemeClr val="tx1"/>
                </a:solidFill>
              </a:rPr>
              <a:t>      -  Thai earned income (all sources)  </a:t>
            </a:r>
          </a:p>
          <a:p>
            <a:pPr marL="342900" indent="-342900">
              <a:buFont typeface="Wingdings" panose="05000000000000000000" pitchFamily="2" charset="2"/>
              <a:buChar char="Ø"/>
            </a:pPr>
            <a:r>
              <a:rPr lang="en-US" dirty="0">
                <a:solidFill>
                  <a:schemeClr val="tx1"/>
                </a:solidFill>
              </a:rPr>
              <a:t>  </a:t>
            </a:r>
            <a:r>
              <a:rPr lang="en-US" b="1" dirty="0">
                <a:solidFill>
                  <a:schemeClr val="tx1"/>
                </a:solidFill>
              </a:rPr>
              <a:t>A non-resident – </a:t>
            </a:r>
            <a:r>
              <a:rPr lang="en-US" dirty="0">
                <a:solidFill>
                  <a:schemeClr val="tx1"/>
                </a:solidFill>
              </a:rPr>
              <a:t>income earned in Thailand (not remitted) but considered resident if with a work permit </a:t>
            </a:r>
          </a:p>
          <a:p>
            <a:endParaRPr lang="en-GB" dirty="0"/>
          </a:p>
          <a:p>
            <a:r>
              <a:rPr lang="en-GB" b="1" dirty="0"/>
              <a:t>Keynote:</a:t>
            </a:r>
            <a:r>
              <a:rPr lang="en-GB" dirty="0"/>
              <a:t> </a:t>
            </a:r>
            <a:r>
              <a:rPr lang="en-GB" b="1" dirty="0"/>
              <a:t>Remit income in the following calendar year </a:t>
            </a:r>
          </a:p>
          <a:p>
            <a:pPr algn="ctr"/>
            <a:r>
              <a:rPr lang="en-GB" dirty="0">
                <a:solidFill>
                  <a:srgbClr val="FF0000"/>
                </a:solidFill>
                <a:highlight>
                  <a:srgbClr val="00FFFF"/>
                </a:highlight>
              </a:rPr>
              <a:t>Seek advice before requesting Thai tax ID.  </a:t>
            </a:r>
          </a:p>
        </p:txBody>
      </p:sp>
      <p:sp>
        <p:nvSpPr>
          <p:cNvPr id="2" name="TextBox 1">
            <a:extLst>
              <a:ext uri="{FF2B5EF4-FFF2-40B4-BE49-F238E27FC236}">
                <a16:creationId xmlns:a16="http://schemas.microsoft.com/office/drawing/2014/main" id="{F6908A68-0AFC-4C4D-A428-B6B1E9F11C5A}"/>
              </a:ext>
            </a:extLst>
          </p:cNvPr>
          <p:cNvSpPr txBox="1"/>
          <p:nvPr/>
        </p:nvSpPr>
        <p:spPr>
          <a:xfrm>
            <a:off x="3949832" y="6440068"/>
            <a:ext cx="3091991" cy="369332"/>
          </a:xfrm>
          <a:prstGeom prst="rect">
            <a:avLst/>
          </a:prstGeom>
          <a:noFill/>
        </p:spPr>
        <p:txBody>
          <a:bodyPr wrap="square" rtlCol="0">
            <a:spAutoFit/>
          </a:bodyPr>
          <a:lstStyle/>
          <a:p>
            <a:r>
              <a:rPr lang="en-US" dirty="0"/>
              <a:t>info@mbmg-investment</a:t>
            </a:r>
            <a:r>
              <a:rPr lang="en-US"/>
              <a:t>.com</a:t>
            </a:r>
            <a:r>
              <a:rPr lang="en-US" dirty="0"/>
              <a:t> </a:t>
            </a:r>
            <a:endParaRPr lang="en-GB" dirty="0"/>
          </a:p>
        </p:txBody>
      </p:sp>
    </p:spTree>
    <p:extLst>
      <p:ext uri="{BB962C8B-B14F-4D97-AF65-F5344CB8AC3E}">
        <p14:creationId xmlns:p14="http://schemas.microsoft.com/office/powerpoint/2010/main" val="2943092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graphicFrame>
        <p:nvGraphicFramePr>
          <p:cNvPr id="3" name="Table 3">
            <a:extLst>
              <a:ext uri="{FF2B5EF4-FFF2-40B4-BE49-F238E27FC236}">
                <a16:creationId xmlns:a16="http://schemas.microsoft.com/office/drawing/2014/main" id="{3F2A95F4-C1B4-41DE-B471-CBF417EB676D}"/>
              </a:ext>
            </a:extLst>
          </p:cNvPr>
          <p:cNvGraphicFramePr>
            <a:graphicFrameLocks noGrp="1"/>
          </p:cNvGraphicFramePr>
          <p:nvPr>
            <p:extLst>
              <p:ext uri="{D42A27DB-BD31-4B8C-83A1-F6EECF244321}">
                <p14:modId xmlns:p14="http://schemas.microsoft.com/office/powerpoint/2010/main" val="1522858499"/>
              </p:ext>
            </p:extLst>
          </p:nvPr>
        </p:nvGraphicFramePr>
        <p:xfrm>
          <a:off x="1732547" y="1665535"/>
          <a:ext cx="9130923" cy="4474845"/>
        </p:xfrm>
        <a:graphic>
          <a:graphicData uri="http://schemas.openxmlformats.org/drawingml/2006/table">
            <a:tbl>
              <a:tblPr firstRow="1" bandRow="1">
                <a:tableStyleId>{74C1A8A3-306A-4EB7-A6B1-4F7E0EB9C5D6}</a:tableStyleId>
              </a:tblPr>
              <a:tblGrid>
                <a:gridCol w="2577241">
                  <a:extLst>
                    <a:ext uri="{9D8B030D-6E8A-4147-A177-3AD203B41FA5}">
                      <a16:colId xmlns:a16="http://schemas.microsoft.com/office/drawing/2014/main" val="1227160328"/>
                    </a:ext>
                  </a:extLst>
                </a:gridCol>
                <a:gridCol w="874511">
                  <a:extLst>
                    <a:ext uri="{9D8B030D-6E8A-4147-A177-3AD203B41FA5}">
                      <a16:colId xmlns:a16="http://schemas.microsoft.com/office/drawing/2014/main" val="2280292805"/>
                    </a:ext>
                  </a:extLst>
                </a:gridCol>
                <a:gridCol w="2006001">
                  <a:extLst>
                    <a:ext uri="{9D8B030D-6E8A-4147-A177-3AD203B41FA5}">
                      <a16:colId xmlns:a16="http://schemas.microsoft.com/office/drawing/2014/main" val="1081385237"/>
                    </a:ext>
                  </a:extLst>
                </a:gridCol>
                <a:gridCol w="2037921">
                  <a:extLst>
                    <a:ext uri="{9D8B030D-6E8A-4147-A177-3AD203B41FA5}">
                      <a16:colId xmlns:a16="http://schemas.microsoft.com/office/drawing/2014/main" val="1299098521"/>
                    </a:ext>
                  </a:extLst>
                </a:gridCol>
                <a:gridCol w="1635249">
                  <a:extLst>
                    <a:ext uri="{9D8B030D-6E8A-4147-A177-3AD203B41FA5}">
                      <a16:colId xmlns:a16="http://schemas.microsoft.com/office/drawing/2014/main" val="1180872185"/>
                    </a:ext>
                  </a:extLst>
                </a:gridCol>
              </a:tblGrid>
              <a:tr h="277577">
                <a:tc>
                  <a:txBody>
                    <a:bodyPr/>
                    <a:lstStyle/>
                    <a:p>
                      <a:pPr algn="l" fontAlgn="b"/>
                      <a:r>
                        <a:rPr lang="en-GB" sz="1800" b="1" i="0" u="none" strike="noStrike" dirty="0">
                          <a:solidFill>
                            <a:srgbClr val="000000"/>
                          </a:solidFill>
                          <a:effectLst/>
                          <a:latin typeface="Calibri" panose="020F0502020204030204" pitchFamily="34" charset="0"/>
                        </a:rPr>
                        <a:t>Income</a:t>
                      </a:r>
                    </a:p>
                  </a:txBody>
                  <a:tcPr marL="9525" marR="9525" marT="9525" marB="0" anchor="b"/>
                </a:tc>
                <a:tc>
                  <a:txBody>
                    <a:bodyPr/>
                    <a:lstStyle/>
                    <a:p>
                      <a:pPr algn="l" fontAlgn="b"/>
                      <a:r>
                        <a:rPr lang="en-GB" sz="1800" b="1" i="0" u="none" strike="noStrike">
                          <a:solidFill>
                            <a:srgbClr val="000000"/>
                          </a:solidFill>
                          <a:effectLst/>
                          <a:latin typeface="Calibri" panose="020F0502020204030204" pitchFamily="34" charset="0"/>
                        </a:rPr>
                        <a:t>Tax rate</a:t>
                      </a:r>
                    </a:p>
                  </a:txBody>
                  <a:tcPr marL="9525" marR="9525" marT="9525" marB="0" anchor="b"/>
                </a:tc>
                <a:tc>
                  <a:txBody>
                    <a:bodyPr/>
                    <a:lstStyle/>
                    <a:p>
                      <a:pPr algn="r" fontAlgn="b"/>
                      <a:r>
                        <a:rPr lang="en-GB" sz="1800" b="1" i="0" u="none" strike="noStrike" dirty="0">
                          <a:solidFill>
                            <a:srgbClr val="000000"/>
                          </a:solidFill>
                          <a:effectLst/>
                          <a:latin typeface="Calibri" panose="020F0502020204030204" pitchFamily="34" charset="0"/>
                        </a:rPr>
                        <a:t>Taxed amount</a:t>
                      </a:r>
                    </a:p>
                  </a:txBody>
                  <a:tcPr marL="9525" marR="9525" marT="9525" marB="0" anchor="b"/>
                </a:tc>
                <a:tc>
                  <a:txBody>
                    <a:bodyPr/>
                    <a:lstStyle/>
                    <a:p>
                      <a:pPr algn="r" fontAlgn="b"/>
                      <a:r>
                        <a:rPr lang="en-GB" sz="1800" b="1" i="0" u="none" strike="noStrike" dirty="0">
                          <a:solidFill>
                            <a:srgbClr val="000000"/>
                          </a:solidFill>
                          <a:effectLst/>
                          <a:latin typeface="Calibri" panose="020F0502020204030204" pitchFamily="34" charset="0"/>
                        </a:rPr>
                        <a:t>Tax payment</a:t>
                      </a:r>
                    </a:p>
                  </a:txBody>
                  <a:tcPr marL="9525" marR="9525" marT="9525" marB="0" anchor="b"/>
                </a:tc>
                <a:tc>
                  <a:txBody>
                    <a:bodyPr/>
                    <a:lstStyle/>
                    <a:p>
                      <a:pPr algn="r" fontAlgn="b"/>
                      <a:r>
                        <a:rPr lang="en-GB" sz="1800" b="1" i="0" u="none" strike="noStrike" dirty="0">
                          <a:solidFill>
                            <a:srgbClr val="000000"/>
                          </a:solidFill>
                          <a:effectLst/>
                          <a:latin typeface="Calibri" panose="020F0502020204030204" pitchFamily="34" charset="0"/>
                        </a:rPr>
                        <a:t>Total</a:t>
                      </a:r>
                    </a:p>
                  </a:txBody>
                  <a:tcPr marL="9525" marR="9525" marT="9525" marB="0" anchor="b"/>
                </a:tc>
                <a:extLst>
                  <a:ext uri="{0D108BD9-81ED-4DB2-BD59-A6C34878D82A}">
                    <a16:rowId xmlns:a16="http://schemas.microsoft.com/office/drawing/2014/main" val="281767949"/>
                  </a:ext>
                </a:extLst>
              </a:tr>
              <a:tr h="510007">
                <a:tc>
                  <a:txBody>
                    <a:bodyPr/>
                    <a:lstStyle/>
                    <a:p>
                      <a:pPr algn="l" fontAlgn="b"/>
                      <a:r>
                        <a:rPr lang="en-GB" sz="1800" b="0" i="0" u="none" strike="noStrike">
                          <a:solidFill>
                            <a:srgbClr val="000000"/>
                          </a:solidFill>
                          <a:effectLst/>
                          <a:latin typeface="Calibri" panose="020F0502020204030204" pitchFamily="34" charset="0"/>
                        </a:rPr>
                        <a:t>0-150,000</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0%</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150,000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  </a:t>
                      </a:r>
                    </a:p>
                  </a:txBody>
                  <a:tcPr marL="9525" marR="9525" marT="9525" marB="0" anchor="b"/>
                </a:tc>
                <a:extLst>
                  <a:ext uri="{0D108BD9-81ED-4DB2-BD59-A6C34878D82A}">
                    <a16:rowId xmlns:a16="http://schemas.microsoft.com/office/drawing/2014/main" val="2892225591"/>
                  </a:ext>
                </a:extLst>
              </a:tr>
              <a:tr h="510007">
                <a:tc>
                  <a:txBody>
                    <a:bodyPr/>
                    <a:lstStyle/>
                    <a:p>
                      <a:pPr algn="l" fontAlgn="b"/>
                      <a:r>
                        <a:rPr lang="en-GB" sz="1800" b="0" i="0" u="none" strike="noStrike">
                          <a:solidFill>
                            <a:srgbClr val="000000"/>
                          </a:solidFill>
                          <a:effectLst/>
                          <a:latin typeface="Calibri" panose="020F0502020204030204" pitchFamily="34" charset="0"/>
                        </a:rPr>
                        <a:t>150,001 - 300,000</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150,000 </a:t>
                      </a:r>
                    </a:p>
                  </a:txBody>
                  <a:tcPr marL="9525" marR="9525" marT="9525" marB="0" anchor="b"/>
                </a:tc>
                <a:tc>
                  <a:txBody>
                    <a:bodyPr/>
                    <a:lstStyle/>
                    <a:p>
                      <a:pPr algn="r" fontAlgn="b"/>
                      <a:r>
                        <a:rPr lang="en-GB" sz="1800" b="0" i="0" u="none" strike="noStrike">
                          <a:solidFill>
                            <a:srgbClr val="000000"/>
                          </a:solidFill>
                          <a:effectLst/>
                          <a:latin typeface="Calibri" panose="020F0502020204030204" pitchFamily="34" charset="0"/>
                        </a:rPr>
                        <a:t>             7,500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7,500 </a:t>
                      </a:r>
                    </a:p>
                  </a:txBody>
                  <a:tcPr marL="9525" marR="9525" marT="9525" marB="0" anchor="b"/>
                </a:tc>
                <a:extLst>
                  <a:ext uri="{0D108BD9-81ED-4DB2-BD59-A6C34878D82A}">
                    <a16:rowId xmlns:a16="http://schemas.microsoft.com/office/drawing/2014/main" val="1739044371"/>
                  </a:ext>
                </a:extLst>
              </a:tr>
              <a:tr h="510007">
                <a:tc>
                  <a:txBody>
                    <a:bodyPr/>
                    <a:lstStyle/>
                    <a:p>
                      <a:pPr algn="l" fontAlgn="b"/>
                      <a:r>
                        <a:rPr lang="en-GB" sz="1800" b="0" i="0" u="none" strike="noStrike" dirty="0">
                          <a:solidFill>
                            <a:srgbClr val="000000"/>
                          </a:solidFill>
                          <a:effectLst/>
                          <a:latin typeface="Calibri" panose="020F0502020204030204" pitchFamily="34" charset="0"/>
                        </a:rPr>
                        <a:t>300,001 - 500,000</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10%</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200,000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20,000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27,500 </a:t>
                      </a:r>
                    </a:p>
                  </a:txBody>
                  <a:tcPr marL="9525" marR="9525" marT="9525" marB="0" anchor="b"/>
                </a:tc>
                <a:extLst>
                  <a:ext uri="{0D108BD9-81ED-4DB2-BD59-A6C34878D82A}">
                    <a16:rowId xmlns:a16="http://schemas.microsoft.com/office/drawing/2014/main" val="974211557"/>
                  </a:ext>
                </a:extLst>
              </a:tr>
              <a:tr h="510007">
                <a:tc>
                  <a:txBody>
                    <a:bodyPr/>
                    <a:lstStyle/>
                    <a:p>
                      <a:pPr algn="l" fontAlgn="b"/>
                      <a:r>
                        <a:rPr lang="en-GB" sz="1800" b="1" i="0" u="none" strike="noStrike" dirty="0">
                          <a:solidFill>
                            <a:srgbClr val="000000"/>
                          </a:solidFill>
                          <a:effectLst/>
                          <a:latin typeface="Calibri" panose="020F0502020204030204" pitchFamily="34" charset="0"/>
                        </a:rPr>
                        <a:t>500,001 - 750,000</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15%</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250,000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37,500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65,000 </a:t>
                      </a:r>
                    </a:p>
                  </a:txBody>
                  <a:tcPr marL="9525" marR="9525" marT="9525" marB="0" anchor="b"/>
                </a:tc>
                <a:extLst>
                  <a:ext uri="{0D108BD9-81ED-4DB2-BD59-A6C34878D82A}">
                    <a16:rowId xmlns:a16="http://schemas.microsoft.com/office/drawing/2014/main" val="2328022861"/>
                  </a:ext>
                </a:extLst>
              </a:tr>
              <a:tr h="510007">
                <a:tc>
                  <a:txBody>
                    <a:bodyPr/>
                    <a:lstStyle/>
                    <a:p>
                      <a:pPr algn="l" fontAlgn="b"/>
                      <a:r>
                        <a:rPr lang="en-GB" sz="1800" b="1" i="0" u="none" strike="noStrike" dirty="0">
                          <a:solidFill>
                            <a:srgbClr val="000000"/>
                          </a:solidFill>
                          <a:effectLst/>
                          <a:latin typeface="Calibri" panose="020F0502020204030204" pitchFamily="34" charset="0"/>
                        </a:rPr>
                        <a:t>750,001 - 1,000,000</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20%</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250,000 </a:t>
                      </a:r>
                    </a:p>
                  </a:txBody>
                  <a:tcPr marL="9525" marR="9525" marT="9525" marB="0" anchor="b"/>
                </a:tc>
                <a:tc>
                  <a:txBody>
                    <a:bodyPr/>
                    <a:lstStyle/>
                    <a:p>
                      <a:pPr algn="r" fontAlgn="b"/>
                      <a:r>
                        <a:rPr lang="en-GB" sz="1800" b="0" i="0" u="none" strike="noStrike">
                          <a:solidFill>
                            <a:srgbClr val="000000"/>
                          </a:solidFill>
                          <a:effectLst/>
                          <a:latin typeface="Calibri" panose="020F0502020204030204" pitchFamily="34" charset="0"/>
                        </a:rPr>
                        <a:t>           50,000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115,000 </a:t>
                      </a:r>
                    </a:p>
                  </a:txBody>
                  <a:tcPr marL="9525" marR="9525" marT="9525" marB="0" anchor="b"/>
                </a:tc>
                <a:extLst>
                  <a:ext uri="{0D108BD9-81ED-4DB2-BD59-A6C34878D82A}">
                    <a16:rowId xmlns:a16="http://schemas.microsoft.com/office/drawing/2014/main" val="2082812360"/>
                  </a:ext>
                </a:extLst>
              </a:tr>
              <a:tr h="510007">
                <a:tc>
                  <a:txBody>
                    <a:bodyPr/>
                    <a:lstStyle/>
                    <a:p>
                      <a:pPr algn="l" fontAlgn="b"/>
                      <a:r>
                        <a:rPr lang="en-GB" sz="1800" b="1" i="0" u="none" strike="noStrike" dirty="0">
                          <a:solidFill>
                            <a:srgbClr val="000000"/>
                          </a:solidFill>
                          <a:effectLst/>
                          <a:latin typeface="Calibri" panose="020F0502020204030204" pitchFamily="34" charset="0"/>
                        </a:rPr>
                        <a:t>1,000,001 - 2,000,000</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25%</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1,000,000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250,000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365,000 </a:t>
                      </a:r>
                    </a:p>
                  </a:txBody>
                  <a:tcPr marL="9525" marR="9525" marT="9525" marB="0" anchor="b"/>
                </a:tc>
                <a:extLst>
                  <a:ext uri="{0D108BD9-81ED-4DB2-BD59-A6C34878D82A}">
                    <a16:rowId xmlns:a16="http://schemas.microsoft.com/office/drawing/2014/main" val="2178498831"/>
                  </a:ext>
                </a:extLst>
              </a:tr>
              <a:tr h="510007">
                <a:tc>
                  <a:txBody>
                    <a:bodyPr/>
                    <a:lstStyle/>
                    <a:p>
                      <a:pPr algn="l" fontAlgn="b"/>
                      <a:r>
                        <a:rPr lang="en-GB" sz="1800" b="1" i="0" u="none" strike="noStrike" dirty="0">
                          <a:solidFill>
                            <a:srgbClr val="000000"/>
                          </a:solidFill>
                          <a:effectLst/>
                          <a:latin typeface="Calibri" panose="020F0502020204030204" pitchFamily="34" charset="0"/>
                        </a:rPr>
                        <a:t>2,000,001 - 5,000,000</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30%</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3,000,000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900,000 </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1,265,000 </a:t>
                      </a:r>
                    </a:p>
                  </a:txBody>
                  <a:tcPr marL="9525" marR="9525" marT="9525" marB="0" anchor="b"/>
                </a:tc>
                <a:extLst>
                  <a:ext uri="{0D108BD9-81ED-4DB2-BD59-A6C34878D82A}">
                    <a16:rowId xmlns:a16="http://schemas.microsoft.com/office/drawing/2014/main" val="2979710861"/>
                  </a:ext>
                </a:extLst>
              </a:tr>
              <a:tr h="277577">
                <a:tc>
                  <a:txBody>
                    <a:bodyPr/>
                    <a:lstStyle/>
                    <a:p>
                      <a:pPr algn="l" fontAlgn="b"/>
                      <a:r>
                        <a:rPr lang="en-GB" sz="1800" b="1" i="0" u="none" strike="noStrike" dirty="0">
                          <a:solidFill>
                            <a:srgbClr val="FF0000"/>
                          </a:solidFill>
                          <a:effectLst/>
                          <a:latin typeface="Calibri" panose="020F0502020204030204" pitchFamily="34" charset="0"/>
                        </a:rPr>
                        <a:t>Over 5,000,000</a:t>
                      </a:r>
                    </a:p>
                  </a:txBody>
                  <a:tcPr marL="9525" marR="9525" marT="9525" marB="0" anchor="b"/>
                </a:tc>
                <a:tc>
                  <a:txBody>
                    <a:bodyPr/>
                    <a:lstStyle/>
                    <a:p>
                      <a:pPr algn="ctr" fontAlgn="b"/>
                      <a:r>
                        <a:rPr lang="en-GB" sz="1800" b="0" i="0" u="none" strike="noStrike" dirty="0">
                          <a:solidFill>
                            <a:srgbClr val="FF0000"/>
                          </a:solidFill>
                          <a:effectLst/>
                          <a:latin typeface="Calibri" panose="020F0502020204030204" pitchFamily="34" charset="0"/>
                        </a:rPr>
                        <a:t>35%</a:t>
                      </a:r>
                    </a:p>
                  </a:txBody>
                  <a:tcPr marL="9525" marR="9525" marT="9525" marB="0" anchor="b"/>
                </a:tc>
                <a:tc>
                  <a:txBody>
                    <a:bodyPr/>
                    <a:lstStyle/>
                    <a:p>
                      <a:pPr algn="r" fontAlgn="b"/>
                      <a:r>
                        <a:rPr lang="en-GB" sz="1800" b="0"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n-GB" sz="1800" b="0"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n-GB" sz="1800" b="0"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2228641865"/>
                  </a:ext>
                </a:extLst>
              </a:tr>
            </a:tbl>
          </a:graphicData>
        </a:graphic>
      </p:graphicFrame>
      <p:sp>
        <p:nvSpPr>
          <p:cNvPr id="4" name="TextBox 3">
            <a:extLst>
              <a:ext uri="{FF2B5EF4-FFF2-40B4-BE49-F238E27FC236}">
                <a16:creationId xmlns:a16="http://schemas.microsoft.com/office/drawing/2014/main" id="{B0CC3A9B-B750-4D66-A1B8-A69266CD7412}"/>
              </a:ext>
            </a:extLst>
          </p:cNvPr>
          <p:cNvSpPr txBox="1"/>
          <p:nvPr/>
        </p:nvSpPr>
        <p:spPr>
          <a:xfrm>
            <a:off x="2096276" y="691517"/>
            <a:ext cx="8492701" cy="892552"/>
          </a:xfrm>
          <a:prstGeom prst="rect">
            <a:avLst/>
          </a:prstGeom>
          <a:noFill/>
        </p:spPr>
        <p:txBody>
          <a:bodyPr wrap="square" rtlCol="0">
            <a:spAutoFit/>
          </a:bodyPr>
          <a:lstStyle/>
          <a:p>
            <a:r>
              <a:rPr lang="en-US" sz="2600" dirty="0"/>
              <a:t>What’s the Point of this talk? Reduce the amount in the higher tax brackets !! </a:t>
            </a:r>
            <a:endParaRPr lang="en-GB" sz="2600" dirty="0"/>
          </a:p>
        </p:txBody>
      </p:sp>
      <p:grpSp>
        <p:nvGrpSpPr>
          <p:cNvPr id="8" name="Group 7">
            <a:extLst>
              <a:ext uri="{FF2B5EF4-FFF2-40B4-BE49-F238E27FC236}">
                <a16:creationId xmlns:a16="http://schemas.microsoft.com/office/drawing/2014/main" id="{7F330A6F-822A-4ED4-9D10-B00EB013847E}"/>
              </a:ext>
            </a:extLst>
          </p:cNvPr>
          <p:cNvGrpSpPr/>
          <p:nvPr/>
        </p:nvGrpSpPr>
        <p:grpSpPr>
          <a:xfrm>
            <a:off x="0" y="6391469"/>
            <a:ext cx="12192000" cy="466531"/>
            <a:chOff x="0" y="6391469"/>
            <a:chExt cx="12192000" cy="466531"/>
          </a:xfrm>
        </p:grpSpPr>
        <p:sp>
          <p:nvSpPr>
            <p:cNvPr id="10" name="TextBox 9">
              <a:extLst>
                <a:ext uri="{FF2B5EF4-FFF2-40B4-BE49-F238E27FC236}">
                  <a16:creationId xmlns:a16="http://schemas.microsoft.com/office/drawing/2014/main" id="{6F7AA434-303F-4F5A-AEE0-ED1D2A38BECD}"/>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2" name="TextBox 11">
              <a:extLst>
                <a:ext uri="{FF2B5EF4-FFF2-40B4-BE49-F238E27FC236}">
                  <a16:creationId xmlns:a16="http://schemas.microsoft.com/office/drawing/2014/main" id="{7AD7B37D-C878-45EA-84DC-AA1DE2BFCCBB}"/>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3" name="TextBox 12">
              <a:extLst>
                <a:ext uri="{FF2B5EF4-FFF2-40B4-BE49-F238E27FC236}">
                  <a16:creationId xmlns:a16="http://schemas.microsoft.com/office/drawing/2014/main" id="{25916E9A-DD9C-4B8B-A51B-84D55AEFA2A0}"/>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5" name="TextBox 14">
              <a:extLst>
                <a:ext uri="{FF2B5EF4-FFF2-40B4-BE49-F238E27FC236}">
                  <a16:creationId xmlns:a16="http://schemas.microsoft.com/office/drawing/2014/main" id="{C50A796E-B35A-4DE9-A8EF-B867F976C476}"/>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2628904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5892AB-6D4E-4449-991C-0495C28E105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14" name="TextBox 13">
            <a:extLst>
              <a:ext uri="{FF2B5EF4-FFF2-40B4-BE49-F238E27FC236}">
                <a16:creationId xmlns:a16="http://schemas.microsoft.com/office/drawing/2014/main" id="{7E22B7E8-080B-43E6-A966-5428E8043789}"/>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a:t>CanCham Webinar: Thursday, February 11, 2021 @ 13:30 – 15:00 pm</a:t>
            </a:r>
            <a:endParaRPr lang="en-GB" sz="1100" b="1" i="1" dirty="0"/>
          </a:p>
        </p:txBody>
      </p:sp>
      <p:sp>
        <p:nvSpPr>
          <p:cNvPr id="11" name="TextBox 10">
            <a:extLst>
              <a:ext uri="{FF2B5EF4-FFF2-40B4-BE49-F238E27FC236}">
                <a16:creationId xmlns:a16="http://schemas.microsoft.com/office/drawing/2014/main" id="{E265C223-98A0-4CA6-9430-3353D198820A}"/>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a:t>MBMG Investment Advisory </a:t>
            </a:r>
            <a:r>
              <a:rPr lang="en-US" sz="1100" b="1" i="1">
                <a:latin typeface="Times New Roman" panose="02020603050405020304" pitchFamily="18" charset="0"/>
                <a:cs typeface="Times New Roman" panose="02020603050405020304" pitchFamily="18" charset="0"/>
              </a:rPr>
              <a:t>©2021</a:t>
            </a:r>
            <a:endParaRPr lang="en-GB" sz="1100" b="1" i="1" dirty="0"/>
          </a:p>
        </p:txBody>
      </p:sp>
      <p:sp>
        <p:nvSpPr>
          <p:cNvPr id="26" name="Title 25">
            <a:extLst>
              <a:ext uri="{FF2B5EF4-FFF2-40B4-BE49-F238E27FC236}">
                <a16:creationId xmlns:a16="http://schemas.microsoft.com/office/drawing/2014/main" id="{1B12E226-C19C-42E6-BFC7-4C8585760550}"/>
              </a:ext>
            </a:extLst>
          </p:cNvPr>
          <p:cNvSpPr>
            <a:spLocks noGrp="1"/>
          </p:cNvSpPr>
          <p:nvPr>
            <p:ph type="title"/>
          </p:nvPr>
        </p:nvSpPr>
        <p:spPr>
          <a:xfrm>
            <a:off x="1923531" y="1029606"/>
            <a:ext cx="9721073" cy="1500188"/>
          </a:xfrm>
        </p:spPr>
        <p:txBody>
          <a:bodyPr>
            <a:noAutofit/>
          </a:bodyPr>
          <a:lstStyle/>
          <a:p>
            <a:r>
              <a:rPr lang="en-US" sz="4400" b="1" dirty="0"/>
              <a:t>Thailand – Key Topics </a:t>
            </a:r>
            <a:endParaRPr lang="en-GB" sz="4400" b="1" dirty="0"/>
          </a:p>
        </p:txBody>
      </p:sp>
      <p:sp>
        <p:nvSpPr>
          <p:cNvPr id="27" name="Text Placeholder 26">
            <a:extLst>
              <a:ext uri="{FF2B5EF4-FFF2-40B4-BE49-F238E27FC236}">
                <a16:creationId xmlns:a16="http://schemas.microsoft.com/office/drawing/2014/main" id="{CD951FC3-6CA7-4435-9E75-3AE74BBEC62B}"/>
              </a:ext>
            </a:extLst>
          </p:cNvPr>
          <p:cNvSpPr>
            <a:spLocks noGrp="1"/>
          </p:cNvSpPr>
          <p:nvPr>
            <p:ph type="body" idx="1"/>
          </p:nvPr>
        </p:nvSpPr>
        <p:spPr>
          <a:xfrm>
            <a:off x="547396" y="2529794"/>
            <a:ext cx="11392967" cy="3227978"/>
          </a:xfrm>
        </p:spPr>
        <p:txBody>
          <a:bodyPr>
            <a:normAutofit/>
          </a:bodyPr>
          <a:lstStyle/>
          <a:p>
            <a:pPr lvl="2"/>
            <a:r>
              <a:rPr lang="en-US" dirty="0"/>
              <a:t>   </a:t>
            </a:r>
            <a:endParaRPr lang="en-US" dirty="0">
              <a:solidFill>
                <a:schemeClr val="tx1"/>
              </a:solidFill>
            </a:endParaRPr>
          </a:p>
          <a:p>
            <a:pPr marL="342900" indent="-342900">
              <a:buFont typeface="Wingdings" panose="05000000000000000000" pitchFamily="2" charset="2"/>
              <a:buChar char="Ø"/>
            </a:pPr>
            <a:r>
              <a:rPr lang="en-US" dirty="0">
                <a:solidFill>
                  <a:schemeClr val="accent5">
                    <a:lumMod val="50000"/>
                  </a:schemeClr>
                </a:solidFill>
                <a:highlight>
                  <a:srgbClr val="00FF00"/>
                </a:highlight>
              </a:rPr>
              <a:t>General Personal Income tax Deductions</a:t>
            </a:r>
          </a:p>
          <a:p>
            <a:pPr marL="342900" indent="-342900">
              <a:buFont typeface="Wingdings" panose="05000000000000000000" pitchFamily="2" charset="2"/>
              <a:buChar char="Ø"/>
            </a:pPr>
            <a:r>
              <a:rPr lang="en-US" dirty="0">
                <a:solidFill>
                  <a:schemeClr val="accent5">
                    <a:lumMod val="50000"/>
                  </a:schemeClr>
                </a:solidFill>
              </a:rPr>
              <a:t>Personal Business Expense Deduction</a:t>
            </a:r>
          </a:p>
          <a:p>
            <a:pPr marL="342900" indent="-342900">
              <a:buFont typeface="Wingdings" panose="05000000000000000000" pitchFamily="2" charset="2"/>
              <a:buChar char="Ø"/>
            </a:pPr>
            <a:r>
              <a:rPr lang="en-US" dirty="0">
                <a:solidFill>
                  <a:schemeClr val="accent2">
                    <a:lumMod val="75000"/>
                  </a:schemeClr>
                </a:solidFill>
                <a:highlight>
                  <a:srgbClr val="00FF00"/>
                </a:highlight>
              </a:rPr>
              <a:t>Life Assurance and the quota for RMF’s, Provident Funds, SSFs</a:t>
            </a:r>
          </a:p>
          <a:p>
            <a:pPr marL="342900" indent="-342900">
              <a:buFont typeface="Wingdings" panose="05000000000000000000" pitchFamily="2" charset="2"/>
              <a:buChar char="Ø"/>
            </a:pPr>
            <a:r>
              <a:rPr lang="en-US" dirty="0">
                <a:solidFill>
                  <a:schemeClr val="accent1"/>
                </a:solidFill>
              </a:rPr>
              <a:t>Other Taxable Incomes – Property, Crypto, Share capital gains </a:t>
            </a:r>
          </a:p>
          <a:p>
            <a:pPr marL="342900" indent="-342900">
              <a:buFont typeface="Wingdings" panose="05000000000000000000" pitchFamily="2" charset="2"/>
              <a:buChar char="Ø"/>
            </a:pPr>
            <a:r>
              <a:rPr lang="en-US" dirty="0">
                <a:solidFill>
                  <a:schemeClr val="accent1"/>
                </a:solidFill>
              </a:rPr>
              <a:t>Pensions &amp; DTA’s </a:t>
            </a:r>
            <a:r>
              <a:rPr lang="en-GB" dirty="0">
                <a:solidFill>
                  <a:schemeClr val="tx1"/>
                </a:solidFill>
              </a:rPr>
              <a:t> </a:t>
            </a:r>
          </a:p>
          <a:p>
            <a:pPr marL="342900" indent="-342900">
              <a:buFont typeface="Wingdings" panose="05000000000000000000" pitchFamily="2" charset="2"/>
              <a:buChar char="Ø"/>
            </a:pPr>
            <a:r>
              <a:rPr lang="en-GB" dirty="0">
                <a:solidFill>
                  <a:schemeClr val="tx1"/>
                </a:solidFill>
              </a:rPr>
              <a:t>Q&amp;A</a:t>
            </a:r>
          </a:p>
          <a:p>
            <a:endParaRPr lang="en-GB" dirty="0">
              <a:solidFill>
                <a:schemeClr val="tx1"/>
              </a:solidFill>
            </a:endParaRPr>
          </a:p>
        </p:txBody>
      </p:sp>
      <p:sp>
        <p:nvSpPr>
          <p:cNvPr id="8" name="TextBox 7">
            <a:extLst>
              <a:ext uri="{FF2B5EF4-FFF2-40B4-BE49-F238E27FC236}">
                <a16:creationId xmlns:a16="http://schemas.microsoft.com/office/drawing/2014/main" id="{C55205B6-D0DE-441E-9E6B-1FFF64FF7333}"/>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spTree>
    <p:extLst>
      <p:ext uri="{BB962C8B-B14F-4D97-AF65-F5344CB8AC3E}">
        <p14:creationId xmlns:p14="http://schemas.microsoft.com/office/powerpoint/2010/main" val="469097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5892AB-6D4E-4449-991C-0495C28E105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14" name="TextBox 13">
            <a:extLst>
              <a:ext uri="{FF2B5EF4-FFF2-40B4-BE49-F238E27FC236}">
                <a16:creationId xmlns:a16="http://schemas.microsoft.com/office/drawing/2014/main" id="{7E22B7E8-080B-43E6-A966-5428E8043789}"/>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1" name="TextBox 10">
            <a:extLst>
              <a:ext uri="{FF2B5EF4-FFF2-40B4-BE49-F238E27FC236}">
                <a16:creationId xmlns:a16="http://schemas.microsoft.com/office/drawing/2014/main" id="{E265C223-98A0-4CA6-9430-3353D198820A}"/>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26" name="Title 25">
            <a:extLst>
              <a:ext uri="{FF2B5EF4-FFF2-40B4-BE49-F238E27FC236}">
                <a16:creationId xmlns:a16="http://schemas.microsoft.com/office/drawing/2014/main" id="{1B12E226-C19C-42E6-BFC7-4C8585760550}"/>
              </a:ext>
            </a:extLst>
          </p:cNvPr>
          <p:cNvSpPr>
            <a:spLocks noGrp="1"/>
          </p:cNvSpPr>
          <p:nvPr>
            <p:ph type="ctrTitle"/>
          </p:nvPr>
        </p:nvSpPr>
        <p:spPr>
          <a:xfrm>
            <a:off x="3251201" y="274673"/>
            <a:ext cx="6150948" cy="892814"/>
          </a:xfrm>
        </p:spPr>
        <p:txBody>
          <a:bodyPr>
            <a:noAutofit/>
          </a:bodyPr>
          <a:lstStyle/>
          <a:p>
            <a:pPr algn="l"/>
            <a:r>
              <a:rPr lang="en-US" sz="4400" dirty="0">
                <a:effectLst>
                  <a:outerShdw blurRad="38100" dist="38100" dir="2700000" algn="tl">
                    <a:srgbClr val="000000">
                      <a:alpha val="43137"/>
                    </a:srgbClr>
                  </a:outerShdw>
                </a:effectLst>
              </a:rPr>
              <a:t>Key PIT Deductions  </a:t>
            </a:r>
            <a:endParaRPr lang="en-GB" sz="4400" dirty="0">
              <a:effectLst>
                <a:outerShdw blurRad="38100" dist="38100" dir="2700000" algn="tl">
                  <a:srgbClr val="000000">
                    <a:alpha val="43137"/>
                  </a:srgbClr>
                </a:outerShdw>
              </a:effectLst>
            </a:endParaRPr>
          </a:p>
        </p:txBody>
      </p:sp>
      <p:sp>
        <p:nvSpPr>
          <p:cNvPr id="12" name="Subtitle 3">
            <a:extLst>
              <a:ext uri="{FF2B5EF4-FFF2-40B4-BE49-F238E27FC236}">
                <a16:creationId xmlns:a16="http://schemas.microsoft.com/office/drawing/2014/main" id="{1343EE30-D198-4912-95A4-7E4F9DB8E94B}"/>
              </a:ext>
            </a:extLst>
          </p:cNvPr>
          <p:cNvSpPr txBox="1">
            <a:spLocks/>
          </p:cNvSpPr>
          <p:nvPr/>
        </p:nvSpPr>
        <p:spPr>
          <a:xfrm>
            <a:off x="6881354" y="1285424"/>
            <a:ext cx="5100735" cy="4915048"/>
          </a:xfrm>
          <a:prstGeom prst="rect">
            <a:avLst/>
          </a:prstGeom>
          <a:solidFill>
            <a:schemeClr val="accent3">
              <a:lumMod val="20000"/>
              <a:lumOff val="80000"/>
            </a:schemeClr>
          </a:solidFill>
          <a:effectLst>
            <a:glow rad="63500">
              <a:schemeClr val="accent3">
                <a:satMod val="175000"/>
                <a:alpha val="40000"/>
              </a:schemeClr>
            </a:glo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60000"/>
              </a:lnSpc>
            </a:pPr>
            <a:endParaRPr lang="en-US" sz="1700" dirty="0"/>
          </a:p>
        </p:txBody>
      </p:sp>
      <p:sp>
        <p:nvSpPr>
          <p:cNvPr id="2" name="TextBox 1">
            <a:extLst>
              <a:ext uri="{FF2B5EF4-FFF2-40B4-BE49-F238E27FC236}">
                <a16:creationId xmlns:a16="http://schemas.microsoft.com/office/drawing/2014/main" id="{E00252B4-E99C-4066-9C97-86E3A435FF61}"/>
              </a:ext>
            </a:extLst>
          </p:cNvPr>
          <p:cNvSpPr txBox="1"/>
          <p:nvPr/>
        </p:nvSpPr>
        <p:spPr>
          <a:xfrm>
            <a:off x="6848119" y="4336379"/>
            <a:ext cx="4860177" cy="584775"/>
          </a:xfrm>
          <a:prstGeom prst="rect">
            <a:avLst/>
          </a:prstGeom>
          <a:noFill/>
        </p:spPr>
        <p:txBody>
          <a:bodyPr wrap="square" rtlCol="0">
            <a:spAutoFit/>
          </a:bodyPr>
          <a:lstStyle/>
          <a:p>
            <a:r>
              <a:rPr lang="en-GB" sz="1600" dirty="0"/>
              <a:t>THB 30,000 per child / THB 60,000 per child for 2nd child born in 2018 onwards</a:t>
            </a:r>
          </a:p>
        </p:txBody>
      </p:sp>
      <p:sp>
        <p:nvSpPr>
          <p:cNvPr id="10" name="TextBox 9">
            <a:extLst>
              <a:ext uri="{FF2B5EF4-FFF2-40B4-BE49-F238E27FC236}">
                <a16:creationId xmlns:a16="http://schemas.microsoft.com/office/drawing/2014/main" id="{04C03C07-A6A6-4F61-A709-B8AF6AC7BB8D}"/>
              </a:ext>
            </a:extLst>
          </p:cNvPr>
          <p:cNvSpPr txBox="1"/>
          <p:nvPr/>
        </p:nvSpPr>
        <p:spPr>
          <a:xfrm>
            <a:off x="6881354" y="5545332"/>
            <a:ext cx="4186107" cy="369332"/>
          </a:xfrm>
          <a:prstGeom prst="rect">
            <a:avLst/>
          </a:prstGeom>
          <a:noFill/>
        </p:spPr>
        <p:txBody>
          <a:bodyPr wrap="square" rtlCol="0">
            <a:spAutoFit/>
          </a:bodyPr>
          <a:lstStyle/>
          <a:p>
            <a:r>
              <a:rPr lang="en-GB" dirty="0"/>
              <a:t>THB  60,000 per person</a:t>
            </a:r>
          </a:p>
        </p:txBody>
      </p:sp>
      <p:sp>
        <p:nvSpPr>
          <p:cNvPr id="13" name="TextBox 12">
            <a:extLst>
              <a:ext uri="{FF2B5EF4-FFF2-40B4-BE49-F238E27FC236}">
                <a16:creationId xmlns:a16="http://schemas.microsoft.com/office/drawing/2014/main" id="{D12F5321-9212-49D8-B52E-E45F617CACEA}"/>
              </a:ext>
            </a:extLst>
          </p:cNvPr>
          <p:cNvSpPr txBox="1"/>
          <p:nvPr/>
        </p:nvSpPr>
        <p:spPr>
          <a:xfrm>
            <a:off x="6856717" y="2531076"/>
            <a:ext cx="4979445" cy="646331"/>
          </a:xfrm>
          <a:prstGeom prst="rect">
            <a:avLst/>
          </a:prstGeom>
          <a:noFill/>
        </p:spPr>
        <p:txBody>
          <a:bodyPr wrap="square" rtlCol="0">
            <a:spAutoFit/>
          </a:bodyPr>
          <a:lstStyle/>
          <a:p>
            <a:r>
              <a:rPr lang="en-GB" dirty="0"/>
              <a:t>THB 9,000 for employees only/ For 2020, it is THB 5,850</a:t>
            </a:r>
          </a:p>
        </p:txBody>
      </p:sp>
      <p:sp>
        <p:nvSpPr>
          <p:cNvPr id="16" name="TextBox 15">
            <a:extLst>
              <a:ext uri="{FF2B5EF4-FFF2-40B4-BE49-F238E27FC236}">
                <a16:creationId xmlns:a16="http://schemas.microsoft.com/office/drawing/2014/main" id="{8AF3518C-D6C2-4D42-8785-128DEBB0C7EA}"/>
              </a:ext>
            </a:extLst>
          </p:cNvPr>
          <p:cNvSpPr txBox="1"/>
          <p:nvPr/>
        </p:nvSpPr>
        <p:spPr>
          <a:xfrm>
            <a:off x="6856717" y="1484712"/>
            <a:ext cx="4485408" cy="369332"/>
          </a:xfrm>
          <a:prstGeom prst="rect">
            <a:avLst/>
          </a:prstGeom>
          <a:noFill/>
        </p:spPr>
        <p:txBody>
          <a:bodyPr wrap="square" rtlCol="0">
            <a:spAutoFit/>
          </a:bodyPr>
          <a:lstStyle/>
          <a:p>
            <a:r>
              <a:rPr lang="en-GB" dirty="0"/>
              <a:t>THB 100,000 for employees and freelancers</a:t>
            </a:r>
          </a:p>
        </p:txBody>
      </p:sp>
      <p:sp>
        <p:nvSpPr>
          <p:cNvPr id="17" name="TextBox 16">
            <a:extLst>
              <a:ext uri="{FF2B5EF4-FFF2-40B4-BE49-F238E27FC236}">
                <a16:creationId xmlns:a16="http://schemas.microsoft.com/office/drawing/2014/main" id="{8FAAF0E3-848D-411E-81BB-1DFD35C1CC60}"/>
              </a:ext>
            </a:extLst>
          </p:cNvPr>
          <p:cNvSpPr txBox="1"/>
          <p:nvPr/>
        </p:nvSpPr>
        <p:spPr>
          <a:xfrm>
            <a:off x="6848119" y="2051373"/>
            <a:ext cx="4485408" cy="369332"/>
          </a:xfrm>
          <a:prstGeom prst="rect">
            <a:avLst/>
          </a:prstGeom>
          <a:noFill/>
        </p:spPr>
        <p:txBody>
          <a:bodyPr wrap="square" rtlCol="0">
            <a:spAutoFit/>
          </a:bodyPr>
          <a:lstStyle/>
          <a:p>
            <a:r>
              <a:rPr lang="en-GB" dirty="0"/>
              <a:t>THB   60,000</a:t>
            </a:r>
          </a:p>
        </p:txBody>
      </p:sp>
      <p:sp>
        <p:nvSpPr>
          <p:cNvPr id="18" name="TextBox 17">
            <a:extLst>
              <a:ext uri="{FF2B5EF4-FFF2-40B4-BE49-F238E27FC236}">
                <a16:creationId xmlns:a16="http://schemas.microsoft.com/office/drawing/2014/main" id="{8AD70ACF-1051-48B4-ABFC-603C370C072C}"/>
              </a:ext>
            </a:extLst>
          </p:cNvPr>
          <p:cNvSpPr txBox="1"/>
          <p:nvPr/>
        </p:nvSpPr>
        <p:spPr>
          <a:xfrm>
            <a:off x="6856717" y="3324555"/>
            <a:ext cx="4485408" cy="369332"/>
          </a:xfrm>
          <a:prstGeom prst="rect">
            <a:avLst/>
          </a:prstGeom>
          <a:noFill/>
        </p:spPr>
        <p:txBody>
          <a:bodyPr wrap="square" rtlCol="0">
            <a:spAutoFit/>
          </a:bodyPr>
          <a:lstStyle/>
          <a:p>
            <a:r>
              <a:rPr lang="en-GB" dirty="0"/>
              <a:t>THB   60,000, if spouse doesn’t have income</a:t>
            </a:r>
          </a:p>
        </p:txBody>
      </p:sp>
      <p:sp>
        <p:nvSpPr>
          <p:cNvPr id="19" name="TextBox 18">
            <a:extLst>
              <a:ext uri="{FF2B5EF4-FFF2-40B4-BE49-F238E27FC236}">
                <a16:creationId xmlns:a16="http://schemas.microsoft.com/office/drawing/2014/main" id="{0E3A93C5-F6EF-4FC3-BD44-3DB65F27A22C}"/>
              </a:ext>
            </a:extLst>
          </p:cNvPr>
          <p:cNvSpPr txBox="1"/>
          <p:nvPr/>
        </p:nvSpPr>
        <p:spPr>
          <a:xfrm>
            <a:off x="6856717" y="3830467"/>
            <a:ext cx="4773550" cy="369332"/>
          </a:xfrm>
          <a:prstGeom prst="rect">
            <a:avLst/>
          </a:prstGeom>
          <a:noFill/>
        </p:spPr>
        <p:txBody>
          <a:bodyPr wrap="square" rtlCol="0">
            <a:spAutoFit/>
          </a:bodyPr>
          <a:lstStyle/>
          <a:p>
            <a:r>
              <a:rPr lang="en-GB" dirty="0"/>
              <a:t>At the actual amount but not over THB 60,000</a:t>
            </a:r>
          </a:p>
        </p:txBody>
      </p:sp>
      <p:sp>
        <p:nvSpPr>
          <p:cNvPr id="20" name="TextBox 19">
            <a:extLst>
              <a:ext uri="{FF2B5EF4-FFF2-40B4-BE49-F238E27FC236}">
                <a16:creationId xmlns:a16="http://schemas.microsoft.com/office/drawing/2014/main" id="{3453B336-1F1B-4B03-AA35-80F45AF84D81}"/>
              </a:ext>
            </a:extLst>
          </p:cNvPr>
          <p:cNvSpPr txBox="1"/>
          <p:nvPr/>
        </p:nvSpPr>
        <p:spPr>
          <a:xfrm>
            <a:off x="6823544" y="4973296"/>
            <a:ext cx="4773550" cy="369332"/>
          </a:xfrm>
          <a:prstGeom prst="rect">
            <a:avLst/>
          </a:prstGeom>
          <a:noFill/>
        </p:spPr>
        <p:txBody>
          <a:bodyPr wrap="square" rtlCol="0">
            <a:spAutoFit/>
          </a:bodyPr>
          <a:lstStyle/>
          <a:p>
            <a:r>
              <a:rPr lang="en-GB" dirty="0"/>
              <a:t>THB 30,000 per person (max 4)  </a:t>
            </a:r>
          </a:p>
        </p:txBody>
      </p:sp>
      <p:sp>
        <p:nvSpPr>
          <p:cNvPr id="21" name="TextBox 20">
            <a:extLst>
              <a:ext uri="{FF2B5EF4-FFF2-40B4-BE49-F238E27FC236}">
                <a16:creationId xmlns:a16="http://schemas.microsoft.com/office/drawing/2014/main" id="{59687333-772E-4DD0-B06D-8DCB3027B199}"/>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sp>
        <p:nvSpPr>
          <p:cNvPr id="22" name="Subtitle 3">
            <a:extLst>
              <a:ext uri="{FF2B5EF4-FFF2-40B4-BE49-F238E27FC236}">
                <a16:creationId xmlns:a16="http://schemas.microsoft.com/office/drawing/2014/main" id="{F6133C06-BDA6-4967-B214-8641AB6B4AB9}"/>
              </a:ext>
            </a:extLst>
          </p:cNvPr>
          <p:cNvSpPr txBox="1">
            <a:spLocks/>
          </p:cNvSpPr>
          <p:nvPr/>
        </p:nvSpPr>
        <p:spPr>
          <a:xfrm>
            <a:off x="1698172" y="1358484"/>
            <a:ext cx="5100735" cy="4915048"/>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60000"/>
              </a:lnSpc>
              <a:buFont typeface="Wingdings" panose="05000000000000000000" pitchFamily="2" charset="2"/>
              <a:buChar char="Ø"/>
            </a:pPr>
            <a:r>
              <a:rPr lang="en-GB" dirty="0"/>
              <a:t>Expense Allowance (Thai or work-permit)</a:t>
            </a:r>
          </a:p>
          <a:p>
            <a:pPr marL="342900" indent="-342900" algn="l">
              <a:lnSpc>
                <a:spcPct val="160000"/>
              </a:lnSpc>
              <a:buFont typeface="Wingdings" panose="05000000000000000000" pitchFamily="2" charset="2"/>
              <a:buChar char="Ø"/>
            </a:pPr>
            <a:r>
              <a:rPr lang="en-GB" dirty="0"/>
              <a:t>Self Allowance</a:t>
            </a:r>
          </a:p>
          <a:p>
            <a:pPr marL="342900" indent="-342900" algn="l">
              <a:lnSpc>
                <a:spcPct val="160000"/>
              </a:lnSpc>
              <a:buFont typeface="Wingdings" panose="05000000000000000000" pitchFamily="2" charset="2"/>
              <a:buChar char="Ø"/>
            </a:pPr>
            <a:r>
              <a:rPr lang="en-GB" dirty="0"/>
              <a:t>Social Security</a:t>
            </a:r>
          </a:p>
          <a:p>
            <a:pPr marL="342900" indent="-342900" algn="l">
              <a:lnSpc>
                <a:spcPct val="160000"/>
              </a:lnSpc>
              <a:buFont typeface="Wingdings" panose="05000000000000000000" pitchFamily="2" charset="2"/>
              <a:buChar char="Ø"/>
            </a:pPr>
            <a:r>
              <a:rPr lang="en-GB" dirty="0"/>
              <a:t>Spouse Allowance</a:t>
            </a:r>
          </a:p>
          <a:p>
            <a:pPr marL="342900" indent="-342900" algn="l">
              <a:lnSpc>
                <a:spcPct val="160000"/>
              </a:lnSpc>
              <a:buFont typeface="Wingdings" panose="05000000000000000000" pitchFamily="2" charset="2"/>
              <a:buChar char="Ø"/>
            </a:pPr>
            <a:r>
              <a:rPr lang="en-GB" dirty="0"/>
              <a:t>Pre-natal Care and Child Delivery</a:t>
            </a:r>
          </a:p>
          <a:p>
            <a:pPr marL="342900" indent="-342900" algn="l">
              <a:lnSpc>
                <a:spcPct val="160000"/>
              </a:lnSpc>
              <a:buFont typeface="Wingdings" panose="05000000000000000000" pitchFamily="2" charset="2"/>
              <a:buChar char="Ø"/>
            </a:pPr>
            <a:r>
              <a:rPr lang="en-GB" dirty="0">
                <a:highlight>
                  <a:srgbClr val="00FF00"/>
                </a:highlight>
              </a:rPr>
              <a:t>Child Allowance – Mom &amp; Dad can claim</a:t>
            </a:r>
          </a:p>
          <a:p>
            <a:pPr marL="342900" indent="-342900" algn="l">
              <a:lnSpc>
                <a:spcPct val="160000"/>
              </a:lnSpc>
              <a:buFont typeface="Wingdings" panose="05000000000000000000" pitchFamily="2" charset="2"/>
              <a:buChar char="Ø"/>
            </a:pPr>
            <a:r>
              <a:rPr lang="en-GB" dirty="0"/>
              <a:t>Parents and Spouse's Parents </a:t>
            </a:r>
          </a:p>
          <a:p>
            <a:pPr marL="342900" indent="-342900" algn="l">
              <a:lnSpc>
                <a:spcPct val="160000"/>
              </a:lnSpc>
              <a:buFont typeface="Wingdings" panose="05000000000000000000" pitchFamily="2" charset="2"/>
              <a:buChar char="Ø"/>
            </a:pPr>
            <a:r>
              <a:rPr lang="en-GB" dirty="0">
                <a:highlight>
                  <a:srgbClr val="00FF00"/>
                </a:highlight>
              </a:rPr>
              <a:t>Disabled/Incompetent person support</a:t>
            </a:r>
          </a:p>
        </p:txBody>
      </p:sp>
    </p:spTree>
    <p:extLst>
      <p:ext uri="{BB962C8B-B14F-4D97-AF65-F5344CB8AC3E}">
        <p14:creationId xmlns:p14="http://schemas.microsoft.com/office/powerpoint/2010/main" val="175932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5892AB-6D4E-4449-991C-0495C28E105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14" name="TextBox 13">
            <a:extLst>
              <a:ext uri="{FF2B5EF4-FFF2-40B4-BE49-F238E27FC236}">
                <a16:creationId xmlns:a16="http://schemas.microsoft.com/office/drawing/2014/main" id="{7E22B7E8-080B-43E6-A966-5428E8043789}"/>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err="1"/>
              <a:t>CanCham</a:t>
            </a:r>
            <a:r>
              <a:rPr lang="en-US" sz="1100" b="1" i="1" dirty="0"/>
              <a:t> Webinar: Thursday, February 11, 2021 @ 13:30 – 15:00 pm</a:t>
            </a:r>
            <a:endParaRPr lang="en-GB" sz="1100" b="1" i="1" dirty="0"/>
          </a:p>
        </p:txBody>
      </p:sp>
      <p:sp>
        <p:nvSpPr>
          <p:cNvPr id="11" name="TextBox 10">
            <a:extLst>
              <a:ext uri="{FF2B5EF4-FFF2-40B4-BE49-F238E27FC236}">
                <a16:creationId xmlns:a16="http://schemas.microsoft.com/office/drawing/2014/main" id="{E265C223-98A0-4CA6-9430-3353D198820A}"/>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26" name="Title 25">
            <a:extLst>
              <a:ext uri="{FF2B5EF4-FFF2-40B4-BE49-F238E27FC236}">
                <a16:creationId xmlns:a16="http://schemas.microsoft.com/office/drawing/2014/main" id="{1B12E226-C19C-42E6-BFC7-4C8585760550}"/>
              </a:ext>
            </a:extLst>
          </p:cNvPr>
          <p:cNvSpPr>
            <a:spLocks noGrp="1"/>
          </p:cNvSpPr>
          <p:nvPr>
            <p:ph type="ctrTitle"/>
          </p:nvPr>
        </p:nvSpPr>
        <p:spPr>
          <a:xfrm>
            <a:off x="2261118" y="423883"/>
            <a:ext cx="6901543" cy="892814"/>
          </a:xfrm>
        </p:spPr>
        <p:txBody>
          <a:bodyPr>
            <a:noAutofit/>
          </a:bodyPr>
          <a:lstStyle/>
          <a:p>
            <a:pPr algn="l"/>
            <a:r>
              <a:rPr lang="en-US" sz="4400" b="1" dirty="0"/>
              <a:t>And for Some People…</a:t>
            </a:r>
            <a:endParaRPr lang="en-GB" sz="4400" b="1" dirty="0"/>
          </a:p>
        </p:txBody>
      </p:sp>
      <p:sp>
        <p:nvSpPr>
          <p:cNvPr id="4" name="Subtitle 3">
            <a:extLst>
              <a:ext uri="{FF2B5EF4-FFF2-40B4-BE49-F238E27FC236}">
                <a16:creationId xmlns:a16="http://schemas.microsoft.com/office/drawing/2014/main" id="{22BC94C0-5D54-4453-A27A-09CD587D8C59}"/>
              </a:ext>
            </a:extLst>
          </p:cNvPr>
          <p:cNvSpPr>
            <a:spLocks noGrp="1"/>
          </p:cNvSpPr>
          <p:nvPr>
            <p:ph type="subTitle" idx="1"/>
          </p:nvPr>
        </p:nvSpPr>
        <p:spPr>
          <a:xfrm>
            <a:off x="2261118" y="1367927"/>
            <a:ext cx="9144000" cy="4511557"/>
          </a:xfrm>
        </p:spPr>
        <p:txBody>
          <a:bodyPr>
            <a:normAutofit/>
          </a:bodyPr>
          <a:lstStyle/>
          <a:p>
            <a:pPr marL="342900" indent="-342900" algn="l">
              <a:lnSpc>
                <a:spcPct val="160000"/>
              </a:lnSpc>
              <a:buFont typeface="Wingdings" panose="05000000000000000000" pitchFamily="2" charset="2"/>
              <a:buChar char="Ø"/>
            </a:pPr>
            <a:r>
              <a:rPr lang="en-GB" sz="2200" dirty="0"/>
              <a:t>Home Loan Interest – Actual amount but not over </a:t>
            </a:r>
            <a:r>
              <a:rPr lang="en-GB" sz="2200" dirty="0">
                <a:solidFill>
                  <a:srgbClr val="FF0000"/>
                </a:solidFill>
              </a:rPr>
              <a:t>THB 100,000</a:t>
            </a:r>
          </a:p>
          <a:p>
            <a:pPr marL="342900" indent="-342900" algn="l">
              <a:lnSpc>
                <a:spcPct val="160000"/>
              </a:lnSpc>
              <a:buFont typeface="Wingdings" panose="05000000000000000000" pitchFamily="2" charset="2"/>
              <a:buChar char="Ø"/>
            </a:pPr>
            <a:endParaRPr lang="en-GB" sz="2200" dirty="0"/>
          </a:p>
          <a:p>
            <a:pPr marL="342900" indent="-342900" algn="l">
              <a:lnSpc>
                <a:spcPct val="160000"/>
              </a:lnSpc>
              <a:buFont typeface="Wingdings" panose="05000000000000000000" pitchFamily="2" charset="2"/>
              <a:buChar char="Ø"/>
            </a:pPr>
            <a:endParaRPr lang="en-GB" sz="2200" dirty="0"/>
          </a:p>
          <a:p>
            <a:pPr marL="342900" indent="-342900" algn="l">
              <a:lnSpc>
                <a:spcPct val="160000"/>
              </a:lnSpc>
              <a:buFont typeface="Wingdings" panose="05000000000000000000" pitchFamily="2" charset="2"/>
              <a:buChar char="Ø"/>
            </a:pPr>
            <a:r>
              <a:rPr lang="en-GB" sz="2200" dirty="0"/>
              <a:t>Donations – 10% of income net or allowances/deductions</a:t>
            </a:r>
          </a:p>
        </p:txBody>
      </p:sp>
      <p:sp>
        <p:nvSpPr>
          <p:cNvPr id="12" name="Rectangle: Rounded Corners 11">
            <a:extLst>
              <a:ext uri="{FF2B5EF4-FFF2-40B4-BE49-F238E27FC236}">
                <a16:creationId xmlns:a16="http://schemas.microsoft.com/office/drawing/2014/main" id="{64383E68-D1AF-40A7-A2A1-62CA78C0A08A}"/>
              </a:ext>
            </a:extLst>
          </p:cNvPr>
          <p:cNvSpPr/>
          <p:nvPr/>
        </p:nvSpPr>
        <p:spPr>
          <a:xfrm>
            <a:off x="2742421" y="2152950"/>
            <a:ext cx="5938935" cy="816190"/>
          </a:xfrm>
          <a:prstGeom prst="roundRect">
            <a:avLst/>
          </a:prstGeom>
          <a:solidFill>
            <a:schemeClr val="tx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r>
              <a:rPr lang="en-GB" sz="1600" b="1" dirty="0">
                <a:solidFill>
                  <a:schemeClr val="tx1"/>
                </a:solidFill>
              </a:rPr>
              <a:t>Joint mortgage will be separated 50/50</a:t>
            </a:r>
          </a:p>
        </p:txBody>
      </p:sp>
      <p:sp>
        <p:nvSpPr>
          <p:cNvPr id="13" name="Rectangle: Rounded Corners 12">
            <a:extLst>
              <a:ext uri="{FF2B5EF4-FFF2-40B4-BE49-F238E27FC236}">
                <a16:creationId xmlns:a16="http://schemas.microsoft.com/office/drawing/2014/main" id="{D1A9832F-763F-4CCB-9512-D9DF62C0C204}"/>
              </a:ext>
            </a:extLst>
          </p:cNvPr>
          <p:cNvSpPr/>
          <p:nvPr/>
        </p:nvSpPr>
        <p:spPr>
          <a:xfrm>
            <a:off x="2707252" y="3989344"/>
            <a:ext cx="5938935" cy="985134"/>
          </a:xfrm>
          <a:prstGeom prst="roundRect">
            <a:avLst/>
          </a:prstGeom>
          <a:solidFill>
            <a:schemeClr val="tx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r>
              <a:rPr lang="en-GB" sz="1600" b="1" dirty="0">
                <a:solidFill>
                  <a:schemeClr val="tx1"/>
                </a:solidFill>
              </a:rPr>
              <a:t>Rules vary for ‘Special Case’ donations, e.g. for </a:t>
            </a:r>
            <a:r>
              <a:rPr lang="en-GB" sz="1600" b="1" dirty="0">
                <a:solidFill>
                  <a:srgbClr val="FF0000"/>
                </a:solidFill>
              </a:rPr>
              <a:t>Covid-19 relief. </a:t>
            </a:r>
          </a:p>
          <a:p>
            <a:r>
              <a:rPr lang="en-GB" sz="1600" b="1" dirty="0">
                <a:solidFill>
                  <a:srgbClr val="FF0000"/>
                </a:solidFill>
              </a:rPr>
              <a:t>   </a:t>
            </a:r>
          </a:p>
        </p:txBody>
      </p:sp>
      <p:sp>
        <p:nvSpPr>
          <p:cNvPr id="10" name="TextBox 9">
            <a:extLst>
              <a:ext uri="{FF2B5EF4-FFF2-40B4-BE49-F238E27FC236}">
                <a16:creationId xmlns:a16="http://schemas.microsoft.com/office/drawing/2014/main" id="{F67F7317-0D21-4646-8DBA-5AE8DA31D86A}"/>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spTree>
    <p:extLst>
      <p:ext uri="{BB962C8B-B14F-4D97-AF65-F5344CB8AC3E}">
        <p14:creationId xmlns:p14="http://schemas.microsoft.com/office/powerpoint/2010/main" val="480486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26" name="Title 25">
            <a:extLst>
              <a:ext uri="{FF2B5EF4-FFF2-40B4-BE49-F238E27FC236}">
                <a16:creationId xmlns:a16="http://schemas.microsoft.com/office/drawing/2014/main" id="{1B12E226-C19C-42E6-BFC7-4C8585760550}"/>
              </a:ext>
            </a:extLst>
          </p:cNvPr>
          <p:cNvSpPr>
            <a:spLocks noGrp="1"/>
          </p:cNvSpPr>
          <p:nvPr>
            <p:ph type="ctrTitle"/>
          </p:nvPr>
        </p:nvSpPr>
        <p:spPr>
          <a:xfrm>
            <a:off x="3713567" y="511917"/>
            <a:ext cx="6150948" cy="1562341"/>
          </a:xfrm>
        </p:spPr>
        <p:txBody>
          <a:bodyPr>
            <a:noAutofit/>
          </a:bodyPr>
          <a:lstStyle/>
          <a:p>
            <a:pPr algn="l"/>
            <a:br>
              <a:rPr lang="en-US" sz="4400" dirty="0">
                <a:effectLst>
                  <a:outerShdw blurRad="38100" dist="38100" dir="2700000" algn="tl">
                    <a:srgbClr val="000000">
                      <a:alpha val="43137"/>
                    </a:srgbClr>
                  </a:outerShdw>
                </a:effectLst>
              </a:rPr>
            </a:br>
            <a:br>
              <a:rPr lang="en-US" sz="4400" dirty="0">
                <a:effectLst>
                  <a:outerShdw blurRad="38100" dist="38100" dir="2700000" algn="tl">
                    <a:srgbClr val="000000">
                      <a:alpha val="43137"/>
                    </a:srgbClr>
                  </a:outerShdw>
                </a:effectLst>
              </a:rPr>
            </a:br>
            <a:br>
              <a:rPr lang="en-US" sz="4400" dirty="0">
                <a:effectLst>
                  <a:outerShdw blurRad="38100" dist="38100" dir="2700000" algn="tl">
                    <a:srgbClr val="000000">
                      <a:alpha val="43137"/>
                    </a:srgbClr>
                  </a:outerShdw>
                </a:effectLst>
              </a:rPr>
            </a:br>
            <a:br>
              <a:rPr lang="en-US" sz="4400" dirty="0">
                <a:effectLst>
                  <a:outerShdw blurRad="38100" dist="38100" dir="2700000" algn="tl">
                    <a:srgbClr val="000000">
                      <a:alpha val="43137"/>
                    </a:srgbClr>
                  </a:outerShdw>
                </a:effectLst>
              </a:rPr>
            </a:br>
            <a:br>
              <a:rPr lang="en-US" sz="4400" dirty="0">
                <a:effectLst>
                  <a:outerShdw blurRad="38100" dist="38100" dir="2700000" algn="tl">
                    <a:srgbClr val="000000">
                      <a:alpha val="43137"/>
                    </a:srgbClr>
                  </a:outerShdw>
                </a:effectLst>
              </a:rPr>
            </a:br>
            <a:r>
              <a:rPr lang="en-US" sz="4400" dirty="0">
                <a:effectLst>
                  <a:outerShdw blurRad="38100" dist="38100" dir="2700000" algn="tl">
                    <a:srgbClr val="000000">
                      <a:alpha val="43137"/>
                    </a:srgbClr>
                  </a:outerShdw>
                </a:effectLst>
              </a:rPr>
              <a:t>Expenses for small individual business </a:t>
            </a:r>
            <a:br>
              <a:rPr lang="en-US" sz="4400" dirty="0">
                <a:effectLst>
                  <a:outerShdw blurRad="38100" dist="38100" dir="2700000" algn="tl">
                    <a:srgbClr val="000000">
                      <a:alpha val="43137"/>
                    </a:srgbClr>
                  </a:outerShdw>
                </a:effectLst>
              </a:rPr>
            </a:br>
            <a:r>
              <a:rPr lang="en-US" sz="4400" dirty="0">
                <a:effectLst>
                  <a:outerShdw blurRad="38100" dist="38100" dir="2700000" algn="tl">
                    <a:srgbClr val="000000">
                      <a:alpha val="43137"/>
                    </a:srgbClr>
                  </a:outerShdw>
                </a:effectLst>
              </a:rPr>
              <a:t>  </a:t>
            </a:r>
            <a:endParaRPr lang="en-GB" sz="4400" dirty="0">
              <a:effectLst>
                <a:outerShdw blurRad="38100" dist="38100" dir="2700000" algn="tl">
                  <a:srgbClr val="000000">
                    <a:alpha val="43137"/>
                  </a:srgbClr>
                </a:outerShdw>
              </a:effectLst>
            </a:endParaRPr>
          </a:p>
        </p:txBody>
      </p:sp>
      <p:sp>
        <p:nvSpPr>
          <p:cNvPr id="4" name="Subtitle 3">
            <a:extLst>
              <a:ext uri="{FF2B5EF4-FFF2-40B4-BE49-F238E27FC236}">
                <a16:creationId xmlns:a16="http://schemas.microsoft.com/office/drawing/2014/main" id="{22BC94C0-5D54-4453-A27A-09CD587D8C59}"/>
              </a:ext>
            </a:extLst>
          </p:cNvPr>
          <p:cNvSpPr>
            <a:spLocks noGrp="1"/>
          </p:cNvSpPr>
          <p:nvPr>
            <p:ph type="subTitle" idx="1"/>
          </p:nvPr>
        </p:nvSpPr>
        <p:spPr>
          <a:xfrm>
            <a:off x="1696618" y="1376695"/>
            <a:ext cx="5100735" cy="4827600"/>
          </a:xfrm>
        </p:spPr>
        <p:txBody>
          <a:bodyPr>
            <a:normAutofit/>
          </a:bodyPr>
          <a:lstStyle/>
          <a:p>
            <a:pPr algn="l">
              <a:lnSpc>
                <a:spcPct val="160000"/>
              </a:lnSpc>
            </a:pPr>
            <a:r>
              <a:rPr lang="en-GB" dirty="0"/>
              <a:t>    </a:t>
            </a:r>
            <a:r>
              <a:rPr lang="en-GB" sz="1800" b="1" u="sng" dirty="0"/>
              <a:t>As Individual </a:t>
            </a:r>
          </a:p>
          <a:p>
            <a:pPr marL="342900" indent="-342900" algn="l">
              <a:lnSpc>
                <a:spcPct val="160000"/>
              </a:lnSpc>
              <a:buFont typeface="Wingdings" panose="05000000000000000000" pitchFamily="2" charset="2"/>
              <a:buChar char="Ø"/>
            </a:pPr>
            <a:r>
              <a:rPr lang="en-GB" sz="2000" dirty="0"/>
              <a:t>Besides THB 100,000  for employees and freelancers, if you have a small business (e.g. online sales) = can </a:t>
            </a:r>
            <a:r>
              <a:rPr lang="en-GB" sz="2000" dirty="0">
                <a:highlight>
                  <a:srgbClr val="00FFFF"/>
                </a:highlight>
              </a:rPr>
              <a:t>claim 60% of sales </a:t>
            </a:r>
            <a:r>
              <a:rPr lang="en-GB" sz="2000" dirty="0"/>
              <a:t>as expense or actual cost if you submit ‘correct’ receipts (i.e. assumes 40% net profit margin which is unrealistic).  </a:t>
            </a:r>
          </a:p>
          <a:p>
            <a:pPr marL="342900" indent="-342900" algn="l">
              <a:lnSpc>
                <a:spcPct val="160000"/>
              </a:lnSpc>
              <a:buFont typeface="Wingdings" panose="05000000000000000000" pitchFamily="2" charset="2"/>
              <a:buChar char="Ø"/>
            </a:pPr>
            <a:r>
              <a:rPr lang="en-GB" sz="2000" dirty="0">
                <a:highlight>
                  <a:srgbClr val="00FF00"/>
                </a:highlight>
              </a:rPr>
              <a:t>VAT…..</a:t>
            </a:r>
            <a:r>
              <a:rPr lang="en-GB" sz="2000" dirty="0"/>
              <a:t>If you reach </a:t>
            </a:r>
            <a:r>
              <a:rPr lang="en-GB" sz="2000" dirty="0">
                <a:highlight>
                  <a:srgbClr val="00FF00"/>
                </a:highlight>
              </a:rPr>
              <a:t>THB 1.8 million</a:t>
            </a:r>
          </a:p>
          <a:p>
            <a:pPr marL="342900" indent="-342900" algn="l">
              <a:lnSpc>
                <a:spcPct val="160000"/>
              </a:lnSpc>
              <a:buFont typeface="Wingdings" panose="05000000000000000000" pitchFamily="2" charset="2"/>
              <a:buChar char="Ø"/>
            </a:pPr>
            <a:endParaRPr lang="en-GB" sz="2000" dirty="0"/>
          </a:p>
        </p:txBody>
      </p:sp>
      <p:sp>
        <p:nvSpPr>
          <p:cNvPr id="12" name="Subtitle 3">
            <a:extLst>
              <a:ext uri="{FF2B5EF4-FFF2-40B4-BE49-F238E27FC236}">
                <a16:creationId xmlns:a16="http://schemas.microsoft.com/office/drawing/2014/main" id="{1343EE30-D198-4912-95A4-7E4F9DB8E94B}"/>
              </a:ext>
            </a:extLst>
          </p:cNvPr>
          <p:cNvSpPr txBox="1">
            <a:spLocks/>
          </p:cNvSpPr>
          <p:nvPr/>
        </p:nvSpPr>
        <p:spPr>
          <a:xfrm>
            <a:off x="6856717" y="1410388"/>
            <a:ext cx="5100735" cy="4915048"/>
          </a:xfrm>
          <a:prstGeom prst="rect">
            <a:avLst/>
          </a:prstGeom>
          <a:solidFill>
            <a:schemeClr val="accent3">
              <a:lumMod val="20000"/>
              <a:lumOff val="80000"/>
            </a:schemeClr>
          </a:solidFill>
          <a:effectLst>
            <a:glow rad="63500">
              <a:schemeClr val="accent3">
                <a:satMod val="175000"/>
                <a:alpha val="40000"/>
              </a:schemeClr>
            </a:glo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60000"/>
              </a:lnSpc>
            </a:pPr>
            <a:endParaRPr lang="en-US" sz="1700" dirty="0"/>
          </a:p>
        </p:txBody>
      </p:sp>
      <p:sp>
        <p:nvSpPr>
          <p:cNvPr id="16" name="TextBox 15">
            <a:extLst>
              <a:ext uri="{FF2B5EF4-FFF2-40B4-BE49-F238E27FC236}">
                <a16:creationId xmlns:a16="http://schemas.microsoft.com/office/drawing/2014/main" id="{8AF3518C-D6C2-4D42-8785-128DEBB0C7EA}"/>
              </a:ext>
            </a:extLst>
          </p:cNvPr>
          <p:cNvSpPr txBox="1"/>
          <p:nvPr/>
        </p:nvSpPr>
        <p:spPr>
          <a:xfrm>
            <a:off x="6848119" y="1556100"/>
            <a:ext cx="4485408" cy="369332"/>
          </a:xfrm>
          <a:prstGeom prst="rect">
            <a:avLst/>
          </a:prstGeom>
          <a:noFill/>
        </p:spPr>
        <p:txBody>
          <a:bodyPr wrap="square" rtlCol="0">
            <a:spAutoFit/>
          </a:bodyPr>
          <a:lstStyle/>
          <a:p>
            <a:r>
              <a:rPr lang="en-GB" b="1" u="sng" dirty="0"/>
              <a:t>As a registered Thai company (if possible) </a:t>
            </a:r>
          </a:p>
        </p:txBody>
      </p:sp>
      <p:sp>
        <p:nvSpPr>
          <p:cNvPr id="17" name="TextBox 16">
            <a:extLst>
              <a:ext uri="{FF2B5EF4-FFF2-40B4-BE49-F238E27FC236}">
                <a16:creationId xmlns:a16="http://schemas.microsoft.com/office/drawing/2014/main" id="{8FAAF0E3-848D-411E-81BB-1DFD35C1CC60}"/>
              </a:ext>
            </a:extLst>
          </p:cNvPr>
          <p:cNvSpPr txBox="1"/>
          <p:nvPr/>
        </p:nvSpPr>
        <p:spPr>
          <a:xfrm>
            <a:off x="6848119" y="2074258"/>
            <a:ext cx="4485408" cy="1292662"/>
          </a:xfrm>
          <a:prstGeom prst="rect">
            <a:avLst/>
          </a:prstGeom>
          <a:noFill/>
        </p:spPr>
        <p:txBody>
          <a:bodyPr wrap="square" rtlCol="0">
            <a:spAutoFit/>
          </a:bodyPr>
          <a:lstStyle/>
          <a:p>
            <a:pPr marL="285750" indent="-285750">
              <a:buFont typeface="Wingdings" panose="05000000000000000000" pitchFamily="2" charset="2"/>
              <a:buChar char="Ø"/>
            </a:pPr>
            <a:endParaRPr lang="en-GB" dirty="0"/>
          </a:p>
          <a:p>
            <a:pPr marL="285750" indent="-285750">
              <a:buFont typeface="Wingdings" panose="05000000000000000000" pitchFamily="2" charset="2"/>
              <a:buChar char="Ø"/>
            </a:pPr>
            <a:r>
              <a:rPr lang="en-GB" sz="2000" dirty="0"/>
              <a:t> Book a more realistic level of expenses </a:t>
            </a:r>
          </a:p>
          <a:p>
            <a:endParaRPr lang="en-GB" sz="2000" dirty="0"/>
          </a:p>
        </p:txBody>
      </p:sp>
      <p:sp>
        <p:nvSpPr>
          <p:cNvPr id="19" name="TextBox 18">
            <a:extLst>
              <a:ext uri="{FF2B5EF4-FFF2-40B4-BE49-F238E27FC236}">
                <a16:creationId xmlns:a16="http://schemas.microsoft.com/office/drawing/2014/main" id="{0E3A93C5-F6EF-4FC3-BD44-3DB65F27A22C}"/>
              </a:ext>
            </a:extLst>
          </p:cNvPr>
          <p:cNvSpPr txBox="1"/>
          <p:nvPr/>
        </p:nvSpPr>
        <p:spPr>
          <a:xfrm>
            <a:off x="6848119" y="3046773"/>
            <a:ext cx="4773550" cy="2554545"/>
          </a:xfrm>
          <a:prstGeom prst="rect">
            <a:avLst/>
          </a:prstGeom>
          <a:noFill/>
        </p:spPr>
        <p:txBody>
          <a:bodyPr wrap="square" rtlCol="0">
            <a:spAutoFit/>
          </a:bodyPr>
          <a:lstStyle/>
          <a:p>
            <a:pPr marL="285750" indent="-285750">
              <a:buFont typeface="Wingdings" panose="05000000000000000000" pitchFamily="2" charset="2"/>
              <a:buChar char="Ø"/>
            </a:pPr>
            <a:r>
              <a:rPr lang="en-GB" sz="2000" dirty="0"/>
              <a:t>Thai Small-medium business (SME)  category can claim tax incentives </a:t>
            </a:r>
          </a:p>
          <a:p>
            <a:endParaRPr lang="en-GB" sz="2000" dirty="0"/>
          </a:p>
          <a:p>
            <a:pPr marL="285750" indent="-285750">
              <a:buFont typeface="Wingdings" panose="05000000000000000000" pitchFamily="2" charset="2"/>
              <a:buChar char="Ø"/>
            </a:pPr>
            <a:r>
              <a:rPr lang="en-GB" sz="2000" dirty="0"/>
              <a:t>Not suspicious if large numbers of transactions  - next slide we will talk about </a:t>
            </a:r>
            <a:r>
              <a:rPr lang="en-GB" sz="2000" dirty="0">
                <a:solidFill>
                  <a:srgbClr val="FF0000"/>
                </a:solidFill>
              </a:rPr>
              <a:t>banks reporting large numbers of deposits to the RD.</a:t>
            </a:r>
          </a:p>
          <a:p>
            <a:endParaRPr lang="en-GB" sz="2000" dirty="0"/>
          </a:p>
        </p:txBody>
      </p:sp>
      <p:grpSp>
        <p:nvGrpSpPr>
          <p:cNvPr id="2" name="Group 1">
            <a:extLst>
              <a:ext uri="{FF2B5EF4-FFF2-40B4-BE49-F238E27FC236}">
                <a16:creationId xmlns:a16="http://schemas.microsoft.com/office/drawing/2014/main" id="{E8733741-BDD4-41BF-A5BE-B86580FA157B}"/>
              </a:ext>
            </a:extLst>
          </p:cNvPr>
          <p:cNvGrpSpPr/>
          <p:nvPr/>
        </p:nvGrpSpPr>
        <p:grpSpPr>
          <a:xfrm>
            <a:off x="0" y="6391469"/>
            <a:ext cx="12192000" cy="466531"/>
            <a:chOff x="0" y="6391469"/>
            <a:chExt cx="12192000" cy="466531"/>
          </a:xfrm>
        </p:grpSpPr>
        <p:sp>
          <p:nvSpPr>
            <p:cNvPr id="9" name="TextBox 8">
              <a:extLst>
                <a:ext uri="{FF2B5EF4-FFF2-40B4-BE49-F238E27FC236}">
                  <a16:creationId xmlns:a16="http://schemas.microsoft.com/office/drawing/2014/main" id="{295892AB-6D4E-4449-991C-0495C28E105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4" name="TextBox 13">
              <a:extLst>
                <a:ext uri="{FF2B5EF4-FFF2-40B4-BE49-F238E27FC236}">
                  <a16:creationId xmlns:a16="http://schemas.microsoft.com/office/drawing/2014/main" id="{7E22B7E8-080B-43E6-A966-5428E8043789}"/>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1" name="TextBox 10">
              <a:extLst>
                <a:ext uri="{FF2B5EF4-FFF2-40B4-BE49-F238E27FC236}">
                  <a16:creationId xmlns:a16="http://schemas.microsoft.com/office/drawing/2014/main" id="{E265C223-98A0-4CA6-9430-3353D198820A}"/>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3" name="TextBox 12">
              <a:extLst>
                <a:ext uri="{FF2B5EF4-FFF2-40B4-BE49-F238E27FC236}">
                  <a16:creationId xmlns:a16="http://schemas.microsoft.com/office/drawing/2014/main" id="{498947F1-1BD7-41FF-8BAE-B019BFC550B2}"/>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3513538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F4811-31F3-4E46-8674-CDAB78D12489}"/>
              </a:ext>
            </a:extLst>
          </p:cNvPr>
          <p:cNvSpPr>
            <a:spLocks noGrp="1"/>
          </p:cNvSpPr>
          <p:nvPr>
            <p:ph type="title"/>
          </p:nvPr>
        </p:nvSpPr>
        <p:spPr>
          <a:xfrm>
            <a:off x="904974" y="970961"/>
            <a:ext cx="3418318" cy="4572281"/>
          </a:xfrm>
        </p:spPr>
        <p:txBody>
          <a:bodyPr>
            <a:normAutofit/>
          </a:bodyPr>
          <a:lstStyle/>
          <a:p>
            <a:r>
              <a:rPr lang="en-US" sz="4000" dirty="0">
                <a:solidFill>
                  <a:srgbClr val="FFFFFF"/>
                </a:solidFill>
              </a:rPr>
              <a:t>Excessive bank deposits….. …….</a:t>
            </a:r>
            <a:r>
              <a:rPr lang="en-US" sz="4000" dirty="0">
                <a:solidFill>
                  <a:srgbClr val="FFFFFF"/>
                </a:solidFill>
                <a:highlight>
                  <a:srgbClr val="FF00FF"/>
                </a:highlight>
              </a:rPr>
              <a:t>We </a:t>
            </a:r>
            <a:r>
              <a:rPr lang="en-US" sz="4000" i="1" dirty="0">
                <a:solidFill>
                  <a:srgbClr val="FFFFFF"/>
                </a:solidFill>
                <a:highlight>
                  <a:srgbClr val="FF00FF"/>
                </a:highlight>
              </a:rPr>
              <a:t>can </a:t>
            </a:r>
            <a:r>
              <a:rPr lang="en-US" sz="4000" dirty="0">
                <a:solidFill>
                  <a:srgbClr val="FFFFFF"/>
                </a:solidFill>
              </a:rPr>
              <a:t>help you setup a company……</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A7533E40-9D9B-425E-9F09-C56B02063D6E}"/>
              </a:ext>
            </a:extLst>
          </p:cNvPr>
          <p:cNvSpPr>
            <a:spLocks noGrp="1"/>
          </p:cNvSpPr>
          <p:nvPr>
            <p:ph idx="1"/>
          </p:nvPr>
        </p:nvSpPr>
        <p:spPr>
          <a:xfrm>
            <a:off x="5221862" y="1719618"/>
            <a:ext cx="5948831" cy="4334629"/>
          </a:xfrm>
        </p:spPr>
        <p:txBody>
          <a:bodyPr anchor="ctr">
            <a:normAutofit/>
          </a:bodyPr>
          <a:lstStyle/>
          <a:p>
            <a:r>
              <a:rPr lang="en-US" sz="2200" dirty="0">
                <a:solidFill>
                  <a:srgbClr val="FEFFFF"/>
                </a:solidFill>
              </a:rPr>
              <a:t>A Bank will report your individual account to the Revenue Dept if:</a:t>
            </a:r>
          </a:p>
          <a:p>
            <a:endParaRPr lang="en-US" sz="2200" dirty="0">
              <a:solidFill>
                <a:srgbClr val="FEFFFF"/>
              </a:solidFill>
            </a:endParaRPr>
          </a:p>
          <a:p>
            <a:endParaRPr lang="en-US" sz="2200" dirty="0">
              <a:solidFill>
                <a:srgbClr val="FEFFFF"/>
              </a:solidFill>
            </a:endParaRPr>
          </a:p>
          <a:p>
            <a:pPr marL="514350" indent="-514350">
              <a:buAutoNum type="arabicParenR"/>
            </a:pPr>
            <a:r>
              <a:rPr lang="en-US" sz="2200" dirty="0">
                <a:solidFill>
                  <a:srgbClr val="FEFFFF"/>
                </a:solidFill>
              </a:rPr>
              <a:t>400 inward </a:t>
            </a:r>
            <a:r>
              <a:rPr lang="en-US" sz="2200" dirty="0">
                <a:solidFill>
                  <a:srgbClr val="FF0000"/>
                </a:solidFill>
              </a:rPr>
              <a:t>deposits </a:t>
            </a:r>
            <a:r>
              <a:rPr lang="en-US" sz="2200" dirty="0">
                <a:solidFill>
                  <a:srgbClr val="FEFFFF"/>
                </a:solidFill>
              </a:rPr>
              <a:t>pa that reach THB 2,000,000</a:t>
            </a:r>
          </a:p>
          <a:p>
            <a:pPr marL="514350" indent="-514350">
              <a:buAutoNum type="arabicParenR"/>
            </a:pPr>
            <a:r>
              <a:rPr lang="en-US" sz="2200" dirty="0">
                <a:solidFill>
                  <a:srgbClr val="FEFFFF"/>
                </a:solidFill>
              </a:rPr>
              <a:t>3,000 or more </a:t>
            </a:r>
            <a:r>
              <a:rPr lang="en-US" sz="2200" dirty="0">
                <a:solidFill>
                  <a:srgbClr val="FF0000"/>
                </a:solidFill>
              </a:rPr>
              <a:t>deposits</a:t>
            </a:r>
            <a:r>
              <a:rPr lang="en-US" sz="2200" dirty="0">
                <a:solidFill>
                  <a:srgbClr val="FEFFFF"/>
                </a:solidFill>
              </a:rPr>
              <a:t> pa (any amount)</a:t>
            </a:r>
          </a:p>
          <a:p>
            <a:endParaRPr lang="en-US" sz="2200" dirty="0">
              <a:solidFill>
                <a:srgbClr val="FEFFFF"/>
              </a:solidFill>
            </a:endParaRPr>
          </a:p>
          <a:p>
            <a:endParaRPr lang="en-US" sz="2200" dirty="0">
              <a:solidFill>
                <a:srgbClr val="FEFFFF"/>
              </a:solidFill>
            </a:endParaRPr>
          </a:p>
          <a:p>
            <a:r>
              <a:rPr lang="en-US" sz="2200" dirty="0">
                <a:solidFill>
                  <a:srgbClr val="FEFFFF"/>
                </a:solidFill>
              </a:rPr>
              <a:t>Revenue Dept will check with the bank account owner  </a:t>
            </a:r>
          </a:p>
        </p:txBody>
      </p:sp>
      <p:grpSp>
        <p:nvGrpSpPr>
          <p:cNvPr id="9" name="Group 8">
            <a:extLst>
              <a:ext uri="{FF2B5EF4-FFF2-40B4-BE49-F238E27FC236}">
                <a16:creationId xmlns:a16="http://schemas.microsoft.com/office/drawing/2014/main" id="{F7AF7BFE-41B7-4FD0-BDF8-43DE8530D6FF}"/>
              </a:ext>
            </a:extLst>
          </p:cNvPr>
          <p:cNvGrpSpPr/>
          <p:nvPr/>
        </p:nvGrpSpPr>
        <p:grpSpPr>
          <a:xfrm>
            <a:off x="0" y="6391469"/>
            <a:ext cx="12192000" cy="466531"/>
            <a:chOff x="0" y="6391469"/>
            <a:chExt cx="12192000" cy="466531"/>
          </a:xfrm>
        </p:grpSpPr>
        <p:sp>
          <p:nvSpPr>
            <p:cNvPr id="11" name="TextBox 10">
              <a:extLst>
                <a:ext uri="{FF2B5EF4-FFF2-40B4-BE49-F238E27FC236}">
                  <a16:creationId xmlns:a16="http://schemas.microsoft.com/office/drawing/2014/main" id="{701A8BD9-AC4C-489E-ADF8-EC4BDE9C7948}"/>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3" name="TextBox 12">
              <a:extLst>
                <a:ext uri="{FF2B5EF4-FFF2-40B4-BE49-F238E27FC236}">
                  <a16:creationId xmlns:a16="http://schemas.microsoft.com/office/drawing/2014/main" id="{51AB5E5A-059B-464B-9134-8806605EC1D2}"/>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5" name="TextBox 14">
              <a:extLst>
                <a:ext uri="{FF2B5EF4-FFF2-40B4-BE49-F238E27FC236}">
                  <a16:creationId xmlns:a16="http://schemas.microsoft.com/office/drawing/2014/main" id="{21F8605E-97C5-4C04-A1F2-DC39B3326898}"/>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7" name="TextBox 16">
              <a:extLst>
                <a:ext uri="{FF2B5EF4-FFF2-40B4-BE49-F238E27FC236}">
                  <a16:creationId xmlns:a16="http://schemas.microsoft.com/office/drawing/2014/main" id="{E9EF08E3-4AFC-4BDC-A025-12D9975568D4}"/>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2535141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26" name="Title 25">
            <a:extLst>
              <a:ext uri="{FF2B5EF4-FFF2-40B4-BE49-F238E27FC236}">
                <a16:creationId xmlns:a16="http://schemas.microsoft.com/office/drawing/2014/main" id="{1B12E226-C19C-42E6-BFC7-4C8585760550}"/>
              </a:ext>
            </a:extLst>
          </p:cNvPr>
          <p:cNvSpPr>
            <a:spLocks noGrp="1"/>
          </p:cNvSpPr>
          <p:nvPr>
            <p:ph type="ctrTitle"/>
          </p:nvPr>
        </p:nvSpPr>
        <p:spPr>
          <a:xfrm>
            <a:off x="2261118" y="423882"/>
            <a:ext cx="8564926" cy="1201717"/>
          </a:xfrm>
        </p:spPr>
        <p:txBody>
          <a:bodyPr>
            <a:noAutofit/>
          </a:bodyPr>
          <a:lstStyle/>
          <a:p>
            <a:pPr algn="l"/>
            <a:r>
              <a:rPr lang="en-GB" sz="4400" b="1" dirty="0"/>
              <a:t>The ‘Life Assurance’ is a </a:t>
            </a:r>
            <a:r>
              <a:rPr lang="en-GB" sz="4400" b="1" dirty="0">
                <a:highlight>
                  <a:srgbClr val="00FFFF"/>
                </a:highlight>
              </a:rPr>
              <a:t>defined  Savings Plan  </a:t>
            </a:r>
            <a:r>
              <a:rPr lang="en-GB" sz="4400" b="1" dirty="0"/>
              <a:t>- Limited Risk </a:t>
            </a:r>
          </a:p>
        </p:txBody>
      </p:sp>
      <p:sp>
        <p:nvSpPr>
          <p:cNvPr id="4" name="Subtitle 3">
            <a:extLst>
              <a:ext uri="{FF2B5EF4-FFF2-40B4-BE49-F238E27FC236}">
                <a16:creationId xmlns:a16="http://schemas.microsoft.com/office/drawing/2014/main" id="{22BC94C0-5D54-4453-A27A-09CD587D8C59}"/>
              </a:ext>
            </a:extLst>
          </p:cNvPr>
          <p:cNvSpPr>
            <a:spLocks noGrp="1"/>
          </p:cNvSpPr>
          <p:nvPr>
            <p:ph type="subTitle" idx="1"/>
          </p:nvPr>
        </p:nvSpPr>
        <p:spPr>
          <a:xfrm>
            <a:off x="2261118" y="1828800"/>
            <a:ext cx="9144000" cy="4050684"/>
          </a:xfrm>
        </p:spPr>
        <p:txBody>
          <a:bodyPr>
            <a:normAutofit/>
          </a:bodyPr>
          <a:lstStyle/>
          <a:p>
            <a:pPr marL="342900" indent="-342900" algn="l">
              <a:lnSpc>
                <a:spcPct val="160000"/>
              </a:lnSpc>
              <a:buFont typeface="Wingdings" panose="05000000000000000000" pitchFamily="2" charset="2"/>
              <a:buChar char="Ø"/>
            </a:pPr>
            <a:r>
              <a:rPr lang="en-GB" u="sng" dirty="0"/>
              <a:t>Go for the THB 100,000 Life Assurance – Save up to THB 35,000 pa</a:t>
            </a:r>
          </a:p>
          <a:p>
            <a:pPr marL="342900" indent="-342900" algn="l">
              <a:lnSpc>
                <a:spcPct val="160000"/>
              </a:lnSpc>
              <a:buFont typeface="Wingdings" panose="05000000000000000000" pitchFamily="2" charset="2"/>
              <a:buChar char="Ø"/>
            </a:pPr>
            <a:endParaRPr lang="en-GB" u="sng" dirty="0"/>
          </a:p>
          <a:p>
            <a:pPr marL="342900" indent="-342900" algn="l">
              <a:lnSpc>
                <a:spcPct val="160000"/>
              </a:lnSpc>
              <a:buFont typeface="Wingdings" panose="05000000000000000000" pitchFamily="2" charset="2"/>
              <a:buChar char="Ø"/>
            </a:pPr>
            <a:endParaRPr lang="en-GB" sz="2200" dirty="0"/>
          </a:p>
          <a:p>
            <a:pPr marL="342900" indent="-342900" algn="l">
              <a:lnSpc>
                <a:spcPct val="160000"/>
              </a:lnSpc>
              <a:buFont typeface="Wingdings" panose="05000000000000000000" pitchFamily="2" charset="2"/>
              <a:buChar char="Ø"/>
            </a:pPr>
            <a:endParaRPr lang="en-GB" sz="2200" dirty="0"/>
          </a:p>
          <a:p>
            <a:pPr marL="342900" indent="-342900" algn="l">
              <a:lnSpc>
                <a:spcPct val="160000"/>
              </a:lnSpc>
              <a:buFont typeface="Wingdings" panose="05000000000000000000" pitchFamily="2" charset="2"/>
              <a:buChar char="Ø"/>
            </a:pPr>
            <a:endParaRPr lang="en-GB" sz="2200" dirty="0"/>
          </a:p>
          <a:p>
            <a:pPr algn="l">
              <a:lnSpc>
                <a:spcPct val="160000"/>
              </a:lnSpc>
            </a:pPr>
            <a:endParaRPr lang="en-US" sz="2200" dirty="0"/>
          </a:p>
          <a:p>
            <a:pPr marL="342900" indent="-342900" algn="l">
              <a:lnSpc>
                <a:spcPct val="160000"/>
              </a:lnSpc>
              <a:buFont typeface="Wingdings" panose="05000000000000000000" pitchFamily="2" charset="2"/>
              <a:buChar char="Ø"/>
            </a:pPr>
            <a:endParaRPr lang="en-GB" sz="2200" dirty="0"/>
          </a:p>
        </p:txBody>
      </p:sp>
      <p:sp>
        <p:nvSpPr>
          <p:cNvPr id="6" name="Rectangle: Rounded Corners 5">
            <a:extLst>
              <a:ext uri="{FF2B5EF4-FFF2-40B4-BE49-F238E27FC236}">
                <a16:creationId xmlns:a16="http://schemas.microsoft.com/office/drawing/2014/main" id="{B7E9CD79-A84D-4364-A229-57E81270E498}"/>
              </a:ext>
            </a:extLst>
          </p:cNvPr>
          <p:cNvSpPr/>
          <p:nvPr/>
        </p:nvSpPr>
        <p:spPr>
          <a:xfrm>
            <a:off x="2471487" y="2709334"/>
            <a:ext cx="5938935" cy="1630608"/>
          </a:xfrm>
          <a:prstGeom prst="roundRect">
            <a:avLst/>
          </a:prstGeom>
          <a:solidFill>
            <a:schemeClr val="tx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endParaRPr lang="en-US" sz="1600" b="1" dirty="0"/>
          </a:p>
          <a:p>
            <a:pPr marL="285750" indent="-285750">
              <a:buFont typeface="Arial" panose="020B0604020202020204" pitchFamily="34" charset="0"/>
              <a:buChar char="•"/>
            </a:pPr>
            <a:r>
              <a:rPr lang="en-US" b="1" dirty="0"/>
              <a:t>Life Assurance: - Max. THB 100,000  pa</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AND/OR Health Insurance: Max. THB 25,000 pa</a:t>
            </a:r>
          </a:p>
          <a:p>
            <a:r>
              <a:rPr lang="en-US" sz="1600" b="1" dirty="0">
                <a:solidFill>
                  <a:srgbClr val="FF0000"/>
                </a:solidFill>
              </a:rPr>
              <a:t>	</a:t>
            </a:r>
          </a:p>
          <a:p>
            <a:r>
              <a:rPr lang="en-US" b="1" dirty="0">
                <a:solidFill>
                  <a:srgbClr val="FF0000"/>
                </a:solidFill>
              </a:rPr>
              <a:t>Total 2 plans: Not over THB 100,000</a:t>
            </a:r>
            <a:endParaRPr lang="en-GB" b="1" dirty="0">
              <a:solidFill>
                <a:srgbClr val="FF0000"/>
              </a:solidFill>
            </a:endParaRPr>
          </a:p>
          <a:p>
            <a:endParaRPr lang="en-GB" sz="1400" dirty="0"/>
          </a:p>
        </p:txBody>
      </p:sp>
      <p:sp>
        <p:nvSpPr>
          <p:cNvPr id="10" name="Rectangle: Rounded Corners 9">
            <a:extLst>
              <a:ext uri="{FF2B5EF4-FFF2-40B4-BE49-F238E27FC236}">
                <a16:creationId xmlns:a16="http://schemas.microsoft.com/office/drawing/2014/main" id="{8F59D4B6-BAFC-4232-BD76-A02CA1F8E149}"/>
              </a:ext>
            </a:extLst>
          </p:cNvPr>
          <p:cNvSpPr/>
          <p:nvPr/>
        </p:nvSpPr>
        <p:spPr>
          <a:xfrm>
            <a:off x="2471487" y="4627060"/>
            <a:ext cx="6134583" cy="1661948"/>
          </a:xfrm>
          <a:prstGeom prst="roundRect">
            <a:avLst/>
          </a:prstGeom>
          <a:solidFill>
            <a:schemeClr val="tx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endParaRPr lang="en-US" sz="1400" b="1" dirty="0"/>
          </a:p>
          <a:p>
            <a:pPr marL="285750" indent="-285750">
              <a:buFont typeface="Arial" panose="020B0604020202020204" pitchFamily="34" charset="0"/>
              <a:buChar char="•"/>
            </a:pPr>
            <a:endParaRPr lang="en-US" sz="1600" b="1" dirty="0"/>
          </a:p>
          <a:p>
            <a:pPr marL="285750" indent="-285750">
              <a:buFont typeface="Arial" panose="020B0604020202020204" pitchFamily="34" charset="0"/>
              <a:buChar char="•"/>
            </a:pPr>
            <a:r>
              <a:rPr lang="en-US" b="1" dirty="0"/>
              <a:t>Spouse </a:t>
            </a:r>
            <a:r>
              <a:rPr lang="en-US" b="1" dirty="0">
                <a:solidFill>
                  <a:srgbClr val="FF0000"/>
                </a:solidFill>
              </a:rPr>
              <a:t>Life Assurance </a:t>
            </a:r>
            <a:r>
              <a:rPr lang="en-US" b="1" dirty="0"/>
              <a:t>– Max THB 10,000</a:t>
            </a:r>
          </a:p>
          <a:p>
            <a:endParaRPr lang="en-US" b="1" dirty="0"/>
          </a:p>
          <a:p>
            <a:pPr marL="285750" indent="-285750">
              <a:buFont typeface="Arial" panose="020B0604020202020204" pitchFamily="34" charset="0"/>
              <a:buChar char="•"/>
            </a:pPr>
            <a:r>
              <a:rPr lang="en-US" sz="1600" b="1" dirty="0"/>
              <a:t>Health for Parents of Taxpayer and spouse – Max THB 15,000</a:t>
            </a:r>
          </a:p>
          <a:p>
            <a:endParaRPr lang="en-US" sz="1600" b="1" dirty="0"/>
          </a:p>
          <a:p>
            <a:r>
              <a:rPr lang="en-US" sz="1600" b="1" dirty="0"/>
              <a:t>       (Only if Spouse doesn’t have any income)</a:t>
            </a:r>
          </a:p>
          <a:p>
            <a:r>
              <a:rPr lang="en-US" sz="1600" b="1" dirty="0">
                <a:solidFill>
                  <a:srgbClr val="FF0000"/>
                </a:solidFill>
              </a:rPr>
              <a:t>	</a:t>
            </a:r>
            <a:endParaRPr lang="en-GB" sz="1600" b="1" dirty="0">
              <a:solidFill>
                <a:srgbClr val="FF0000"/>
              </a:solidFill>
            </a:endParaRPr>
          </a:p>
          <a:p>
            <a:endParaRPr lang="en-GB" sz="1400" dirty="0"/>
          </a:p>
        </p:txBody>
      </p:sp>
      <p:grpSp>
        <p:nvGrpSpPr>
          <p:cNvPr id="12" name="Group 11">
            <a:extLst>
              <a:ext uri="{FF2B5EF4-FFF2-40B4-BE49-F238E27FC236}">
                <a16:creationId xmlns:a16="http://schemas.microsoft.com/office/drawing/2014/main" id="{ABCC1283-A8ED-4BF3-BF88-BE8B0BEF80F9}"/>
              </a:ext>
            </a:extLst>
          </p:cNvPr>
          <p:cNvGrpSpPr/>
          <p:nvPr/>
        </p:nvGrpSpPr>
        <p:grpSpPr>
          <a:xfrm>
            <a:off x="0" y="6391469"/>
            <a:ext cx="12192000" cy="466531"/>
            <a:chOff x="0" y="6391469"/>
            <a:chExt cx="12192000" cy="466531"/>
          </a:xfrm>
        </p:grpSpPr>
        <p:sp>
          <p:nvSpPr>
            <p:cNvPr id="13" name="TextBox 12">
              <a:extLst>
                <a:ext uri="{FF2B5EF4-FFF2-40B4-BE49-F238E27FC236}">
                  <a16:creationId xmlns:a16="http://schemas.microsoft.com/office/drawing/2014/main" id="{90B629EB-79A1-4D97-941E-8AF54B7D0D74}"/>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5" name="TextBox 14">
              <a:extLst>
                <a:ext uri="{FF2B5EF4-FFF2-40B4-BE49-F238E27FC236}">
                  <a16:creationId xmlns:a16="http://schemas.microsoft.com/office/drawing/2014/main" id="{53A5B3BD-E422-4020-87F0-7A57F6F31E55}"/>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6" name="TextBox 15">
              <a:extLst>
                <a:ext uri="{FF2B5EF4-FFF2-40B4-BE49-F238E27FC236}">
                  <a16:creationId xmlns:a16="http://schemas.microsoft.com/office/drawing/2014/main" id="{379C97B5-19D9-4818-92FD-210142431C8C}"/>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7" name="TextBox 16">
              <a:extLst>
                <a:ext uri="{FF2B5EF4-FFF2-40B4-BE49-F238E27FC236}">
                  <a16:creationId xmlns:a16="http://schemas.microsoft.com/office/drawing/2014/main" id="{003F847A-56AD-4644-840A-F045C5925E54}"/>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3917109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CAE473BD-9A2A-420F-B844-12BCFA3D4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CB018903-3549-4A3B-A9DF-B26757CAA9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9E5D3F77-D07F-4F7D-97A2-E36683020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C6F5A2D-56A0-4ED7-A3E2-3CF67608FC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itle 25">
            <a:extLst>
              <a:ext uri="{FF2B5EF4-FFF2-40B4-BE49-F238E27FC236}">
                <a16:creationId xmlns:a16="http://schemas.microsoft.com/office/drawing/2014/main" id="{1B12E226-C19C-42E6-BFC7-4C8585760550}"/>
              </a:ext>
            </a:extLst>
          </p:cNvPr>
          <p:cNvSpPr>
            <a:spLocks noGrp="1"/>
          </p:cNvSpPr>
          <p:nvPr>
            <p:ph type="ctrTitle"/>
          </p:nvPr>
        </p:nvSpPr>
        <p:spPr>
          <a:xfrm>
            <a:off x="549277" y="458033"/>
            <a:ext cx="5257798" cy="726224"/>
          </a:xfrm>
        </p:spPr>
        <p:txBody>
          <a:bodyPr wrap="square" anchor="ctr">
            <a:normAutofit/>
          </a:bodyPr>
          <a:lstStyle/>
          <a:p>
            <a:pPr algn="l"/>
            <a:r>
              <a:rPr lang="en-US" sz="3500" b="1" dirty="0"/>
              <a:t>Tax Saving Investments </a:t>
            </a:r>
            <a:endParaRPr lang="en-GB" sz="3500" b="1" dirty="0"/>
          </a:p>
        </p:txBody>
      </p:sp>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63" y="1705443"/>
            <a:ext cx="3589750" cy="4603895"/>
          </a:xfrm>
          <a:prstGeom prst="rect">
            <a:avLst/>
          </a:prstGeom>
          <a:effectLst>
            <a:outerShdw blurRad="508000" dist="101600" dir="5400000" algn="tl" rotWithShape="0">
              <a:prstClr val="black">
                <a:alpha val="10000"/>
              </a:prstClr>
            </a:outerShdw>
          </a:effectLst>
        </p:spPr>
      </p:pic>
      <p:sp>
        <p:nvSpPr>
          <p:cNvPr id="10" name="Rectangle: Rounded Corners 9">
            <a:extLst>
              <a:ext uri="{FF2B5EF4-FFF2-40B4-BE49-F238E27FC236}">
                <a16:creationId xmlns:a16="http://schemas.microsoft.com/office/drawing/2014/main" id="{C60D4164-CBFC-4089-8353-F900D6DED29C}"/>
              </a:ext>
            </a:extLst>
          </p:cNvPr>
          <p:cNvSpPr/>
          <p:nvPr/>
        </p:nvSpPr>
        <p:spPr>
          <a:xfrm>
            <a:off x="4467837" y="1083734"/>
            <a:ext cx="7416801" cy="5012266"/>
          </a:xfrm>
          <a:prstGeom prst="roundRect">
            <a:avLst/>
          </a:prstGeom>
          <a:solidFill>
            <a:schemeClr val="tx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spcAft>
                <a:spcPts val="600"/>
              </a:spcAft>
            </a:pPr>
            <a:r>
              <a:rPr lang="en-US" b="1" i="1" u="sng" dirty="0"/>
              <a:t>WE SUGGEST ONLY IF AGE OF 40+:</a:t>
            </a:r>
            <a:endParaRPr lang="en-US" b="1" i="1" u="sng" dirty="0">
              <a:solidFill>
                <a:srgbClr val="FF0000"/>
              </a:solidFill>
            </a:endParaRPr>
          </a:p>
          <a:p>
            <a:pPr marL="285750" indent="-285750">
              <a:spcAft>
                <a:spcPts val="600"/>
              </a:spcAft>
              <a:buFont typeface="Arial" panose="020B0604020202020204" pitchFamily="34" charset="0"/>
              <a:buChar char="•"/>
            </a:pPr>
            <a:r>
              <a:rPr lang="en-US" b="1" dirty="0"/>
              <a:t>RMF – </a:t>
            </a:r>
            <a:r>
              <a:rPr lang="en-US" b="1" dirty="0">
                <a:solidFill>
                  <a:srgbClr val="FF0000"/>
                </a:solidFill>
              </a:rPr>
              <a:t>30% </a:t>
            </a:r>
            <a:r>
              <a:rPr lang="en-US" b="1" dirty="0"/>
              <a:t>of taxable incomes,- not over </a:t>
            </a:r>
            <a:r>
              <a:rPr lang="en-US" b="1" dirty="0">
                <a:solidFill>
                  <a:srgbClr val="FF0000"/>
                </a:solidFill>
              </a:rPr>
              <a:t>THB 500,000 </a:t>
            </a:r>
            <a:r>
              <a:rPr lang="en-US" b="1" dirty="0"/>
              <a:t> (including SSF, Provident Fund &amp; Annuity)  </a:t>
            </a:r>
          </a:p>
          <a:p>
            <a:pPr marL="285750" indent="-285750">
              <a:spcAft>
                <a:spcPts val="600"/>
              </a:spcAft>
              <a:buFont typeface="Arial" panose="020B0604020202020204" pitchFamily="34" charset="0"/>
              <a:buChar char="•"/>
            </a:pPr>
            <a:endParaRPr lang="en-US" sz="1600" b="1" dirty="0"/>
          </a:p>
          <a:p>
            <a:pPr>
              <a:spcAft>
                <a:spcPts val="600"/>
              </a:spcAft>
            </a:pPr>
            <a:r>
              <a:rPr lang="en-US" sz="1600" b="1" i="1" u="sng" dirty="0"/>
              <a:t>EVERYONE: </a:t>
            </a:r>
          </a:p>
          <a:p>
            <a:pPr marL="285750" indent="-285750">
              <a:spcAft>
                <a:spcPts val="600"/>
              </a:spcAft>
              <a:buFont typeface="Arial" panose="020B0604020202020204" pitchFamily="34" charset="0"/>
              <a:buChar char="•"/>
            </a:pPr>
            <a:r>
              <a:rPr lang="en-US" b="1" dirty="0"/>
              <a:t>SSF – </a:t>
            </a:r>
            <a:r>
              <a:rPr lang="en-US" b="1" dirty="0">
                <a:solidFill>
                  <a:srgbClr val="FF0000"/>
                </a:solidFill>
              </a:rPr>
              <a:t>30%</a:t>
            </a:r>
            <a:r>
              <a:rPr lang="en-US" b="1" dirty="0"/>
              <a:t> of taxable incomes, but not over </a:t>
            </a:r>
            <a:r>
              <a:rPr lang="en-US" b="1" dirty="0">
                <a:solidFill>
                  <a:schemeClr val="tx1"/>
                </a:solidFill>
              </a:rPr>
              <a:t>THB 200,000)</a:t>
            </a:r>
          </a:p>
          <a:p>
            <a:pPr>
              <a:spcAft>
                <a:spcPts val="600"/>
              </a:spcAft>
            </a:pPr>
            <a:endParaRPr lang="en-US" b="1" dirty="0">
              <a:solidFill>
                <a:schemeClr val="tx1"/>
              </a:solidFill>
            </a:endParaRPr>
          </a:p>
          <a:p>
            <a:pPr marL="285750" indent="-285750">
              <a:spcAft>
                <a:spcPts val="600"/>
              </a:spcAft>
              <a:buFont typeface="Arial" panose="020B0604020202020204" pitchFamily="34" charset="0"/>
              <a:buChar char="•"/>
            </a:pPr>
            <a:r>
              <a:rPr lang="en-US" b="1" dirty="0"/>
              <a:t>Provident fund – </a:t>
            </a:r>
            <a:r>
              <a:rPr lang="en-US" b="1" dirty="0">
                <a:solidFill>
                  <a:srgbClr val="FF0000"/>
                </a:solidFill>
              </a:rPr>
              <a:t>2-15% of salary </a:t>
            </a:r>
            <a:r>
              <a:rPr lang="en-US" b="1" dirty="0"/>
              <a:t>(not applicable to bonuses, etc.)</a:t>
            </a:r>
          </a:p>
          <a:p>
            <a:pPr>
              <a:spcAft>
                <a:spcPts val="600"/>
              </a:spcAft>
            </a:pPr>
            <a:endParaRPr lang="en-US" sz="1600" b="1" dirty="0"/>
          </a:p>
          <a:p>
            <a:pPr>
              <a:spcAft>
                <a:spcPts val="600"/>
              </a:spcAft>
            </a:pPr>
            <a:r>
              <a:rPr lang="en-US" sz="1600" b="1" i="1" u="sng" dirty="0"/>
              <a:t>We do not recommend this: </a:t>
            </a:r>
          </a:p>
          <a:p>
            <a:pPr marL="285750" indent="-285750">
              <a:spcAft>
                <a:spcPts val="600"/>
              </a:spcAft>
              <a:buFont typeface="Arial" panose="020B0604020202020204" pitchFamily="34" charset="0"/>
              <a:buChar char="•"/>
            </a:pPr>
            <a:r>
              <a:rPr lang="en-US" sz="1600" b="1" dirty="0"/>
              <a:t>Annuity plan – </a:t>
            </a:r>
            <a:r>
              <a:rPr lang="en-US" sz="1600" b="1" dirty="0">
                <a:solidFill>
                  <a:srgbClr val="FF0000"/>
                </a:solidFill>
              </a:rPr>
              <a:t>15%</a:t>
            </a:r>
            <a:r>
              <a:rPr lang="en-US" sz="1600" b="1" dirty="0"/>
              <a:t> of taxable incomes (not over </a:t>
            </a:r>
            <a:r>
              <a:rPr lang="en-US" sz="1600" b="1" dirty="0">
                <a:solidFill>
                  <a:srgbClr val="FF0000"/>
                </a:solidFill>
              </a:rPr>
              <a:t>THB 200,000)</a:t>
            </a:r>
          </a:p>
          <a:p>
            <a:pPr>
              <a:spcAft>
                <a:spcPts val="600"/>
              </a:spcAft>
            </a:pPr>
            <a:r>
              <a:rPr lang="en-US" sz="1600" b="1" dirty="0">
                <a:solidFill>
                  <a:srgbClr val="FF0000"/>
                </a:solidFill>
              </a:rPr>
              <a:t>	</a:t>
            </a:r>
          </a:p>
          <a:p>
            <a:pPr marL="285750" indent="-285750">
              <a:spcAft>
                <a:spcPts val="600"/>
              </a:spcAft>
              <a:buFont typeface="Arial" panose="020B0604020202020204" pitchFamily="34" charset="0"/>
              <a:buChar char="•"/>
            </a:pPr>
            <a:endParaRPr lang="en-GB" sz="1400" dirty="0"/>
          </a:p>
        </p:txBody>
      </p:sp>
      <p:grpSp>
        <p:nvGrpSpPr>
          <p:cNvPr id="19" name="Group 18">
            <a:extLst>
              <a:ext uri="{FF2B5EF4-FFF2-40B4-BE49-F238E27FC236}">
                <a16:creationId xmlns:a16="http://schemas.microsoft.com/office/drawing/2014/main" id="{0FF1E368-F1AA-4057-92C2-7C575579C3F8}"/>
              </a:ext>
            </a:extLst>
          </p:cNvPr>
          <p:cNvGrpSpPr/>
          <p:nvPr/>
        </p:nvGrpSpPr>
        <p:grpSpPr>
          <a:xfrm>
            <a:off x="0" y="6391469"/>
            <a:ext cx="12192000" cy="466531"/>
            <a:chOff x="0" y="6391469"/>
            <a:chExt cx="12192000" cy="466531"/>
          </a:xfrm>
        </p:grpSpPr>
        <p:sp>
          <p:nvSpPr>
            <p:cNvPr id="20" name="TextBox 19">
              <a:extLst>
                <a:ext uri="{FF2B5EF4-FFF2-40B4-BE49-F238E27FC236}">
                  <a16:creationId xmlns:a16="http://schemas.microsoft.com/office/drawing/2014/main" id="{B338E8B4-96D3-4BD6-BA61-72510FD1686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21" name="TextBox 20">
              <a:extLst>
                <a:ext uri="{FF2B5EF4-FFF2-40B4-BE49-F238E27FC236}">
                  <a16:creationId xmlns:a16="http://schemas.microsoft.com/office/drawing/2014/main" id="{E5586933-7EEA-47B3-9961-46662B330B70}"/>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22" name="TextBox 21">
              <a:extLst>
                <a:ext uri="{FF2B5EF4-FFF2-40B4-BE49-F238E27FC236}">
                  <a16:creationId xmlns:a16="http://schemas.microsoft.com/office/drawing/2014/main" id="{D9BA4B68-2BF6-425B-A4D9-4A547A45E333}"/>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23" name="TextBox 22">
              <a:extLst>
                <a:ext uri="{FF2B5EF4-FFF2-40B4-BE49-F238E27FC236}">
                  <a16:creationId xmlns:a16="http://schemas.microsoft.com/office/drawing/2014/main" id="{B517E915-52D2-4390-9263-BFC053108BCE}"/>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2268061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A20D5-BA71-4712-A88F-BF4FC1EB4E2C}"/>
              </a:ext>
            </a:extLst>
          </p:cNvPr>
          <p:cNvSpPr>
            <a:spLocks noGrp="1"/>
          </p:cNvSpPr>
          <p:nvPr>
            <p:ph type="title"/>
          </p:nvPr>
        </p:nvSpPr>
        <p:spPr>
          <a:xfrm>
            <a:off x="1371599" y="294538"/>
            <a:ext cx="9895951" cy="1033669"/>
          </a:xfrm>
        </p:spPr>
        <p:txBody>
          <a:bodyPr>
            <a:normAutofit fontScale="90000"/>
          </a:bodyPr>
          <a:lstStyle/>
          <a:p>
            <a:r>
              <a:rPr lang="en-US" sz="4000" b="1" dirty="0">
                <a:solidFill>
                  <a:srgbClr val="FFFFFF"/>
                </a:solidFill>
              </a:rPr>
              <a:t>Your Provident Fund – Is it Matched by the Employer?</a:t>
            </a:r>
          </a:p>
        </p:txBody>
      </p:sp>
      <p:sp>
        <p:nvSpPr>
          <p:cNvPr id="3" name="Content Placeholder 2">
            <a:extLst>
              <a:ext uri="{FF2B5EF4-FFF2-40B4-BE49-F238E27FC236}">
                <a16:creationId xmlns:a16="http://schemas.microsoft.com/office/drawing/2014/main" id="{411953AA-FC16-43D0-813C-EAFBC9773115}"/>
              </a:ext>
            </a:extLst>
          </p:cNvPr>
          <p:cNvSpPr>
            <a:spLocks noGrp="1"/>
          </p:cNvSpPr>
          <p:nvPr>
            <p:ph idx="1"/>
          </p:nvPr>
        </p:nvSpPr>
        <p:spPr>
          <a:xfrm>
            <a:off x="1371599" y="2318197"/>
            <a:ext cx="9724031" cy="3683358"/>
          </a:xfrm>
        </p:spPr>
        <p:txBody>
          <a:bodyPr anchor="ctr">
            <a:normAutofit/>
          </a:bodyPr>
          <a:lstStyle/>
          <a:p>
            <a:pPr>
              <a:buFont typeface="Wingdings" panose="05000000000000000000" pitchFamily="2" charset="2"/>
              <a:buChar char="Ø"/>
            </a:pPr>
            <a:r>
              <a:rPr lang="en-US" sz="2000" dirty="0"/>
              <a:t>Far more choices available for RMF’s than the typical Thai provident fund – most provident funds are a mix of Thai fixed income/Thai equity</a:t>
            </a:r>
          </a:p>
          <a:p>
            <a:pPr marL="0" indent="0">
              <a:buNone/>
            </a:pPr>
            <a:endParaRPr lang="en-US" sz="2000" dirty="0"/>
          </a:p>
          <a:p>
            <a:pPr>
              <a:buFont typeface="Wingdings" panose="05000000000000000000" pitchFamily="2" charset="2"/>
              <a:buChar char="Ø"/>
            </a:pPr>
            <a:r>
              <a:rPr lang="en-US" sz="2000" dirty="0"/>
              <a:t>RMF’s include physical gold trackers, foreign feeders into large overseas managed funds (often hedged to Thai baht) </a:t>
            </a:r>
          </a:p>
          <a:p>
            <a:pPr>
              <a:buFont typeface="Wingdings" panose="05000000000000000000" pitchFamily="2" charset="2"/>
              <a:buChar char="Ø"/>
            </a:pPr>
            <a:endParaRPr lang="en-US" sz="2000" dirty="0"/>
          </a:p>
          <a:p>
            <a:pPr>
              <a:buFont typeface="Wingdings" panose="05000000000000000000" pitchFamily="2" charset="2"/>
              <a:buChar char="Ø"/>
            </a:pPr>
            <a:r>
              <a:rPr lang="en-US" sz="2000" dirty="0"/>
              <a:t>MBMG can provide an assessment of suitable RMF’s or provident funds.</a:t>
            </a:r>
          </a:p>
          <a:p>
            <a:pPr>
              <a:buFont typeface="Wingdings" panose="05000000000000000000" pitchFamily="2" charset="2"/>
              <a:buChar char="Ø"/>
            </a:pPr>
            <a:endParaRPr lang="en-US" sz="2000" dirty="0"/>
          </a:p>
          <a:p>
            <a:endParaRPr lang="en-US" sz="2000" dirty="0"/>
          </a:p>
        </p:txBody>
      </p:sp>
      <p:grpSp>
        <p:nvGrpSpPr>
          <p:cNvPr id="9" name="Group 8">
            <a:extLst>
              <a:ext uri="{FF2B5EF4-FFF2-40B4-BE49-F238E27FC236}">
                <a16:creationId xmlns:a16="http://schemas.microsoft.com/office/drawing/2014/main" id="{3D87FC30-7471-44AE-9A32-44A528BFB474}"/>
              </a:ext>
            </a:extLst>
          </p:cNvPr>
          <p:cNvGrpSpPr/>
          <p:nvPr/>
        </p:nvGrpSpPr>
        <p:grpSpPr>
          <a:xfrm>
            <a:off x="0" y="6391469"/>
            <a:ext cx="12192000" cy="466531"/>
            <a:chOff x="0" y="6391469"/>
            <a:chExt cx="12192000" cy="466531"/>
          </a:xfrm>
        </p:grpSpPr>
        <p:sp>
          <p:nvSpPr>
            <p:cNvPr id="10" name="TextBox 9">
              <a:extLst>
                <a:ext uri="{FF2B5EF4-FFF2-40B4-BE49-F238E27FC236}">
                  <a16:creationId xmlns:a16="http://schemas.microsoft.com/office/drawing/2014/main" id="{EE51784F-C8F1-42DF-99ED-2EEA1B4E942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1" name="TextBox 10">
              <a:extLst>
                <a:ext uri="{FF2B5EF4-FFF2-40B4-BE49-F238E27FC236}">
                  <a16:creationId xmlns:a16="http://schemas.microsoft.com/office/drawing/2014/main" id="{E3E46B4E-583E-4F20-92F0-E4E1631BB795}"/>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2" name="TextBox 11">
              <a:extLst>
                <a:ext uri="{FF2B5EF4-FFF2-40B4-BE49-F238E27FC236}">
                  <a16:creationId xmlns:a16="http://schemas.microsoft.com/office/drawing/2014/main" id="{30351B45-7D71-40C2-879A-4E152B259CD8}"/>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3" name="TextBox 12">
              <a:extLst>
                <a:ext uri="{FF2B5EF4-FFF2-40B4-BE49-F238E27FC236}">
                  <a16:creationId xmlns:a16="http://schemas.microsoft.com/office/drawing/2014/main" id="{780C61DA-3BD5-45A0-B371-ED583EE94706}"/>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4230523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26" name="Title 25">
            <a:extLst>
              <a:ext uri="{FF2B5EF4-FFF2-40B4-BE49-F238E27FC236}">
                <a16:creationId xmlns:a16="http://schemas.microsoft.com/office/drawing/2014/main" id="{1B12E226-C19C-42E6-BFC7-4C8585760550}"/>
              </a:ext>
            </a:extLst>
          </p:cNvPr>
          <p:cNvSpPr>
            <a:spLocks noGrp="1"/>
          </p:cNvSpPr>
          <p:nvPr>
            <p:ph type="title"/>
          </p:nvPr>
        </p:nvSpPr>
        <p:spPr>
          <a:xfrm>
            <a:off x="1923531" y="1029606"/>
            <a:ext cx="9721073" cy="789255"/>
          </a:xfrm>
        </p:spPr>
        <p:txBody>
          <a:bodyPr>
            <a:noAutofit/>
          </a:bodyPr>
          <a:lstStyle/>
          <a:p>
            <a:r>
              <a:rPr lang="en-US" sz="4400" dirty="0"/>
              <a:t>Case Study</a:t>
            </a:r>
            <a:endParaRPr lang="en-GB" sz="4400" dirty="0"/>
          </a:p>
        </p:txBody>
      </p:sp>
      <p:sp>
        <p:nvSpPr>
          <p:cNvPr id="27" name="Text Placeholder 26">
            <a:extLst>
              <a:ext uri="{FF2B5EF4-FFF2-40B4-BE49-F238E27FC236}">
                <a16:creationId xmlns:a16="http://schemas.microsoft.com/office/drawing/2014/main" id="{CD951FC3-6CA7-4435-9E75-3AE74BBEC62B}"/>
              </a:ext>
            </a:extLst>
          </p:cNvPr>
          <p:cNvSpPr>
            <a:spLocks noGrp="1"/>
          </p:cNvSpPr>
          <p:nvPr>
            <p:ph type="body" idx="1"/>
          </p:nvPr>
        </p:nvSpPr>
        <p:spPr>
          <a:xfrm>
            <a:off x="1923531" y="2015177"/>
            <a:ext cx="9609105" cy="3742595"/>
          </a:xfrm>
        </p:spPr>
        <p:txBody>
          <a:bodyPr/>
          <a:lstStyle/>
          <a:p>
            <a:r>
              <a:rPr lang="en-US" b="1" u="sng" dirty="0"/>
              <a:t>Case Study 1: </a:t>
            </a:r>
            <a:r>
              <a:rPr lang="en-US" dirty="0"/>
              <a:t>Mr. Smith has been working in Thailand for 15 years and investing in RMF and LTF’s/SSF’s. He decided to retire in Thailand at the age of 55. His incomes after retirement are;</a:t>
            </a:r>
          </a:p>
          <a:p>
            <a:pPr marL="342900" indent="-342900">
              <a:buFont typeface="Arial" panose="020B0604020202020204" pitchFamily="34" charset="0"/>
              <a:buChar char="•"/>
            </a:pPr>
            <a:r>
              <a:rPr lang="en-US" dirty="0"/>
              <a:t>Provident Fund </a:t>
            </a:r>
          </a:p>
          <a:p>
            <a:pPr marL="342900" indent="-342900">
              <a:buFont typeface="Arial" panose="020B0604020202020204" pitchFamily="34" charset="0"/>
              <a:buChar char="•"/>
            </a:pPr>
            <a:r>
              <a:rPr lang="en-US" dirty="0"/>
              <a:t>Redemption of his LTF and RMF units</a:t>
            </a:r>
          </a:p>
          <a:p>
            <a:pPr marL="342900" indent="-342900">
              <a:buFont typeface="Arial" panose="020B0604020202020204" pitchFamily="34" charset="0"/>
              <a:buChar char="•"/>
            </a:pPr>
            <a:r>
              <a:rPr lang="en-US" dirty="0"/>
              <a:t>Pension from UK</a:t>
            </a:r>
          </a:p>
          <a:p>
            <a:pPr marL="342900" indent="-342900">
              <a:buFont typeface="Arial" panose="020B0604020202020204" pitchFamily="34" charset="0"/>
              <a:buChar char="•"/>
            </a:pPr>
            <a:endParaRPr lang="en-US" dirty="0"/>
          </a:p>
          <a:p>
            <a:r>
              <a:rPr lang="en-US" dirty="0"/>
              <a:t>Are all incomes liable for PIT in Thailand?</a:t>
            </a:r>
            <a:endParaRPr lang="en-GB" dirty="0"/>
          </a:p>
        </p:txBody>
      </p:sp>
      <p:grpSp>
        <p:nvGrpSpPr>
          <p:cNvPr id="8" name="Group 7">
            <a:extLst>
              <a:ext uri="{FF2B5EF4-FFF2-40B4-BE49-F238E27FC236}">
                <a16:creationId xmlns:a16="http://schemas.microsoft.com/office/drawing/2014/main" id="{422CCEAA-A6B1-48D0-9848-CF24318A716E}"/>
              </a:ext>
            </a:extLst>
          </p:cNvPr>
          <p:cNvGrpSpPr/>
          <p:nvPr/>
        </p:nvGrpSpPr>
        <p:grpSpPr>
          <a:xfrm>
            <a:off x="0" y="6391469"/>
            <a:ext cx="12192000" cy="466531"/>
            <a:chOff x="0" y="6391469"/>
            <a:chExt cx="12192000" cy="466531"/>
          </a:xfrm>
        </p:grpSpPr>
        <p:sp>
          <p:nvSpPr>
            <p:cNvPr id="10" name="TextBox 9">
              <a:extLst>
                <a:ext uri="{FF2B5EF4-FFF2-40B4-BE49-F238E27FC236}">
                  <a16:creationId xmlns:a16="http://schemas.microsoft.com/office/drawing/2014/main" id="{0C7E2840-3814-45B4-9723-4C0D8422331B}"/>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2" name="TextBox 11">
              <a:extLst>
                <a:ext uri="{FF2B5EF4-FFF2-40B4-BE49-F238E27FC236}">
                  <a16:creationId xmlns:a16="http://schemas.microsoft.com/office/drawing/2014/main" id="{23FE54B1-1A20-4BF0-A68D-09DB332C3664}"/>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3" name="TextBox 12">
              <a:extLst>
                <a:ext uri="{FF2B5EF4-FFF2-40B4-BE49-F238E27FC236}">
                  <a16:creationId xmlns:a16="http://schemas.microsoft.com/office/drawing/2014/main" id="{76E0B8C7-1B16-458A-A8F1-099535FA0AF0}"/>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5" name="TextBox 14">
              <a:extLst>
                <a:ext uri="{FF2B5EF4-FFF2-40B4-BE49-F238E27FC236}">
                  <a16:creationId xmlns:a16="http://schemas.microsoft.com/office/drawing/2014/main" id="{D26A0693-F71F-402E-B907-156F25D7E446}"/>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294152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051EFF-C7B2-4F5E-A54C-A1515C951500}"/>
              </a:ext>
            </a:extLst>
          </p:cNvPr>
          <p:cNvSpPr>
            <a:spLocks noGrp="1"/>
          </p:cNvSpPr>
          <p:nvPr>
            <p:ph type="title"/>
          </p:nvPr>
        </p:nvSpPr>
        <p:spPr>
          <a:xfrm>
            <a:off x="466722" y="586855"/>
            <a:ext cx="3348922" cy="3567456"/>
          </a:xfrm>
        </p:spPr>
        <p:txBody>
          <a:bodyPr anchor="b">
            <a:normAutofit/>
          </a:bodyPr>
          <a:lstStyle/>
          <a:p>
            <a:pPr algn="r"/>
            <a:r>
              <a:rPr lang="en-US" sz="3300" dirty="0">
                <a:solidFill>
                  <a:srgbClr val="FFFFFF"/>
                </a:solidFill>
              </a:rPr>
              <a:t>Remitting a Pension from abroad (a Thai tax resident)</a:t>
            </a:r>
          </a:p>
        </p:txBody>
      </p:sp>
      <p:sp>
        <p:nvSpPr>
          <p:cNvPr id="3" name="Content Placeholder 2">
            <a:extLst>
              <a:ext uri="{FF2B5EF4-FFF2-40B4-BE49-F238E27FC236}">
                <a16:creationId xmlns:a16="http://schemas.microsoft.com/office/drawing/2014/main" id="{B941931D-F212-43E3-AEE6-12D222A16EB4}"/>
              </a:ext>
            </a:extLst>
          </p:cNvPr>
          <p:cNvSpPr>
            <a:spLocks noGrp="1"/>
          </p:cNvSpPr>
          <p:nvPr>
            <p:ph idx="1"/>
          </p:nvPr>
        </p:nvSpPr>
        <p:spPr>
          <a:xfrm>
            <a:off x="4810259" y="649480"/>
            <a:ext cx="6555347" cy="5546047"/>
          </a:xfrm>
        </p:spPr>
        <p:txBody>
          <a:bodyPr anchor="ctr">
            <a:normAutofit fontScale="25000" lnSpcReduction="20000"/>
          </a:bodyPr>
          <a:lstStyle/>
          <a:p>
            <a:pPr marL="0" indent="0">
              <a:buNone/>
            </a:pPr>
            <a:endParaRPr lang="en-US" sz="2300" dirty="0"/>
          </a:p>
          <a:p>
            <a:pPr marL="0" indent="0">
              <a:buNone/>
            </a:pPr>
            <a:endParaRPr lang="en-US" sz="2300" dirty="0"/>
          </a:p>
          <a:p>
            <a:pPr marL="0" indent="0">
              <a:buNone/>
            </a:pPr>
            <a:endParaRPr lang="en-US" sz="2300" dirty="0"/>
          </a:p>
          <a:p>
            <a:pPr marL="0" indent="0">
              <a:buNone/>
            </a:pPr>
            <a:endParaRPr lang="en-US" sz="7200" dirty="0"/>
          </a:p>
          <a:p>
            <a:pPr marL="0" indent="0">
              <a:buNone/>
            </a:pPr>
            <a:endParaRPr lang="en-US" sz="7200" dirty="0"/>
          </a:p>
          <a:p>
            <a:pPr>
              <a:buFont typeface="Wingdings" panose="05000000000000000000" pitchFamily="2" charset="2"/>
              <a:buChar char="Ø"/>
            </a:pPr>
            <a:r>
              <a:rPr lang="en-US" sz="7200" dirty="0"/>
              <a:t>Refer to Double Taxation Treaty (if you need to remit to Thailand in the same calendar year)</a:t>
            </a:r>
          </a:p>
          <a:p>
            <a:pPr marL="0" indent="0">
              <a:buNone/>
            </a:pPr>
            <a:endParaRPr lang="en-US" sz="7200" dirty="0"/>
          </a:p>
          <a:p>
            <a:pPr>
              <a:buFont typeface="Wingdings" panose="05000000000000000000" pitchFamily="2" charset="2"/>
              <a:buChar char="Ø"/>
            </a:pPr>
            <a:r>
              <a:rPr lang="en-US" sz="7200" dirty="0"/>
              <a:t>Under most DTA’s with Thailand, if tax has been paid on the pension at source (WHT), tax isn’t applied in Thailand but this is often not the case…..</a:t>
            </a:r>
          </a:p>
          <a:p>
            <a:pPr marL="0" indent="0">
              <a:buNone/>
            </a:pPr>
            <a:endParaRPr lang="en-US" sz="7200" dirty="0"/>
          </a:p>
          <a:p>
            <a:pPr>
              <a:buFont typeface="Wingdings" panose="05000000000000000000" pitchFamily="2" charset="2"/>
              <a:buChar char="Ø"/>
            </a:pPr>
            <a:r>
              <a:rPr lang="en-US" sz="7200" dirty="0"/>
              <a:t>Most overseas pensions are within their home country’s ‘personal tax allowance’ meaning that there is no WHT  </a:t>
            </a:r>
          </a:p>
          <a:p>
            <a:pPr marL="0" indent="0">
              <a:buNone/>
            </a:pPr>
            <a:endParaRPr lang="en-US" sz="7200" dirty="0"/>
          </a:p>
          <a:p>
            <a:pPr>
              <a:buFont typeface="Wingdings" panose="05000000000000000000" pitchFamily="2" charset="2"/>
              <a:buChar char="Ø"/>
            </a:pPr>
            <a:r>
              <a:rPr lang="en-US" sz="7200" dirty="0"/>
              <a:t>If no WHT paid then it’s difficult to prove that the DTA applies     </a:t>
            </a:r>
          </a:p>
          <a:p>
            <a:pPr marL="0" indent="0">
              <a:buNone/>
            </a:pPr>
            <a:endParaRPr lang="en-US" sz="7200" dirty="0"/>
          </a:p>
          <a:p>
            <a:pPr>
              <a:buFont typeface="Wingdings" panose="05000000000000000000" pitchFamily="2" charset="2"/>
              <a:buChar char="Ø"/>
            </a:pPr>
            <a:r>
              <a:rPr lang="en-US" sz="7200" dirty="0"/>
              <a:t>Best to wait ….until the next calendar year </a:t>
            </a:r>
          </a:p>
          <a:p>
            <a:pPr>
              <a:buFont typeface="Wingdings" panose="05000000000000000000" pitchFamily="2" charset="2"/>
              <a:buChar char="Ø"/>
            </a:pPr>
            <a:endParaRPr lang="en-US" sz="7200" dirty="0"/>
          </a:p>
          <a:p>
            <a:pPr>
              <a:buFont typeface="Wingdings" panose="05000000000000000000" pitchFamily="2" charset="2"/>
              <a:buChar char="Ø"/>
            </a:pPr>
            <a:r>
              <a:rPr lang="en-US" sz="7200" dirty="0"/>
              <a:t>Clearly show from your bank statement that income was earned in the previous calendar year – withdraw on first working day of the following year. </a:t>
            </a:r>
          </a:p>
          <a:p>
            <a:pPr>
              <a:buFont typeface="Wingdings" panose="05000000000000000000" pitchFamily="2" charset="2"/>
              <a:buChar char="Ø"/>
            </a:pPr>
            <a:endParaRPr lang="en-US" sz="7200" dirty="0"/>
          </a:p>
          <a:p>
            <a:pPr marL="0" indent="0">
              <a:buNone/>
            </a:pPr>
            <a:endParaRPr lang="en-US" sz="1900" dirty="0"/>
          </a:p>
          <a:p>
            <a:pPr>
              <a:buFont typeface="Wingdings" panose="05000000000000000000" pitchFamily="2" charset="2"/>
              <a:buChar char="Ø"/>
            </a:pPr>
            <a:endParaRPr lang="en-US" sz="1900" dirty="0"/>
          </a:p>
          <a:p>
            <a:pPr marL="0" indent="0">
              <a:buNone/>
            </a:pPr>
            <a:endParaRPr lang="en-US" sz="1900" dirty="0"/>
          </a:p>
          <a:p>
            <a:pPr marL="0" indent="0">
              <a:buNone/>
            </a:pPr>
            <a:r>
              <a:rPr lang="en-US" sz="1900" dirty="0"/>
              <a:t> </a:t>
            </a:r>
          </a:p>
        </p:txBody>
      </p:sp>
      <p:grpSp>
        <p:nvGrpSpPr>
          <p:cNvPr id="11" name="Group 10">
            <a:extLst>
              <a:ext uri="{FF2B5EF4-FFF2-40B4-BE49-F238E27FC236}">
                <a16:creationId xmlns:a16="http://schemas.microsoft.com/office/drawing/2014/main" id="{3A2BDCD3-A902-4F70-B691-356DEE46DF26}"/>
              </a:ext>
            </a:extLst>
          </p:cNvPr>
          <p:cNvGrpSpPr/>
          <p:nvPr/>
        </p:nvGrpSpPr>
        <p:grpSpPr>
          <a:xfrm>
            <a:off x="0" y="6391469"/>
            <a:ext cx="12192000" cy="466531"/>
            <a:chOff x="0" y="6391469"/>
            <a:chExt cx="12192000" cy="466531"/>
          </a:xfrm>
        </p:grpSpPr>
        <p:sp>
          <p:nvSpPr>
            <p:cNvPr id="13" name="TextBox 12">
              <a:extLst>
                <a:ext uri="{FF2B5EF4-FFF2-40B4-BE49-F238E27FC236}">
                  <a16:creationId xmlns:a16="http://schemas.microsoft.com/office/drawing/2014/main" id="{CF13C520-387E-43B2-AAD1-42BD03790321}"/>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5" name="TextBox 14">
              <a:extLst>
                <a:ext uri="{FF2B5EF4-FFF2-40B4-BE49-F238E27FC236}">
                  <a16:creationId xmlns:a16="http://schemas.microsoft.com/office/drawing/2014/main" id="{79843116-EB0C-440E-999A-B617942BF8C4}"/>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7" name="TextBox 16">
              <a:extLst>
                <a:ext uri="{FF2B5EF4-FFF2-40B4-BE49-F238E27FC236}">
                  <a16:creationId xmlns:a16="http://schemas.microsoft.com/office/drawing/2014/main" id="{BC8FADBC-38DA-4C76-93F2-8EF744D073A5}"/>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9" name="TextBox 18">
              <a:extLst>
                <a:ext uri="{FF2B5EF4-FFF2-40B4-BE49-F238E27FC236}">
                  <a16:creationId xmlns:a16="http://schemas.microsoft.com/office/drawing/2014/main" id="{4C97408B-1921-4488-BF32-469B73456F7F}"/>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547143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D9E8BE22-C633-4523-BEB6-7DFF91CC7BC3}"/>
              </a:ext>
            </a:extLst>
          </p:cNvPr>
          <p:cNvSpPr>
            <a:spLocks noGrp="1"/>
          </p:cNvSpPr>
          <p:nvPr>
            <p:ph type="title"/>
          </p:nvPr>
        </p:nvSpPr>
        <p:spPr>
          <a:xfrm>
            <a:off x="1098468" y="885651"/>
            <a:ext cx="3229803" cy="3787949"/>
          </a:xfrm>
        </p:spPr>
        <p:txBody>
          <a:bodyPr>
            <a:normAutofit/>
          </a:bodyPr>
          <a:lstStyle/>
          <a:p>
            <a:r>
              <a:rPr lang="en-US" sz="3400" dirty="0">
                <a:solidFill>
                  <a:srgbClr val="FFFFFF"/>
                </a:solidFill>
              </a:rPr>
              <a:t>Other Taxable Incomes: </a:t>
            </a:r>
            <a:br>
              <a:rPr lang="en-US" sz="3400" dirty="0">
                <a:solidFill>
                  <a:srgbClr val="FFFFFF"/>
                </a:solidFill>
              </a:rPr>
            </a:br>
            <a:r>
              <a:rPr lang="en-US" sz="3400" dirty="0">
                <a:solidFill>
                  <a:srgbClr val="FFFFFF"/>
                </a:solidFill>
              </a:rPr>
              <a:t>‘Capital Gains’</a:t>
            </a:r>
            <a:br>
              <a:rPr lang="en-US" sz="3400" dirty="0">
                <a:solidFill>
                  <a:srgbClr val="FFFFFF"/>
                </a:solidFill>
              </a:rPr>
            </a:br>
            <a:r>
              <a:rPr lang="en-US" sz="3400" dirty="0">
                <a:solidFill>
                  <a:srgbClr val="FFFFFF"/>
                </a:solidFill>
              </a:rPr>
              <a:t>WHT or PIT?</a:t>
            </a:r>
          </a:p>
        </p:txBody>
      </p:sp>
      <p:sp>
        <p:nvSpPr>
          <p:cNvPr id="3" name="Content Placeholder 2">
            <a:extLst>
              <a:ext uri="{FF2B5EF4-FFF2-40B4-BE49-F238E27FC236}">
                <a16:creationId xmlns:a16="http://schemas.microsoft.com/office/drawing/2014/main" id="{4E60F282-A254-4B31-9C6D-70D9C122DFD2}"/>
              </a:ext>
            </a:extLst>
          </p:cNvPr>
          <p:cNvSpPr>
            <a:spLocks noGrp="1"/>
          </p:cNvSpPr>
          <p:nvPr>
            <p:ph idx="1"/>
          </p:nvPr>
        </p:nvSpPr>
        <p:spPr>
          <a:xfrm>
            <a:off x="4978708" y="563919"/>
            <a:ext cx="6525220" cy="4938582"/>
          </a:xfrm>
        </p:spPr>
        <p:txBody>
          <a:bodyPr anchor="ctr">
            <a:normAutofit/>
          </a:bodyPr>
          <a:lstStyle/>
          <a:p>
            <a:pPr>
              <a:buFont typeface="Wingdings" panose="05000000000000000000" pitchFamily="2" charset="2"/>
              <a:buChar char="Ø"/>
            </a:pPr>
            <a:endParaRPr lang="en-US" sz="2400" dirty="0"/>
          </a:p>
          <a:p>
            <a:pPr marL="0" indent="0">
              <a:buNone/>
            </a:pPr>
            <a:endParaRPr lang="en-US" sz="2400" dirty="0"/>
          </a:p>
          <a:p>
            <a:pPr>
              <a:buFont typeface="Wingdings" panose="05000000000000000000" pitchFamily="2" charset="2"/>
              <a:buChar char="Ø"/>
            </a:pPr>
            <a:r>
              <a:rPr lang="en-US" sz="2400" dirty="0"/>
              <a:t>Property – WHT (final payment) based on a formular</a:t>
            </a:r>
          </a:p>
          <a:p>
            <a:pPr>
              <a:buFont typeface="Wingdings" panose="05000000000000000000" pitchFamily="2" charset="2"/>
              <a:buChar char="Ø"/>
            </a:pPr>
            <a:r>
              <a:rPr lang="en-US" sz="2400" dirty="0"/>
              <a:t>Thai Stock market gains – CGT free </a:t>
            </a:r>
          </a:p>
          <a:p>
            <a:pPr>
              <a:buFont typeface="Wingdings" panose="05000000000000000000" pitchFamily="2" charset="2"/>
              <a:buChar char="Ø"/>
            </a:pPr>
            <a:r>
              <a:rPr lang="en-US" sz="2400" dirty="0">
                <a:highlight>
                  <a:srgbClr val="FFFF00"/>
                </a:highlight>
              </a:rPr>
              <a:t>Private share sale  - personal income tax brackets</a:t>
            </a:r>
          </a:p>
          <a:p>
            <a:pPr>
              <a:buFont typeface="Wingdings" panose="05000000000000000000" pitchFamily="2" charset="2"/>
              <a:buChar char="Ø"/>
            </a:pPr>
            <a:r>
              <a:rPr lang="en-US" sz="2400" dirty="0"/>
              <a:t>Cryptocurrency gains (if not stolen from the wallet) – 15% WHT</a:t>
            </a:r>
          </a:p>
          <a:p>
            <a:pPr>
              <a:buFont typeface="Wingdings" panose="05000000000000000000" pitchFamily="2" charset="2"/>
              <a:buChar char="Ø"/>
            </a:pPr>
            <a:endParaRPr lang="en-US" sz="2400" dirty="0"/>
          </a:p>
          <a:p>
            <a:pPr marL="0" indent="0">
              <a:buNone/>
            </a:pPr>
            <a:r>
              <a:rPr lang="en-US" sz="2400" u="sng" dirty="0"/>
              <a:t>A common question from local SME’s: </a:t>
            </a:r>
          </a:p>
          <a:p>
            <a:pPr>
              <a:buFont typeface="Wingdings" panose="05000000000000000000" pitchFamily="2" charset="2"/>
              <a:buChar char="Ø"/>
            </a:pPr>
            <a:r>
              <a:rPr lang="en-US" sz="2400" dirty="0">
                <a:highlight>
                  <a:srgbClr val="FFFF00"/>
                </a:highlight>
              </a:rPr>
              <a:t>Income Tax versus dividend/bonus first? </a:t>
            </a:r>
          </a:p>
        </p:txBody>
      </p:sp>
      <p:grpSp>
        <p:nvGrpSpPr>
          <p:cNvPr id="9" name="Group 8">
            <a:extLst>
              <a:ext uri="{FF2B5EF4-FFF2-40B4-BE49-F238E27FC236}">
                <a16:creationId xmlns:a16="http://schemas.microsoft.com/office/drawing/2014/main" id="{45D369E8-9B6B-4542-AD56-EA4BF1E24F91}"/>
              </a:ext>
            </a:extLst>
          </p:cNvPr>
          <p:cNvGrpSpPr/>
          <p:nvPr/>
        </p:nvGrpSpPr>
        <p:grpSpPr>
          <a:xfrm>
            <a:off x="0" y="6391469"/>
            <a:ext cx="12192000" cy="466531"/>
            <a:chOff x="0" y="6391469"/>
            <a:chExt cx="12192000" cy="466531"/>
          </a:xfrm>
        </p:grpSpPr>
        <p:sp>
          <p:nvSpPr>
            <p:cNvPr id="10" name="TextBox 9">
              <a:extLst>
                <a:ext uri="{FF2B5EF4-FFF2-40B4-BE49-F238E27FC236}">
                  <a16:creationId xmlns:a16="http://schemas.microsoft.com/office/drawing/2014/main" id="{70081826-1C0B-44FB-99BD-AE3E33B3119A}"/>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2" name="TextBox 11">
              <a:extLst>
                <a:ext uri="{FF2B5EF4-FFF2-40B4-BE49-F238E27FC236}">
                  <a16:creationId xmlns:a16="http://schemas.microsoft.com/office/drawing/2014/main" id="{D284C1F3-AB30-44DF-B2DD-CCA83CC19B16}"/>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4" name="TextBox 13">
              <a:extLst>
                <a:ext uri="{FF2B5EF4-FFF2-40B4-BE49-F238E27FC236}">
                  <a16:creationId xmlns:a16="http://schemas.microsoft.com/office/drawing/2014/main" id="{26427E09-EA2F-43E3-A20E-3EB4FFCFAD0C}"/>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5" name="TextBox 14">
              <a:extLst>
                <a:ext uri="{FF2B5EF4-FFF2-40B4-BE49-F238E27FC236}">
                  <a16:creationId xmlns:a16="http://schemas.microsoft.com/office/drawing/2014/main" id="{CA94D397-F34C-4216-AD3B-527DA8B021A5}"/>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857931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0"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B8C0C023-6F15-447C-8C1F-4CDB4AD8F86A}"/>
              </a:ext>
            </a:extLst>
          </p:cNvPr>
          <p:cNvSpPr>
            <a:spLocks noGrp="1"/>
          </p:cNvSpPr>
          <p:nvPr>
            <p:ph type="title"/>
          </p:nvPr>
        </p:nvSpPr>
        <p:spPr>
          <a:xfrm>
            <a:off x="1098468" y="885651"/>
            <a:ext cx="3229803" cy="4624603"/>
          </a:xfrm>
        </p:spPr>
        <p:txBody>
          <a:bodyPr>
            <a:normAutofit/>
          </a:bodyPr>
          <a:lstStyle/>
          <a:p>
            <a:r>
              <a:rPr lang="en-US">
                <a:solidFill>
                  <a:srgbClr val="FFFFFF"/>
                </a:solidFill>
              </a:rPr>
              <a:t>Online Banking – What happens if you change your phone?</a:t>
            </a:r>
          </a:p>
        </p:txBody>
      </p:sp>
      <p:sp>
        <p:nvSpPr>
          <p:cNvPr id="3" name="Content Placeholder 2">
            <a:extLst>
              <a:ext uri="{FF2B5EF4-FFF2-40B4-BE49-F238E27FC236}">
                <a16:creationId xmlns:a16="http://schemas.microsoft.com/office/drawing/2014/main" id="{42CD4D70-DE6F-4B5C-8DF7-228BD6CDEC54}"/>
              </a:ext>
            </a:extLst>
          </p:cNvPr>
          <p:cNvSpPr>
            <a:spLocks noGrp="1"/>
          </p:cNvSpPr>
          <p:nvPr>
            <p:ph idx="1"/>
          </p:nvPr>
        </p:nvSpPr>
        <p:spPr>
          <a:xfrm>
            <a:off x="4978708" y="885651"/>
            <a:ext cx="6525220" cy="4616849"/>
          </a:xfrm>
        </p:spPr>
        <p:txBody>
          <a:bodyPr anchor="ctr">
            <a:normAutofit/>
          </a:bodyPr>
          <a:lstStyle/>
          <a:p>
            <a:endParaRPr lang="en-US" sz="2400" dirty="0"/>
          </a:p>
          <a:p>
            <a:pPr marL="0" indent="0">
              <a:buNone/>
            </a:pPr>
            <a:endParaRPr lang="en-US" sz="2400" dirty="0"/>
          </a:p>
          <a:p>
            <a:r>
              <a:rPr lang="en-US" sz="2400" dirty="0"/>
              <a:t>Some banks still require you to go to the branch for an ‘initial’ password when you reload your App (change your phone). </a:t>
            </a:r>
          </a:p>
          <a:p>
            <a:endParaRPr lang="en-US" sz="2400" dirty="0"/>
          </a:p>
          <a:p>
            <a:r>
              <a:rPr lang="en-US" sz="2400" dirty="0"/>
              <a:t>Be familiar with online banking on your desktop before leaving Thailand </a:t>
            </a:r>
          </a:p>
          <a:p>
            <a:endParaRPr lang="en-US" sz="2400" dirty="0"/>
          </a:p>
          <a:p>
            <a:pPr marL="0" indent="0">
              <a:buNone/>
            </a:pPr>
            <a:endParaRPr lang="en-US" sz="2400" dirty="0"/>
          </a:p>
        </p:txBody>
      </p:sp>
      <p:grpSp>
        <p:nvGrpSpPr>
          <p:cNvPr id="6" name="Group 5">
            <a:extLst>
              <a:ext uri="{FF2B5EF4-FFF2-40B4-BE49-F238E27FC236}">
                <a16:creationId xmlns:a16="http://schemas.microsoft.com/office/drawing/2014/main" id="{DEBE417A-E7F1-4A87-8B5E-F3791DD8F520}"/>
              </a:ext>
            </a:extLst>
          </p:cNvPr>
          <p:cNvGrpSpPr/>
          <p:nvPr/>
        </p:nvGrpSpPr>
        <p:grpSpPr>
          <a:xfrm>
            <a:off x="0" y="6391469"/>
            <a:ext cx="12192000" cy="466531"/>
            <a:chOff x="0" y="6391469"/>
            <a:chExt cx="12192000" cy="466531"/>
          </a:xfrm>
        </p:grpSpPr>
        <p:sp>
          <p:nvSpPr>
            <p:cNvPr id="7" name="TextBox 6">
              <a:extLst>
                <a:ext uri="{FF2B5EF4-FFF2-40B4-BE49-F238E27FC236}">
                  <a16:creationId xmlns:a16="http://schemas.microsoft.com/office/drawing/2014/main" id="{C18644B7-D704-4930-A025-8C2824E3F4A6}"/>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a:p>
          </p:txBody>
        </p:sp>
        <p:sp>
          <p:nvSpPr>
            <p:cNvPr id="9" name="TextBox 8">
              <a:extLst>
                <a:ext uri="{FF2B5EF4-FFF2-40B4-BE49-F238E27FC236}">
                  <a16:creationId xmlns:a16="http://schemas.microsoft.com/office/drawing/2014/main" id="{00BD8854-BD97-45CC-B6C7-90A0CBF5753C}"/>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pPr>
                <a:spcAft>
                  <a:spcPts val="600"/>
                </a:spcAft>
              </a:pPr>
              <a:r>
                <a:rPr lang="en-US" sz="1100" b="1" i="1"/>
                <a:t>CanCham Webinar: Thursday, February 11, 2021 @ 13:30 – 15:00 pm</a:t>
              </a:r>
              <a:endParaRPr lang="en-GB" sz="1100" b="1" i="1"/>
            </a:p>
          </p:txBody>
        </p:sp>
        <p:sp>
          <p:nvSpPr>
            <p:cNvPr id="11" name="TextBox 10">
              <a:extLst>
                <a:ext uri="{FF2B5EF4-FFF2-40B4-BE49-F238E27FC236}">
                  <a16:creationId xmlns:a16="http://schemas.microsoft.com/office/drawing/2014/main" id="{9489FE49-4561-4071-997D-4A0C0E8EC8AF}"/>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pPr>
                <a:spcAft>
                  <a:spcPts val="600"/>
                </a:spcAft>
              </a:pPr>
              <a:r>
                <a:rPr lang="en-US" sz="1100" b="1" i="1"/>
                <a:t>MBMG Investment Advisory </a:t>
              </a:r>
              <a:r>
                <a:rPr lang="en-US" sz="1100" b="1" i="1">
                  <a:latin typeface="Times New Roman" panose="02020603050405020304" pitchFamily="18" charset="0"/>
                  <a:cs typeface="Times New Roman" panose="02020603050405020304" pitchFamily="18" charset="0"/>
                </a:rPr>
                <a:t>©2021</a:t>
              </a:r>
              <a:endParaRPr lang="en-GB" sz="1100" b="1" i="1"/>
            </a:p>
          </p:txBody>
        </p:sp>
        <p:sp>
          <p:nvSpPr>
            <p:cNvPr id="12" name="TextBox 11">
              <a:extLst>
                <a:ext uri="{FF2B5EF4-FFF2-40B4-BE49-F238E27FC236}">
                  <a16:creationId xmlns:a16="http://schemas.microsoft.com/office/drawing/2014/main" id="{0AECBB48-9554-43AB-8D25-9D98C224C4B1}"/>
                </a:ext>
              </a:extLst>
            </p:cNvPr>
            <p:cNvSpPr txBox="1"/>
            <p:nvPr/>
          </p:nvSpPr>
          <p:spPr>
            <a:xfrm>
              <a:off x="3949832" y="6440068"/>
              <a:ext cx="3091991" cy="369332"/>
            </a:xfrm>
            <a:prstGeom prst="rect">
              <a:avLst/>
            </a:prstGeom>
            <a:noFill/>
          </p:spPr>
          <p:txBody>
            <a:bodyPr wrap="square" rtlCol="0">
              <a:spAutoFit/>
            </a:bodyPr>
            <a:lstStyle/>
            <a:p>
              <a:pPr>
                <a:spcAft>
                  <a:spcPts val="600"/>
                </a:spcAft>
              </a:pPr>
              <a:r>
                <a:rPr lang="en-US"/>
                <a:t>info@mbmg-investment.com</a:t>
              </a:r>
              <a:endParaRPr lang="en-GB"/>
            </a:p>
          </p:txBody>
        </p:sp>
      </p:grpSp>
    </p:spTree>
    <p:extLst>
      <p:ext uri="{BB962C8B-B14F-4D97-AF65-F5344CB8AC3E}">
        <p14:creationId xmlns:p14="http://schemas.microsoft.com/office/powerpoint/2010/main" val="3314786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itle 2">
            <a:extLst>
              <a:ext uri="{FF2B5EF4-FFF2-40B4-BE49-F238E27FC236}">
                <a16:creationId xmlns:a16="http://schemas.microsoft.com/office/drawing/2014/main" id="{7DAAEF77-4CAD-4E94-839D-9DC34FE91ECA}"/>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a:t>
            </a:r>
            <a:r>
              <a:rPr lang="en-US" sz="4000" dirty="0">
                <a:solidFill>
                  <a:srgbClr val="FFFFFF"/>
                </a:solidFill>
                <a:highlight>
                  <a:srgbClr val="00FF00"/>
                </a:highlight>
              </a:rPr>
              <a:t>Non-cash’ </a:t>
            </a:r>
            <a:r>
              <a:rPr lang="en-US" sz="4000" dirty="0">
                <a:solidFill>
                  <a:srgbClr val="FFFFFF"/>
                </a:solidFill>
              </a:rPr>
              <a:t>taxable income</a:t>
            </a:r>
          </a:p>
        </p:txBody>
      </p:sp>
      <p:sp>
        <p:nvSpPr>
          <p:cNvPr id="4" name="Content Placeholder 3">
            <a:extLst>
              <a:ext uri="{FF2B5EF4-FFF2-40B4-BE49-F238E27FC236}">
                <a16:creationId xmlns:a16="http://schemas.microsoft.com/office/drawing/2014/main" id="{D83A54E5-3AF2-4463-ADE5-D7F01C744BD6}"/>
              </a:ext>
            </a:extLst>
          </p:cNvPr>
          <p:cNvSpPr>
            <a:spLocks noGrp="1"/>
          </p:cNvSpPr>
          <p:nvPr>
            <p:ph idx="1"/>
          </p:nvPr>
        </p:nvSpPr>
        <p:spPr>
          <a:xfrm>
            <a:off x="1367624" y="2490436"/>
            <a:ext cx="9708995" cy="3567173"/>
          </a:xfrm>
        </p:spPr>
        <p:txBody>
          <a:bodyPr anchor="ctr">
            <a:normAutofit/>
          </a:bodyPr>
          <a:lstStyle/>
          <a:p>
            <a:pPr>
              <a:buFont typeface="Wingdings" panose="05000000000000000000" pitchFamily="2" charset="2"/>
              <a:buChar char="Ø"/>
            </a:pPr>
            <a:r>
              <a:rPr lang="en-US" sz="2200" dirty="0"/>
              <a:t>Free meal, transportation (factory, hotel workers) </a:t>
            </a:r>
          </a:p>
          <a:p>
            <a:pPr>
              <a:buFont typeface="Wingdings" panose="05000000000000000000" pitchFamily="2" charset="2"/>
              <a:buChar char="Ø"/>
            </a:pPr>
            <a:r>
              <a:rPr lang="en-US" sz="2200" dirty="0"/>
              <a:t>Housing, mobile phones </a:t>
            </a:r>
          </a:p>
          <a:p>
            <a:pPr>
              <a:buFont typeface="Wingdings" panose="05000000000000000000" pitchFamily="2" charset="2"/>
              <a:buChar char="Ø"/>
            </a:pPr>
            <a:r>
              <a:rPr lang="en-US" sz="2200" dirty="0"/>
              <a:t>Thai ESOPs are taxed (for listed companies) </a:t>
            </a:r>
            <a:endParaRPr lang="en-US" sz="2200" dirty="0">
              <a:solidFill>
                <a:srgbClr val="FF0000"/>
              </a:solidFill>
            </a:endParaRPr>
          </a:p>
          <a:p>
            <a:pPr>
              <a:buFont typeface="Wingdings" panose="05000000000000000000" pitchFamily="2" charset="2"/>
              <a:buChar char="Ø"/>
            </a:pPr>
            <a:r>
              <a:rPr lang="en-US" sz="2200" dirty="0">
                <a:highlight>
                  <a:srgbClr val="00FFFF"/>
                </a:highlight>
              </a:rPr>
              <a:t>When the company pays your PIT bill </a:t>
            </a:r>
          </a:p>
          <a:p>
            <a:pPr marL="0" indent="0">
              <a:buNone/>
            </a:pPr>
            <a:endParaRPr lang="en-US" sz="2200" dirty="0"/>
          </a:p>
          <a:p>
            <a:pPr marL="0" indent="0">
              <a:buNone/>
            </a:pPr>
            <a:r>
              <a:rPr lang="en-US" sz="2200" dirty="0"/>
              <a:t>*private firms’ share award programs are contractual. MBMG provides advise on and how to limit shareholders’ dilution. </a:t>
            </a:r>
          </a:p>
        </p:txBody>
      </p:sp>
      <p:grpSp>
        <p:nvGrpSpPr>
          <p:cNvPr id="10" name="Group 9">
            <a:extLst>
              <a:ext uri="{FF2B5EF4-FFF2-40B4-BE49-F238E27FC236}">
                <a16:creationId xmlns:a16="http://schemas.microsoft.com/office/drawing/2014/main" id="{27A8CFF2-166B-4A47-81CB-40FD1AC7B752}"/>
              </a:ext>
            </a:extLst>
          </p:cNvPr>
          <p:cNvGrpSpPr/>
          <p:nvPr/>
        </p:nvGrpSpPr>
        <p:grpSpPr>
          <a:xfrm>
            <a:off x="0" y="6391469"/>
            <a:ext cx="12192000" cy="466531"/>
            <a:chOff x="0" y="6391469"/>
            <a:chExt cx="12192000" cy="466531"/>
          </a:xfrm>
        </p:grpSpPr>
        <p:sp>
          <p:nvSpPr>
            <p:cNvPr id="12" name="TextBox 11">
              <a:extLst>
                <a:ext uri="{FF2B5EF4-FFF2-40B4-BE49-F238E27FC236}">
                  <a16:creationId xmlns:a16="http://schemas.microsoft.com/office/drawing/2014/main" id="{F2503B64-6882-4842-8650-AE4E48066896}"/>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4" name="TextBox 13">
              <a:extLst>
                <a:ext uri="{FF2B5EF4-FFF2-40B4-BE49-F238E27FC236}">
                  <a16:creationId xmlns:a16="http://schemas.microsoft.com/office/drawing/2014/main" id="{C195536C-2FEA-41EE-9547-B6F141F063B1}"/>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6" name="TextBox 15">
              <a:extLst>
                <a:ext uri="{FF2B5EF4-FFF2-40B4-BE49-F238E27FC236}">
                  <a16:creationId xmlns:a16="http://schemas.microsoft.com/office/drawing/2014/main" id="{38374FFD-A9FF-46C8-878E-E23030F2A5CC}"/>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8" name="TextBox 17">
              <a:extLst>
                <a:ext uri="{FF2B5EF4-FFF2-40B4-BE49-F238E27FC236}">
                  <a16:creationId xmlns:a16="http://schemas.microsoft.com/office/drawing/2014/main" id="{A1C2FF17-2376-4292-A488-65F94207BA68}"/>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4025897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5892AB-6D4E-4449-991C-0495C28E105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14" name="TextBox 13">
            <a:extLst>
              <a:ext uri="{FF2B5EF4-FFF2-40B4-BE49-F238E27FC236}">
                <a16:creationId xmlns:a16="http://schemas.microsoft.com/office/drawing/2014/main" id="{7E22B7E8-080B-43E6-A966-5428E8043789}"/>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err="1"/>
              <a:t>CanCham</a:t>
            </a:r>
            <a:r>
              <a:rPr lang="en-US" sz="1100" b="1" i="1" dirty="0"/>
              <a:t> Webinar: Thursday, February 11, 2021 @ 13:30 – 15:00 pm</a:t>
            </a:r>
            <a:endParaRPr lang="en-GB" sz="1100" b="1" i="1" dirty="0"/>
          </a:p>
        </p:txBody>
      </p:sp>
      <p:sp>
        <p:nvSpPr>
          <p:cNvPr id="11" name="TextBox 10">
            <a:extLst>
              <a:ext uri="{FF2B5EF4-FFF2-40B4-BE49-F238E27FC236}">
                <a16:creationId xmlns:a16="http://schemas.microsoft.com/office/drawing/2014/main" id="{E265C223-98A0-4CA6-9430-3353D198820A}"/>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26" name="Title 25">
            <a:extLst>
              <a:ext uri="{FF2B5EF4-FFF2-40B4-BE49-F238E27FC236}">
                <a16:creationId xmlns:a16="http://schemas.microsoft.com/office/drawing/2014/main" id="{1B12E226-C19C-42E6-BFC7-4C8585760550}"/>
              </a:ext>
            </a:extLst>
          </p:cNvPr>
          <p:cNvSpPr>
            <a:spLocks noGrp="1"/>
          </p:cNvSpPr>
          <p:nvPr>
            <p:ph type="ctrTitle"/>
          </p:nvPr>
        </p:nvSpPr>
        <p:spPr>
          <a:xfrm>
            <a:off x="2261118" y="491718"/>
            <a:ext cx="9625001" cy="1261288"/>
          </a:xfrm>
        </p:spPr>
        <p:txBody>
          <a:bodyPr>
            <a:noAutofit/>
          </a:bodyPr>
          <a:lstStyle/>
          <a:p>
            <a:pPr algn="l"/>
            <a:r>
              <a:rPr lang="en-US" sz="4400" b="1" i="1" dirty="0">
                <a:solidFill>
                  <a:srgbClr val="7030A0"/>
                </a:solidFill>
              </a:rPr>
              <a:t>*</a:t>
            </a:r>
            <a:r>
              <a:rPr lang="en-US" sz="4400" b="1" i="1" dirty="0">
                <a:solidFill>
                  <a:schemeClr val="accent6">
                    <a:lumMod val="60000"/>
                    <a:lumOff val="40000"/>
                  </a:schemeClr>
                </a:solidFill>
              </a:rPr>
              <a:t>*</a:t>
            </a:r>
            <a:r>
              <a:rPr lang="en-US" sz="4400" b="1" i="1" dirty="0">
                <a:solidFill>
                  <a:srgbClr val="FF0000"/>
                </a:solidFill>
              </a:rPr>
              <a:t>*</a:t>
            </a:r>
            <a:r>
              <a:rPr lang="en-US" sz="4400" b="1" i="1" dirty="0"/>
              <a:t>Specials</a:t>
            </a:r>
            <a:r>
              <a:rPr lang="en-US" sz="4400" b="1" i="1" dirty="0">
                <a:solidFill>
                  <a:srgbClr val="00B0F0"/>
                </a:solidFill>
              </a:rPr>
              <a:t>*</a:t>
            </a:r>
            <a:r>
              <a:rPr lang="en-US" sz="4400" b="1" i="1" dirty="0">
                <a:solidFill>
                  <a:schemeClr val="accent2">
                    <a:lumMod val="40000"/>
                    <a:lumOff val="60000"/>
                  </a:schemeClr>
                </a:solidFill>
              </a:rPr>
              <a:t>*</a:t>
            </a:r>
            <a:r>
              <a:rPr lang="en-US" sz="4400" b="1" i="1" dirty="0">
                <a:solidFill>
                  <a:srgbClr val="7030A0"/>
                </a:solidFill>
              </a:rPr>
              <a:t>*</a:t>
            </a:r>
            <a:r>
              <a:rPr lang="en-US" sz="4400" b="1" dirty="0"/>
              <a:t> for 2020 </a:t>
            </a:r>
            <a:endParaRPr lang="en-GB" sz="4400" b="1" dirty="0"/>
          </a:p>
        </p:txBody>
      </p:sp>
      <p:sp>
        <p:nvSpPr>
          <p:cNvPr id="4" name="Subtitle 3">
            <a:extLst>
              <a:ext uri="{FF2B5EF4-FFF2-40B4-BE49-F238E27FC236}">
                <a16:creationId xmlns:a16="http://schemas.microsoft.com/office/drawing/2014/main" id="{22BC94C0-5D54-4453-A27A-09CD587D8C59}"/>
              </a:ext>
            </a:extLst>
          </p:cNvPr>
          <p:cNvSpPr>
            <a:spLocks noGrp="1"/>
          </p:cNvSpPr>
          <p:nvPr>
            <p:ph type="subTitle" idx="1"/>
          </p:nvPr>
        </p:nvSpPr>
        <p:spPr>
          <a:xfrm>
            <a:off x="2261118" y="1974042"/>
            <a:ext cx="9144000" cy="3621687"/>
          </a:xfrm>
        </p:spPr>
        <p:txBody>
          <a:bodyPr>
            <a:normAutofit/>
          </a:bodyPr>
          <a:lstStyle/>
          <a:p>
            <a:pPr marL="342900" indent="-342900" algn="l">
              <a:lnSpc>
                <a:spcPct val="160000"/>
              </a:lnSpc>
              <a:buFont typeface="Wingdings" panose="05000000000000000000" pitchFamily="2" charset="2"/>
              <a:buChar char="Ø"/>
            </a:pPr>
            <a:r>
              <a:rPr lang="en-US" sz="2200" dirty="0"/>
              <a:t>SSF(X) – IN ADDITION TO THE SSF </a:t>
            </a:r>
          </a:p>
          <a:p>
            <a:pPr marL="342900" indent="-342900" algn="l">
              <a:lnSpc>
                <a:spcPct val="160000"/>
              </a:lnSpc>
              <a:buFont typeface="Wingdings" panose="05000000000000000000" pitchFamily="2" charset="2"/>
              <a:buChar char="Ø"/>
            </a:pPr>
            <a:endParaRPr lang="en-US" sz="2200" dirty="0"/>
          </a:p>
          <a:p>
            <a:pPr algn="l">
              <a:lnSpc>
                <a:spcPct val="160000"/>
              </a:lnSpc>
            </a:pPr>
            <a:r>
              <a:rPr lang="en-US" sz="2200" dirty="0"/>
              <a:t> Shopping  </a:t>
            </a:r>
          </a:p>
        </p:txBody>
      </p:sp>
      <p:sp>
        <p:nvSpPr>
          <p:cNvPr id="8" name="Rectangle: Rounded Corners 7">
            <a:extLst>
              <a:ext uri="{FF2B5EF4-FFF2-40B4-BE49-F238E27FC236}">
                <a16:creationId xmlns:a16="http://schemas.microsoft.com/office/drawing/2014/main" id="{F404A0BC-5D83-4F49-A40F-0D73E5C120F8}"/>
              </a:ext>
            </a:extLst>
          </p:cNvPr>
          <p:cNvSpPr/>
          <p:nvPr/>
        </p:nvSpPr>
        <p:spPr>
          <a:xfrm>
            <a:off x="2637314" y="2647405"/>
            <a:ext cx="5938935" cy="816190"/>
          </a:xfrm>
          <a:prstGeom prst="roundRect">
            <a:avLst/>
          </a:prstGeom>
          <a:solidFill>
            <a:schemeClr val="tx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r>
              <a:rPr lang="en-GB" sz="1600" b="1" dirty="0"/>
              <a:t>Up to an additional   </a:t>
            </a:r>
            <a:r>
              <a:rPr lang="en-GB" sz="1600" b="1" dirty="0">
                <a:solidFill>
                  <a:srgbClr val="FF0000"/>
                </a:solidFill>
              </a:rPr>
              <a:t>THB 200,000</a:t>
            </a:r>
          </a:p>
          <a:p>
            <a:pPr marL="285750" indent="-285750">
              <a:buFont typeface="Arial" panose="020B0604020202020204" pitchFamily="34" charset="0"/>
              <a:buChar char="•"/>
            </a:pPr>
            <a:r>
              <a:rPr lang="en-GB" sz="1600" b="1" dirty="0">
                <a:solidFill>
                  <a:schemeClr val="tx1"/>
                </a:solidFill>
              </a:rPr>
              <a:t>Purchased within 30 June 2020</a:t>
            </a:r>
          </a:p>
        </p:txBody>
      </p:sp>
      <p:sp>
        <p:nvSpPr>
          <p:cNvPr id="10" name="Rectangle: Rounded Corners 9">
            <a:extLst>
              <a:ext uri="{FF2B5EF4-FFF2-40B4-BE49-F238E27FC236}">
                <a16:creationId xmlns:a16="http://schemas.microsoft.com/office/drawing/2014/main" id="{AB777705-2A6C-4013-8B57-AA35060E3C7A}"/>
              </a:ext>
            </a:extLst>
          </p:cNvPr>
          <p:cNvSpPr/>
          <p:nvPr/>
        </p:nvSpPr>
        <p:spPr>
          <a:xfrm>
            <a:off x="2637313" y="3793067"/>
            <a:ext cx="5938935" cy="1625600"/>
          </a:xfrm>
          <a:prstGeom prst="roundRect">
            <a:avLst/>
          </a:prstGeom>
          <a:solidFill>
            <a:schemeClr val="tx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r>
              <a:rPr lang="en-GB" sz="1600" b="1" dirty="0">
                <a:highlight>
                  <a:srgbClr val="00FFFF"/>
                </a:highlight>
              </a:rPr>
              <a:t>Max. at </a:t>
            </a:r>
            <a:r>
              <a:rPr lang="en-GB" sz="1600" b="1" dirty="0">
                <a:solidFill>
                  <a:srgbClr val="FF0000"/>
                </a:solidFill>
                <a:highlight>
                  <a:srgbClr val="00FFFF"/>
                </a:highlight>
              </a:rPr>
              <a:t>THB 30,000 </a:t>
            </a:r>
          </a:p>
          <a:p>
            <a:endParaRPr lang="en-GB" sz="1600" b="1" dirty="0">
              <a:solidFill>
                <a:srgbClr val="FF0000"/>
              </a:solidFill>
              <a:highlight>
                <a:srgbClr val="00FFFF"/>
              </a:highlight>
            </a:endParaRPr>
          </a:p>
          <a:p>
            <a:pPr marL="285750" indent="-285750">
              <a:buFont typeface="Arial" panose="020B0604020202020204" pitchFamily="34" charset="0"/>
              <a:buChar char="•"/>
            </a:pPr>
            <a:r>
              <a:rPr lang="en-GB" sz="1600" b="1" dirty="0">
                <a:solidFill>
                  <a:schemeClr val="tx1"/>
                </a:solidFill>
              </a:rPr>
              <a:t>Starting from 1 October – 31 December 2020</a:t>
            </a:r>
          </a:p>
          <a:p>
            <a:pPr marL="285750" indent="-285750">
              <a:buFont typeface="Arial" panose="020B0604020202020204" pitchFamily="34" charset="0"/>
              <a:buChar char="•"/>
            </a:pPr>
            <a:r>
              <a:rPr lang="en-GB" sz="1600" b="1" dirty="0">
                <a:solidFill>
                  <a:schemeClr val="tx1"/>
                </a:solidFill>
              </a:rPr>
              <a:t>Donation to government for Covid-19 relief made via E-donation  (expires 05</a:t>
            </a:r>
            <a:r>
              <a:rPr lang="en-GB" sz="1600" b="1" baseline="30000" dirty="0">
                <a:solidFill>
                  <a:schemeClr val="tx1"/>
                </a:solidFill>
              </a:rPr>
              <a:t>th</a:t>
            </a:r>
            <a:r>
              <a:rPr lang="en-GB" sz="1600" b="1" dirty="0">
                <a:solidFill>
                  <a:schemeClr val="tx1"/>
                </a:solidFill>
              </a:rPr>
              <a:t> March 2021)</a:t>
            </a:r>
          </a:p>
        </p:txBody>
      </p:sp>
    </p:spTree>
    <p:extLst>
      <p:ext uri="{BB962C8B-B14F-4D97-AF65-F5344CB8AC3E}">
        <p14:creationId xmlns:p14="http://schemas.microsoft.com/office/powerpoint/2010/main" val="208774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0"/>
          </a:schemeClr>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CFCBF18-D7B7-448F-A7F5-B0DB507160DE}"/>
              </a:ext>
            </a:extLst>
          </p:cNvPr>
          <p:cNvSpPr/>
          <p:nvPr/>
        </p:nvSpPr>
        <p:spPr>
          <a:xfrm>
            <a:off x="3983935" y="1036085"/>
            <a:ext cx="4224130" cy="1500187"/>
          </a:xfrm>
          <a:prstGeom prst="roundRect">
            <a:avLst/>
          </a:prstGeom>
          <a:solidFill>
            <a:schemeClr val="accent5">
              <a:alpha val="50000"/>
            </a:schemeClr>
          </a:solidFill>
          <a:ln>
            <a:noFill/>
          </a:ln>
          <a:effectLst/>
          <a:scene3d>
            <a:camera prst="orthographicFront">
              <a:rot lat="0" lon="0" rev="0"/>
            </a:camera>
            <a:lightRig rig="glow" dir="t">
              <a:rot lat="0" lon="0" rev="14100000"/>
            </a:lightRig>
          </a:scene3d>
          <a:sp3d prstMaterial="softEdge">
            <a:bevelT w="127000" prst="artDeco"/>
          </a:sp3d>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95892AB-6D4E-4449-991C-0495C28E1050}"/>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14" name="TextBox 13">
            <a:extLst>
              <a:ext uri="{FF2B5EF4-FFF2-40B4-BE49-F238E27FC236}">
                <a16:creationId xmlns:a16="http://schemas.microsoft.com/office/drawing/2014/main" id="{7E22B7E8-080B-43E6-A966-5428E8043789}"/>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err="1"/>
              <a:t>CanCham</a:t>
            </a:r>
            <a:r>
              <a:rPr lang="en-US" sz="1100" b="1" i="1" dirty="0"/>
              <a:t> Webinar: Thursday, February 11, 2021 @ 13:30 – 15:00 pm</a:t>
            </a:r>
            <a:endParaRPr lang="en-GB" sz="1100" b="1" i="1" dirty="0"/>
          </a:p>
        </p:txBody>
      </p:sp>
      <p:sp>
        <p:nvSpPr>
          <p:cNvPr id="11" name="TextBox 10">
            <a:extLst>
              <a:ext uri="{FF2B5EF4-FFF2-40B4-BE49-F238E27FC236}">
                <a16:creationId xmlns:a16="http://schemas.microsoft.com/office/drawing/2014/main" id="{E265C223-98A0-4CA6-9430-3353D198820A}"/>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2" name="Title 1">
            <a:extLst>
              <a:ext uri="{FF2B5EF4-FFF2-40B4-BE49-F238E27FC236}">
                <a16:creationId xmlns:a16="http://schemas.microsoft.com/office/drawing/2014/main" id="{8256F9C0-16D5-4AEA-85D5-5753229379F7}"/>
              </a:ext>
            </a:extLst>
          </p:cNvPr>
          <p:cNvSpPr>
            <a:spLocks noGrp="1"/>
          </p:cNvSpPr>
          <p:nvPr>
            <p:ph type="title"/>
          </p:nvPr>
        </p:nvSpPr>
        <p:spPr>
          <a:xfrm>
            <a:off x="831850" y="1036085"/>
            <a:ext cx="10515600" cy="1252745"/>
          </a:xfrm>
        </p:spPr>
        <p:txBody>
          <a:bodyPr/>
          <a:lstStyle/>
          <a:p>
            <a:pPr algn="ctr"/>
            <a:r>
              <a:rPr lang="en-US" b="1" dirty="0"/>
              <a:t>Q &amp; A</a:t>
            </a:r>
            <a:endParaRPr lang="en-GB" b="1" dirty="0"/>
          </a:p>
        </p:txBody>
      </p:sp>
      <p:sp>
        <p:nvSpPr>
          <p:cNvPr id="10" name="Title 25">
            <a:extLst>
              <a:ext uri="{FF2B5EF4-FFF2-40B4-BE49-F238E27FC236}">
                <a16:creationId xmlns:a16="http://schemas.microsoft.com/office/drawing/2014/main" id="{0DBB7CC9-31A9-45E3-B113-7F272E5E400C}"/>
              </a:ext>
            </a:extLst>
          </p:cNvPr>
          <p:cNvSpPr>
            <a:spLocks noGrp="1"/>
          </p:cNvSpPr>
          <p:nvPr>
            <p:ph type="body" idx="1"/>
          </p:nvPr>
        </p:nvSpPr>
        <p:spPr>
          <a:xfrm>
            <a:off x="921302" y="3001618"/>
            <a:ext cx="10515600" cy="2633840"/>
          </a:xfrm>
        </p:spPr>
        <p:txBody>
          <a:bodyPr>
            <a:noAutofit/>
          </a:bodyPr>
          <a:lstStyle/>
          <a:p>
            <a:pPr marL="342900" indent="-342900">
              <a:buFont typeface="Arial" panose="020B0604020202020204" pitchFamily="34" charset="0"/>
              <a:buChar char="•"/>
            </a:pPr>
            <a:r>
              <a:rPr lang="en-US" dirty="0"/>
              <a:t>What is the deadline for tax filing 2020?</a:t>
            </a:r>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3836098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A76F26-89B4-4F0D-B706-C171381C0A4A}"/>
              </a:ext>
            </a:extLst>
          </p:cNvPr>
          <p:cNvSpPr>
            <a:spLocks noGrp="1"/>
          </p:cNvSpPr>
          <p:nvPr>
            <p:ph type="title"/>
          </p:nvPr>
        </p:nvSpPr>
        <p:spPr>
          <a:xfrm>
            <a:off x="466722" y="820615"/>
            <a:ext cx="3201366" cy="3856893"/>
          </a:xfrm>
        </p:spPr>
        <p:txBody>
          <a:bodyPr anchor="b">
            <a:normAutofit/>
          </a:bodyPr>
          <a:lstStyle/>
          <a:p>
            <a:pPr algn="r"/>
            <a:r>
              <a:rPr lang="en-US" sz="4000" dirty="0">
                <a:solidFill>
                  <a:srgbClr val="FFFFFF"/>
                </a:solidFill>
              </a:rPr>
              <a:t>MBMG’s service for  filing tax returns</a:t>
            </a:r>
          </a:p>
        </p:txBody>
      </p:sp>
      <p:sp>
        <p:nvSpPr>
          <p:cNvPr id="3" name="Content Placeholder 2">
            <a:extLst>
              <a:ext uri="{FF2B5EF4-FFF2-40B4-BE49-F238E27FC236}">
                <a16:creationId xmlns:a16="http://schemas.microsoft.com/office/drawing/2014/main" id="{028945F1-CEB8-4B9D-BE8C-32967C31BB7E}"/>
              </a:ext>
            </a:extLst>
          </p:cNvPr>
          <p:cNvSpPr>
            <a:spLocks noGrp="1"/>
          </p:cNvSpPr>
          <p:nvPr>
            <p:ph idx="1"/>
          </p:nvPr>
        </p:nvSpPr>
        <p:spPr>
          <a:xfrm>
            <a:off x="4810259" y="649480"/>
            <a:ext cx="6555347" cy="5546047"/>
          </a:xfrm>
        </p:spPr>
        <p:txBody>
          <a:bodyPr anchor="ctr">
            <a:normAutofit/>
          </a:bodyPr>
          <a:lstStyle/>
          <a:p>
            <a:r>
              <a:rPr lang="en-US" sz="2000" dirty="0"/>
              <a:t>We complete your details on a hard copy and once singed by you we submit online </a:t>
            </a:r>
          </a:p>
          <a:p>
            <a:endParaRPr lang="en-US" sz="2000" dirty="0"/>
          </a:p>
          <a:p>
            <a:r>
              <a:rPr lang="en-US" sz="2000" dirty="0"/>
              <a:t>Cost for individuals:  – Normal price is THB 5,000 (standard case).  However, we offer promotions from time-to-time if you are a preexisting client.  </a:t>
            </a:r>
          </a:p>
          <a:p>
            <a:endParaRPr lang="en-US" sz="2000" dirty="0"/>
          </a:p>
        </p:txBody>
      </p:sp>
      <p:grpSp>
        <p:nvGrpSpPr>
          <p:cNvPr id="11" name="Group 10">
            <a:extLst>
              <a:ext uri="{FF2B5EF4-FFF2-40B4-BE49-F238E27FC236}">
                <a16:creationId xmlns:a16="http://schemas.microsoft.com/office/drawing/2014/main" id="{275F1156-5C6F-4833-BA2D-AE3A2606B6FA}"/>
              </a:ext>
            </a:extLst>
          </p:cNvPr>
          <p:cNvGrpSpPr/>
          <p:nvPr/>
        </p:nvGrpSpPr>
        <p:grpSpPr>
          <a:xfrm>
            <a:off x="0" y="6391469"/>
            <a:ext cx="12192000" cy="466531"/>
            <a:chOff x="0" y="6391469"/>
            <a:chExt cx="12192000" cy="466531"/>
          </a:xfrm>
        </p:grpSpPr>
        <p:sp>
          <p:nvSpPr>
            <p:cNvPr id="12" name="TextBox 11">
              <a:extLst>
                <a:ext uri="{FF2B5EF4-FFF2-40B4-BE49-F238E27FC236}">
                  <a16:creationId xmlns:a16="http://schemas.microsoft.com/office/drawing/2014/main" id="{99E0B4C4-9C58-4FDA-8970-A63372C2D3BE}"/>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3" name="TextBox 12">
              <a:extLst>
                <a:ext uri="{FF2B5EF4-FFF2-40B4-BE49-F238E27FC236}">
                  <a16:creationId xmlns:a16="http://schemas.microsoft.com/office/drawing/2014/main" id="{8EFD132F-F659-49E0-9740-52AD6DB7F173}"/>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4" name="TextBox 13">
              <a:extLst>
                <a:ext uri="{FF2B5EF4-FFF2-40B4-BE49-F238E27FC236}">
                  <a16:creationId xmlns:a16="http://schemas.microsoft.com/office/drawing/2014/main" id="{069B7E47-1ADD-4686-B475-9F78667FC9BC}"/>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5" name="TextBox 14">
              <a:extLst>
                <a:ext uri="{FF2B5EF4-FFF2-40B4-BE49-F238E27FC236}">
                  <a16:creationId xmlns:a16="http://schemas.microsoft.com/office/drawing/2014/main" id="{8748AC31-AB07-40B1-A133-6F2213C4DFDA}"/>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617134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6A13AE22-66E8-4788-855F-EBE5F2BC636A}"/>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305881" y="229548"/>
            <a:ext cx="1392291" cy="1785629"/>
          </a:xfrm>
          <a:prstGeom prst="rect">
            <a:avLst/>
          </a:prstGeom>
        </p:spPr>
      </p:pic>
      <p:sp>
        <p:nvSpPr>
          <p:cNvPr id="26" name="Title 25">
            <a:extLst>
              <a:ext uri="{FF2B5EF4-FFF2-40B4-BE49-F238E27FC236}">
                <a16:creationId xmlns:a16="http://schemas.microsoft.com/office/drawing/2014/main" id="{1B12E226-C19C-42E6-BFC7-4C8585760550}"/>
              </a:ext>
            </a:extLst>
          </p:cNvPr>
          <p:cNvSpPr>
            <a:spLocks noGrp="1"/>
          </p:cNvSpPr>
          <p:nvPr>
            <p:ph type="title"/>
          </p:nvPr>
        </p:nvSpPr>
        <p:spPr>
          <a:xfrm>
            <a:off x="1923531" y="1029606"/>
            <a:ext cx="9721073" cy="789255"/>
          </a:xfrm>
        </p:spPr>
        <p:txBody>
          <a:bodyPr>
            <a:noAutofit/>
          </a:bodyPr>
          <a:lstStyle/>
          <a:p>
            <a:r>
              <a:rPr lang="en-US" sz="4400" dirty="0"/>
              <a:t>Case Study</a:t>
            </a:r>
            <a:endParaRPr lang="en-GB" sz="4400" dirty="0"/>
          </a:p>
        </p:txBody>
      </p:sp>
      <p:sp>
        <p:nvSpPr>
          <p:cNvPr id="27" name="Text Placeholder 26">
            <a:extLst>
              <a:ext uri="{FF2B5EF4-FFF2-40B4-BE49-F238E27FC236}">
                <a16:creationId xmlns:a16="http://schemas.microsoft.com/office/drawing/2014/main" id="{CD951FC3-6CA7-4435-9E75-3AE74BBEC62B}"/>
              </a:ext>
            </a:extLst>
          </p:cNvPr>
          <p:cNvSpPr>
            <a:spLocks noGrp="1"/>
          </p:cNvSpPr>
          <p:nvPr>
            <p:ph type="body" idx="1"/>
          </p:nvPr>
        </p:nvSpPr>
        <p:spPr>
          <a:xfrm>
            <a:off x="1923531" y="2015177"/>
            <a:ext cx="9609105" cy="4057632"/>
          </a:xfrm>
        </p:spPr>
        <p:txBody>
          <a:bodyPr/>
          <a:lstStyle/>
          <a:p>
            <a:r>
              <a:rPr lang="en-US" b="1" u="sng" dirty="0"/>
              <a:t>Case Study 3:</a:t>
            </a:r>
            <a:r>
              <a:rPr lang="en-US" b="1" dirty="0"/>
              <a:t> </a:t>
            </a:r>
            <a:r>
              <a:rPr lang="en-US" dirty="0"/>
              <a:t>Mr. Smith is working as an employee in a Thai company.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GB" dirty="0"/>
          </a:p>
        </p:txBody>
      </p:sp>
      <p:graphicFrame>
        <p:nvGraphicFramePr>
          <p:cNvPr id="2" name="Table 1">
            <a:extLst>
              <a:ext uri="{FF2B5EF4-FFF2-40B4-BE49-F238E27FC236}">
                <a16:creationId xmlns:a16="http://schemas.microsoft.com/office/drawing/2014/main" id="{8AC7FEF6-7307-4FEC-B390-9E81E8FBB26D}"/>
              </a:ext>
            </a:extLst>
          </p:cNvPr>
          <p:cNvGraphicFramePr>
            <a:graphicFrameLocks noGrp="1"/>
          </p:cNvGraphicFramePr>
          <p:nvPr>
            <p:extLst>
              <p:ext uri="{D42A27DB-BD31-4B8C-83A1-F6EECF244321}">
                <p14:modId xmlns:p14="http://schemas.microsoft.com/office/powerpoint/2010/main" val="1014053226"/>
              </p:ext>
            </p:extLst>
          </p:nvPr>
        </p:nvGraphicFramePr>
        <p:xfrm>
          <a:off x="829046" y="2596232"/>
          <a:ext cx="3805072" cy="2790825"/>
        </p:xfrm>
        <a:graphic>
          <a:graphicData uri="http://schemas.openxmlformats.org/drawingml/2006/table">
            <a:tbl>
              <a:tblPr>
                <a:tableStyleId>{5C22544A-7EE6-4342-B048-85BDC9FD1C3A}</a:tableStyleId>
              </a:tblPr>
              <a:tblGrid>
                <a:gridCol w="1902536">
                  <a:extLst>
                    <a:ext uri="{9D8B030D-6E8A-4147-A177-3AD203B41FA5}">
                      <a16:colId xmlns:a16="http://schemas.microsoft.com/office/drawing/2014/main" val="1778162637"/>
                    </a:ext>
                  </a:extLst>
                </a:gridCol>
                <a:gridCol w="1902536">
                  <a:extLst>
                    <a:ext uri="{9D8B030D-6E8A-4147-A177-3AD203B41FA5}">
                      <a16:colId xmlns:a16="http://schemas.microsoft.com/office/drawing/2014/main" val="3336251875"/>
                    </a:ext>
                  </a:extLst>
                </a:gridCol>
              </a:tblGrid>
              <a:tr h="340938">
                <a:tc>
                  <a:txBody>
                    <a:bodyPr/>
                    <a:lstStyle/>
                    <a:p>
                      <a:pPr algn="l" fontAlgn="b"/>
                      <a:r>
                        <a:rPr lang="en-GB" sz="1800" b="1" u="none" strike="noStrike" dirty="0">
                          <a:effectLst/>
                        </a:rPr>
                        <a:t>Salary</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b="1" u="none" strike="noStrike" dirty="0">
                          <a:effectLst/>
                        </a:rPr>
                        <a:t>                        960,000.00 </a:t>
                      </a:r>
                      <a:endParaRPr lang="en-GB"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69970451"/>
                  </a:ext>
                </a:extLst>
              </a:tr>
              <a:tr h="365966">
                <a:tc>
                  <a:txBody>
                    <a:bodyPr/>
                    <a:lstStyle/>
                    <a:p>
                      <a:pPr algn="l" fontAlgn="b"/>
                      <a:r>
                        <a:rPr lang="en-GB" sz="1800" b="1" u="none" strike="noStrike" dirty="0">
                          <a:effectLst/>
                        </a:rPr>
                        <a:t>House allowance</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b="1" u="none" strike="noStrike" dirty="0">
                          <a:effectLst/>
                        </a:rPr>
                        <a:t>                        30,000.00 </a:t>
                      </a:r>
                      <a:endParaRPr lang="en-GB"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55132987"/>
                  </a:ext>
                </a:extLst>
              </a:tr>
              <a:tr h="365966">
                <a:tc>
                  <a:txBody>
                    <a:bodyPr/>
                    <a:lstStyle/>
                    <a:p>
                      <a:pPr algn="l" fontAlgn="b"/>
                      <a:r>
                        <a:rPr lang="en-GB" sz="1800" b="1" u="none" strike="noStrike">
                          <a:effectLst/>
                        </a:rPr>
                        <a:t>Travel allowance</a:t>
                      </a:r>
                      <a:endParaRPr lang="en-GB" sz="18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b="1" u="none" strike="noStrike" dirty="0">
                          <a:effectLst/>
                        </a:rPr>
                        <a:t>                        10,000.00 </a:t>
                      </a:r>
                      <a:endParaRPr lang="en-GB"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13997304"/>
                  </a:ext>
                </a:extLst>
              </a:tr>
              <a:tr h="365966">
                <a:tc>
                  <a:txBody>
                    <a:bodyPr/>
                    <a:lstStyle/>
                    <a:p>
                      <a:pPr algn="l" fontAlgn="b"/>
                      <a:r>
                        <a:rPr lang="en-GB" sz="1800" b="1" u="none" strike="noStrike">
                          <a:effectLst/>
                        </a:rPr>
                        <a:t>Bonus</a:t>
                      </a:r>
                      <a:endParaRPr lang="en-GB" sz="18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b="1" u="none" strike="noStrike" dirty="0">
                          <a:effectLst/>
                        </a:rPr>
                        <a:t>                        80,000.00 </a:t>
                      </a:r>
                      <a:endParaRPr lang="en-GB"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95115601"/>
                  </a:ext>
                </a:extLst>
              </a:tr>
              <a:tr h="365966">
                <a:tc>
                  <a:txBody>
                    <a:bodyPr/>
                    <a:lstStyle/>
                    <a:p>
                      <a:pPr algn="l" fontAlgn="b"/>
                      <a:r>
                        <a:rPr lang="en-GB" sz="1800" b="1" u="none" strike="noStrike">
                          <a:effectLst/>
                        </a:rPr>
                        <a:t>Total taxable income</a:t>
                      </a:r>
                      <a:endParaRPr lang="en-GB" sz="18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b="1" u="none" strike="noStrike" dirty="0">
                          <a:effectLst/>
                        </a:rPr>
                        <a:t>                  1,520,000.00 </a:t>
                      </a:r>
                      <a:endParaRPr lang="en-GB"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09694034"/>
                  </a:ext>
                </a:extLst>
              </a:tr>
            </a:tbl>
          </a:graphicData>
        </a:graphic>
      </p:graphicFrame>
      <p:grpSp>
        <p:nvGrpSpPr>
          <p:cNvPr id="10" name="Group 9">
            <a:extLst>
              <a:ext uri="{FF2B5EF4-FFF2-40B4-BE49-F238E27FC236}">
                <a16:creationId xmlns:a16="http://schemas.microsoft.com/office/drawing/2014/main" id="{0F36C11A-E309-4D6B-AB50-A89D93DDDE70}"/>
              </a:ext>
            </a:extLst>
          </p:cNvPr>
          <p:cNvGrpSpPr/>
          <p:nvPr/>
        </p:nvGrpSpPr>
        <p:grpSpPr>
          <a:xfrm>
            <a:off x="0" y="6391469"/>
            <a:ext cx="12192000" cy="466531"/>
            <a:chOff x="0" y="6391469"/>
            <a:chExt cx="12192000" cy="466531"/>
          </a:xfrm>
        </p:grpSpPr>
        <p:sp>
          <p:nvSpPr>
            <p:cNvPr id="12" name="TextBox 11">
              <a:extLst>
                <a:ext uri="{FF2B5EF4-FFF2-40B4-BE49-F238E27FC236}">
                  <a16:creationId xmlns:a16="http://schemas.microsoft.com/office/drawing/2014/main" id="{781AE7F5-BD05-4C32-A271-D48D0EF9079C}"/>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3" name="TextBox 12">
              <a:extLst>
                <a:ext uri="{FF2B5EF4-FFF2-40B4-BE49-F238E27FC236}">
                  <a16:creationId xmlns:a16="http://schemas.microsoft.com/office/drawing/2014/main" id="{98101C46-A7D3-4CFD-9915-02F28D8EAB95}"/>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5" name="TextBox 14">
              <a:extLst>
                <a:ext uri="{FF2B5EF4-FFF2-40B4-BE49-F238E27FC236}">
                  <a16:creationId xmlns:a16="http://schemas.microsoft.com/office/drawing/2014/main" id="{E0313244-CF99-4B40-B8E9-ACEAED8265BE}"/>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6" name="TextBox 15">
              <a:extLst>
                <a:ext uri="{FF2B5EF4-FFF2-40B4-BE49-F238E27FC236}">
                  <a16:creationId xmlns:a16="http://schemas.microsoft.com/office/drawing/2014/main" id="{23259AB5-CE75-4738-80EE-B7FD42A25D4D}"/>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graphicFrame>
        <p:nvGraphicFramePr>
          <p:cNvPr id="4" name="Table 5">
            <a:extLst>
              <a:ext uri="{FF2B5EF4-FFF2-40B4-BE49-F238E27FC236}">
                <a16:creationId xmlns:a16="http://schemas.microsoft.com/office/drawing/2014/main" id="{4B693B02-8EFD-4F29-8C32-25AF30DBF06A}"/>
              </a:ext>
            </a:extLst>
          </p:cNvPr>
          <p:cNvGraphicFramePr>
            <a:graphicFrameLocks noGrp="1"/>
          </p:cNvGraphicFramePr>
          <p:nvPr>
            <p:extLst>
              <p:ext uri="{D42A27DB-BD31-4B8C-83A1-F6EECF244321}">
                <p14:modId xmlns:p14="http://schemas.microsoft.com/office/powerpoint/2010/main" val="1597681310"/>
              </p:ext>
            </p:extLst>
          </p:nvPr>
        </p:nvGraphicFramePr>
        <p:xfrm>
          <a:off x="4784627" y="2599555"/>
          <a:ext cx="6973368" cy="2588443"/>
        </p:xfrm>
        <a:graphic>
          <a:graphicData uri="http://schemas.openxmlformats.org/drawingml/2006/table">
            <a:tbl>
              <a:tblPr firstRow="1" bandRow="1">
                <a:tableStyleId>{5C22544A-7EE6-4342-B048-85BDC9FD1C3A}</a:tableStyleId>
              </a:tblPr>
              <a:tblGrid>
                <a:gridCol w="1743342">
                  <a:extLst>
                    <a:ext uri="{9D8B030D-6E8A-4147-A177-3AD203B41FA5}">
                      <a16:colId xmlns:a16="http://schemas.microsoft.com/office/drawing/2014/main" val="215683899"/>
                    </a:ext>
                  </a:extLst>
                </a:gridCol>
                <a:gridCol w="1743342">
                  <a:extLst>
                    <a:ext uri="{9D8B030D-6E8A-4147-A177-3AD203B41FA5}">
                      <a16:colId xmlns:a16="http://schemas.microsoft.com/office/drawing/2014/main" val="2903877101"/>
                    </a:ext>
                  </a:extLst>
                </a:gridCol>
                <a:gridCol w="1743342">
                  <a:extLst>
                    <a:ext uri="{9D8B030D-6E8A-4147-A177-3AD203B41FA5}">
                      <a16:colId xmlns:a16="http://schemas.microsoft.com/office/drawing/2014/main" val="2842207594"/>
                    </a:ext>
                  </a:extLst>
                </a:gridCol>
                <a:gridCol w="1743342">
                  <a:extLst>
                    <a:ext uri="{9D8B030D-6E8A-4147-A177-3AD203B41FA5}">
                      <a16:colId xmlns:a16="http://schemas.microsoft.com/office/drawing/2014/main" val="4110075472"/>
                    </a:ext>
                  </a:extLst>
                </a:gridCol>
              </a:tblGrid>
              <a:tr h="493003">
                <a:tc>
                  <a:txBody>
                    <a:bodyPr/>
                    <a:lstStyle/>
                    <a:p>
                      <a:pPr algn="l" fontAlgn="b"/>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chemeClr val="bg1"/>
                          </a:solidFill>
                          <a:effectLst/>
                          <a:latin typeface="Calibri" panose="020F0502020204030204" pitchFamily="34" charset="0"/>
                        </a:rPr>
                        <a:t>Max. investment for each plan</a:t>
                      </a:r>
                      <a:endParaRPr lang="en-GB" sz="1400" b="1" i="0" u="none" strike="noStrike" dirty="0">
                        <a:solidFill>
                          <a:schemeClr val="bg1"/>
                        </a:solidFill>
                        <a:effectLst/>
                        <a:latin typeface="Calibri" panose="020F0502020204030204" pitchFamily="34" charset="0"/>
                      </a:endParaRPr>
                    </a:p>
                  </a:txBody>
                  <a:tcPr marL="9525" marR="9525" marT="9525" marB="0" anchor="b"/>
                </a:tc>
                <a:tc>
                  <a:txBody>
                    <a:bodyPr/>
                    <a:lstStyle/>
                    <a:p>
                      <a:pPr algn="r" fontAlgn="b"/>
                      <a:r>
                        <a:rPr lang="en-US" sz="1400" b="1" i="0" u="none" strike="noStrike" dirty="0">
                          <a:solidFill>
                            <a:srgbClr val="000000"/>
                          </a:solidFill>
                          <a:effectLst/>
                          <a:latin typeface="Calibri" panose="020F0502020204030204" pitchFamily="34" charset="0"/>
                        </a:rPr>
                        <a:t>Option 1</a:t>
                      </a:r>
                      <a:endParaRPr lang="en-GB"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1" i="0" u="none" strike="noStrike" dirty="0">
                          <a:solidFill>
                            <a:srgbClr val="000000"/>
                          </a:solidFill>
                          <a:effectLst/>
                          <a:latin typeface="Calibri" panose="020F0502020204030204" pitchFamily="34" charset="0"/>
                        </a:rPr>
                        <a:t>Option 2</a:t>
                      </a:r>
                      <a:endParaRPr lang="en-GB"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08754568"/>
                  </a:ext>
                </a:extLst>
              </a:tr>
              <a:tr h="419088">
                <a:tc>
                  <a:txBody>
                    <a:bodyPr/>
                    <a:lstStyle/>
                    <a:p>
                      <a:pPr algn="l" fontAlgn="b"/>
                      <a:r>
                        <a:rPr lang="en-GB" sz="1400" u="none" strike="noStrike" dirty="0">
                          <a:effectLst/>
                        </a:rPr>
                        <a:t>Provident (5%)</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u="none" strike="noStrike" dirty="0">
                          <a:effectLst/>
                        </a:rPr>
                        <a:t>                        48,000.00 </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48,000.00</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u="none" strike="noStrike" dirty="0">
                          <a:effectLst/>
                        </a:rPr>
                        <a:t>         48,000.00 </a:t>
                      </a:r>
                      <a:endParaRPr lang="en-GB"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6050396"/>
                  </a:ext>
                </a:extLst>
              </a:tr>
              <a:tr h="419088">
                <a:tc>
                  <a:txBody>
                    <a:bodyPr/>
                    <a:lstStyle/>
                    <a:p>
                      <a:pPr algn="l" fontAlgn="b"/>
                      <a:r>
                        <a:rPr lang="en-GB" sz="1400" u="none" strike="noStrike" dirty="0">
                          <a:effectLst/>
                        </a:rPr>
                        <a:t>SSF</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u="none" strike="noStrike" dirty="0">
                          <a:effectLst/>
                        </a:rPr>
                        <a:t>                      200,000.00 </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200,000.00</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23463605"/>
                  </a:ext>
                </a:extLst>
              </a:tr>
              <a:tr h="419088">
                <a:tc>
                  <a:txBody>
                    <a:bodyPr/>
                    <a:lstStyle/>
                    <a:p>
                      <a:pPr algn="l" fontAlgn="b"/>
                      <a:r>
                        <a:rPr lang="en-GB" sz="1400" u="none" strike="noStrike" dirty="0">
                          <a:effectLst/>
                        </a:rPr>
                        <a:t>RMF</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u="none" strike="noStrike" dirty="0">
                          <a:effectLst/>
                        </a:rPr>
                        <a:t>                      456,000.00 </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252,000.00</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u="none" strike="noStrike" dirty="0">
                          <a:effectLst/>
                        </a:rPr>
                        <a:t>       452,000.00 </a:t>
                      </a:r>
                      <a:endParaRPr lang="en-GB"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56710653"/>
                  </a:ext>
                </a:extLst>
              </a:tr>
              <a:tr h="419088">
                <a:tc>
                  <a:txBody>
                    <a:bodyPr/>
                    <a:lstStyle/>
                    <a:p>
                      <a:pPr algn="l" fontAlgn="b"/>
                      <a:r>
                        <a:rPr lang="en-GB" sz="1400" u="none" strike="noStrike" dirty="0">
                          <a:effectLst/>
                        </a:rPr>
                        <a:t>Annuity</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u="none" strike="noStrike" dirty="0">
                          <a:effectLst/>
                        </a:rPr>
                        <a:t>                      200,000.00 </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u="none" strike="noStrike" dirty="0">
                          <a:effectLst/>
                        </a:rPr>
                        <a:t>                        -   </a:t>
                      </a:r>
                      <a:endParaRPr lang="en-GB"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87257174"/>
                  </a:ext>
                </a:extLst>
              </a:tr>
              <a:tr h="419088">
                <a:tc>
                  <a:txBody>
                    <a:bodyPr/>
                    <a:lstStyle/>
                    <a:p>
                      <a:pPr algn="l" fontAlgn="b"/>
                      <a:r>
                        <a:rPr lang="en-US" sz="1400" b="0" i="0" u="none" strike="noStrike" dirty="0">
                          <a:solidFill>
                            <a:srgbClr val="000000"/>
                          </a:solidFill>
                          <a:effectLst/>
                          <a:latin typeface="Calibri" panose="020F0502020204030204" pitchFamily="34" charset="0"/>
                        </a:rPr>
                        <a:t>Total</a:t>
                      </a:r>
                      <a:r>
                        <a:rPr lang="en-US" sz="1400" b="0" i="0" u="none" strike="noStrike" dirty="0">
                          <a:solidFill>
                            <a:srgbClr val="FF0000"/>
                          </a:solidFill>
                          <a:effectLst/>
                          <a:latin typeface="Calibri" panose="020F0502020204030204" pitchFamily="34" charset="0"/>
                        </a:rPr>
                        <a:t>*</a:t>
                      </a:r>
                      <a:endParaRPr lang="en-GB" sz="14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500,000.00</a:t>
                      </a:r>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500,000.00</a:t>
                      </a:r>
                      <a:endParaRPr lang="en-GB"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56991193"/>
                  </a:ext>
                </a:extLst>
              </a:tr>
            </a:tbl>
          </a:graphicData>
        </a:graphic>
      </p:graphicFrame>
      <p:sp>
        <p:nvSpPr>
          <p:cNvPr id="6" name="TextBox 5">
            <a:extLst>
              <a:ext uri="{FF2B5EF4-FFF2-40B4-BE49-F238E27FC236}">
                <a16:creationId xmlns:a16="http://schemas.microsoft.com/office/drawing/2014/main" id="{169646B8-C825-47D0-807E-F073BA290DE4}"/>
              </a:ext>
            </a:extLst>
          </p:cNvPr>
          <p:cNvSpPr txBox="1"/>
          <p:nvPr/>
        </p:nvSpPr>
        <p:spPr>
          <a:xfrm>
            <a:off x="4784627" y="5338457"/>
            <a:ext cx="6259398" cy="369332"/>
          </a:xfrm>
          <a:prstGeom prst="rect">
            <a:avLst/>
          </a:prstGeom>
          <a:noFill/>
        </p:spPr>
        <p:txBody>
          <a:bodyPr wrap="square" rtlCol="0">
            <a:spAutoFit/>
          </a:bodyPr>
          <a:lstStyle/>
          <a:p>
            <a:r>
              <a:rPr lang="en-US" dirty="0">
                <a:solidFill>
                  <a:srgbClr val="FF0000"/>
                </a:solidFill>
              </a:rPr>
              <a:t>*Total of these 4 plans must not over THB 500,000</a:t>
            </a:r>
            <a:endParaRPr lang="en-GB" dirty="0">
              <a:solidFill>
                <a:srgbClr val="FF0000"/>
              </a:solidFill>
            </a:endParaRPr>
          </a:p>
        </p:txBody>
      </p:sp>
    </p:spTree>
    <p:extLst>
      <p:ext uri="{BB962C8B-B14F-4D97-AF65-F5344CB8AC3E}">
        <p14:creationId xmlns:p14="http://schemas.microsoft.com/office/powerpoint/2010/main" val="630330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F5A2722-1F0F-4D00-A99F-8632459A428A}"/>
              </a:ext>
            </a:extLst>
          </p:cNvPr>
          <p:cNvSpPr>
            <a:spLocks noGrp="1"/>
          </p:cNvSpPr>
          <p:nvPr>
            <p:ph type="title"/>
          </p:nvPr>
        </p:nvSpPr>
        <p:spPr>
          <a:xfrm>
            <a:off x="777240" y="731519"/>
            <a:ext cx="2845191" cy="3237579"/>
          </a:xfrm>
        </p:spPr>
        <p:txBody>
          <a:bodyPr>
            <a:normAutofit/>
          </a:bodyPr>
          <a:lstStyle/>
          <a:p>
            <a:r>
              <a:rPr lang="en-US" sz="3800">
                <a:solidFill>
                  <a:srgbClr val="FFFFFF"/>
                </a:solidFill>
              </a:rPr>
              <a:t>Inheritance Tax </a:t>
            </a:r>
          </a:p>
        </p:txBody>
      </p:sp>
      <p:sp>
        <p:nvSpPr>
          <p:cNvPr id="12" name="Rectangle 1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3"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03864D2-FFAC-452D-9346-100D10CF3E6A}"/>
              </a:ext>
            </a:extLst>
          </p:cNvPr>
          <p:cNvSpPr>
            <a:spLocks noGrp="1"/>
          </p:cNvSpPr>
          <p:nvPr>
            <p:ph idx="1"/>
          </p:nvPr>
        </p:nvSpPr>
        <p:spPr>
          <a:xfrm>
            <a:off x="4379709" y="686862"/>
            <a:ext cx="7037591" cy="5475129"/>
          </a:xfrm>
        </p:spPr>
        <p:txBody>
          <a:bodyPr anchor="ctr">
            <a:normAutofit/>
          </a:bodyPr>
          <a:lstStyle/>
          <a:p>
            <a:pPr>
              <a:buFont typeface="Wingdings" panose="05000000000000000000" pitchFamily="2" charset="2"/>
              <a:buChar char="Ø"/>
            </a:pPr>
            <a:r>
              <a:rPr lang="en-US" sz="2600" dirty="0"/>
              <a:t>Not liable to pay tax:</a:t>
            </a:r>
          </a:p>
          <a:p>
            <a:pPr marL="0" indent="0">
              <a:buNone/>
            </a:pPr>
            <a:r>
              <a:rPr lang="en-US" sz="2600" dirty="0"/>
              <a:t>   - If the spouse of the deceased </a:t>
            </a:r>
          </a:p>
          <a:p>
            <a:pPr marL="0" indent="0">
              <a:buNone/>
            </a:pPr>
            <a:r>
              <a:rPr lang="en-US" sz="2600" dirty="0"/>
              <a:t>   - If the estate belonged to a person who died before Feb 02</a:t>
            </a:r>
            <a:r>
              <a:rPr lang="en-US" sz="2600" baseline="30000" dirty="0"/>
              <a:t>nd</a:t>
            </a:r>
            <a:r>
              <a:rPr lang="en-US" sz="2600" dirty="0"/>
              <a:t> 2016</a:t>
            </a:r>
          </a:p>
          <a:p>
            <a:pPr marL="0" indent="0">
              <a:buNone/>
            </a:pPr>
            <a:r>
              <a:rPr lang="en-US" sz="2600" dirty="0"/>
              <a:t>   - </a:t>
            </a:r>
            <a:r>
              <a:rPr lang="en-US" sz="2600" b="0" i="0" dirty="0">
                <a:effectLst/>
                <a:latin typeface="MarkPro"/>
              </a:rPr>
              <a:t>inheritance </a:t>
            </a:r>
            <a:r>
              <a:rPr lang="en-US" sz="2600" dirty="0">
                <a:latin typeface="MarkPro"/>
              </a:rPr>
              <a:t>designated </a:t>
            </a:r>
            <a:r>
              <a:rPr lang="en-US" sz="2600" b="0" i="0" dirty="0">
                <a:effectLst/>
                <a:latin typeface="MarkPro"/>
              </a:rPr>
              <a:t>for religion, education or public assistance </a:t>
            </a:r>
          </a:p>
          <a:p>
            <a:pPr>
              <a:buFont typeface="Wingdings" panose="05000000000000000000" pitchFamily="2" charset="2"/>
              <a:buChar char="Ø"/>
            </a:pPr>
            <a:r>
              <a:rPr lang="en-US" sz="2600" dirty="0"/>
              <a:t>Liable for tax </a:t>
            </a:r>
          </a:p>
          <a:p>
            <a:pPr marL="0" indent="0">
              <a:buNone/>
            </a:pPr>
            <a:r>
              <a:rPr lang="en-US" sz="2600" dirty="0"/>
              <a:t>    - Most registered entities </a:t>
            </a:r>
          </a:p>
          <a:p>
            <a:pPr marL="0" indent="0">
              <a:buNone/>
            </a:pPr>
            <a:r>
              <a:rPr lang="en-US" sz="2600" dirty="0"/>
              <a:t>    - In excess of THB 100 million paid to each sibling (temporary exception)</a:t>
            </a:r>
          </a:p>
          <a:p>
            <a:pPr marL="0" indent="0">
              <a:buNone/>
            </a:pPr>
            <a:r>
              <a:rPr lang="en-US" sz="2600" dirty="0"/>
              <a:t>  (rates of 5% for descendant or older directly related, and 10% for all others)</a:t>
            </a:r>
          </a:p>
        </p:txBody>
      </p:sp>
      <p:sp>
        <p:nvSpPr>
          <p:cNvPr id="4" name="Rectangle 1">
            <a:extLst>
              <a:ext uri="{FF2B5EF4-FFF2-40B4-BE49-F238E27FC236}">
                <a16:creationId xmlns:a16="http://schemas.microsoft.com/office/drawing/2014/main" id="{4D9A5B62-D26C-4A12-B08B-06C33C2D4810}"/>
              </a:ext>
            </a:extLst>
          </p:cNvPr>
          <p:cNvSpPr>
            <a:spLocks noChangeArrowheads="1"/>
          </p:cNvSpPr>
          <p:nvPr/>
        </p:nvSpPr>
        <p:spPr bwMode="auto">
          <a:xfrm>
            <a:off x="0" y="-292339"/>
            <a:ext cx="65" cy="58467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2352" rIns="0" bIns="15235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AutoShape 2">
            <a:extLst>
              <a:ext uri="{FF2B5EF4-FFF2-40B4-BE49-F238E27FC236}">
                <a16:creationId xmlns:a16="http://schemas.microsoft.com/office/drawing/2014/main" id="{18906FB9-67D3-40E3-B497-2410ECC168C3}"/>
              </a:ext>
            </a:extLst>
          </p:cNvPr>
          <p:cNvSpPr>
            <a:spLocks noChangeAspect="1" noChangeArrowheads="1"/>
          </p:cNvSpPr>
          <p:nvPr/>
        </p:nvSpPr>
        <p:spPr bwMode="auto">
          <a:xfrm>
            <a:off x="3931241" y="-212373"/>
            <a:ext cx="133350" cy="133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FE22F7BA-A379-4E14-BBDA-17B64AB82885}"/>
              </a:ext>
            </a:extLst>
          </p:cNvPr>
          <p:cNvGrpSpPr/>
          <p:nvPr/>
        </p:nvGrpSpPr>
        <p:grpSpPr>
          <a:xfrm>
            <a:off x="0" y="6391469"/>
            <a:ext cx="12192000" cy="466531"/>
            <a:chOff x="0" y="6391469"/>
            <a:chExt cx="12192000" cy="466531"/>
          </a:xfrm>
        </p:grpSpPr>
        <p:sp>
          <p:nvSpPr>
            <p:cNvPr id="11" name="TextBox 10">
              <a:extLst>
                <a:ext uri="{FF2B5EF4-FFF2-40B4-BE49-F238E27FC236}">
                  <a16:creationId xmlns:a16="http://schemas.microsoft.com/office/drawing/2014/main" id="{066359D0-446A-42A6-863A-7F2D14C65FFD}"/>
                </a:ext>
              </a:extLst>
            </p:cNvPr>
            <p:cNvSpPr txBox="1"/>
            <p:nvPr/>
          </p:nvSpPr>
          <p:spPr>
            <a:xfrm>
              <a:off x="0" y="6391469"/>
              <a:ext cx="12192000" cy="466531"/>
            </a:xfrm>
            <a:prstGeom prst="rect">
              <a:avLst/>
            </a:prstGeom>
            <a:solidFill>
              <a:srgbClr val="385CCF">
                <a:alpha val="82000"/>
              </a:srgbClr>
            </a:solidFill>
          </p:spPr>
          <p:txBody>
            <a:bodyPr wrap="square" rtlCol="0">
              <a:spAutoFit/>
            </a:bodyPr>
            <a:lstStyle/>
            <a:p>
              <a:endParaRPr lang="en-GB" dirty="0"/>
            </a:p>
          </p:txBody>
        </p:sp>
        <p:sp>
          <p:nvSpPr>
            <p:cNvPr id="13" name="TextBox 12">
              <a:extLst>
                <a:ext uri="{FF2B5EF4-FFF2-40B4-BE49-F238E27FC236}">
                  <a16:creationId xmlns:a16="http://schemas.microsoft.com/office/drawing/2014/main" id="{394025CB-9DCA-4FF5-928B-6AED165AEB6A}"/>
                </a:ext>
              </a:extLst>
            </p:cNvPr>
            <p:cNvSpPr txBox="1"/>
            <p:nvPr/>
          </p:nvSpPr>
          <p:spPr>
            <a:xfrm>
              <a:off x="7890588"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CanCham Webinar: Thursday, February 11, 2021 @ 13:30 – 15:00 pm</a:t>
              </a:r>
              <a:endParaRPr lang="en-GB" sz="1100" b="1" i="1" dirty="0"/>
            </a:p>
          </p:txBody>
        </p:sp>
        <p:sp>
          <p:nvSpPr>
            <p:cNvPr id="14" name="TextBox 13">
              <a:extLst>
                <a:ext uri="{FF2B5EF4-FFF2-40B4-BE49-F238E27FC236}">
                  <a16:creationId xmlns:a16="http://schemas.microsoft.com/office/drawing/2014/main" id="{CAFEF122-DFD8-4BAB-9801-27DD396EF649}"/>
                </a:ext>
              </a:extLst>
            </p:cNvPr>
            <p:cNvSpPr txBox="1"/>
            <p:nvPr/>
          </p:nvSpPr>
          <p:spPr>
            <a:xfrm>
              <a:off x="0" y="6493929"/>
              <a:ext cx="4192555" cy="261610"/>
            </a:xfrm>
            <a:prstGeom prst="rect">
              <a:avLst/>
            </a:prstGeom>
            <a:solidFill>
              <a:schemeClr val="accent5">
                <a:lumMod val="20000"/>
                <a:lumOff val="80000"/>
                <a:alpha val="0"/>
              </a:schemeClr>
            </a:solidFill>
          </p:spPr>
          <p:txBody>
            <a:bodyPr wrap="square" rtlCol="0">
              <a:spAutoFit/>
            </a:bodyPr>
            <a:lstStyle/>
            <a:p>
              <a:r>
                <a:rPr lang="en-US" sz="1100" b="1" i="1" dirty="0"/>
                <a:t>MBMG Investment Advisory </a:t>
              </a:r>
              <a:r>
                <a:rPr lang="en-US" sz="1100" b="1" i="1" dirty="0">
                  <a:latin typeface="Times New Roman" panose="02020603050405020304" pitchFamily="18" charset="0"/>
                  <a:cs typeface="Times New Roman" panose="02020603050405020304" pitchFamily="18" charset="0"/>
                </a:rPr>
                <a:t>©2021</a:t>
              </a:r>
              <a:endParaRPr lang="en-GB" sz="1100" b="1" i="1" dirty="0"/>
            </a:p>
          </p:txBody>
        </p:sp>
        <p:sp>
          <p:nvSpPr>
            <p:cNvPr id="15" name="TextBox 14">
              <a:extLst>
                <a:ext uri="{FF2B5EF4-FFF2-40B4-BE49-F238E27FC236}">
                  <a16:creationId xmlns:a16="http://schemas.microsoft.com/office/drawing/2014/main" id="{D77CB00F-9940-4436-AF1A-47D1D9D95CAA}"/>
                </a:ext>
              </a:extLst>
            </p:cNvPr>
            <p:cNvSpPr txBox="1"/>
            <p:nvPr/>
          </p:nvSpPr>
          <p:spPr>
            <a:xfrm>
              <a:off x="3949832" y="6440068"/>
              <a:ext cx="3091991" cy="369332"/>
            </a:xfrm>
            <a:prstGeom prst="rect">
              <a:avLst/>
            </a:prstGeom>
            <a:noFill/>
          </p:spPr>
          <p:txBody>
            <a:bodyPr wrap="square" rtlCol="0">
              <a:spAutoFit/>
            </a:bodyPr>
            <a:lstStyle/>
            <a:p>
              <a:r>
                <a:rPr lang="en-US" dirty="0"/>
                <a:t>info@mbmg-investment.com</a:t>
              </a:r>
              <a:endParaRPr lang="en-GB" dirty="0"/>
            </a:p>
          </p:txBody>
        </p:sp>
      </p:grpSp>
    </p:spTree>
    <p:extLst>
      <p:ext uri="{BB962C8B-B14F-4D97-AF65-F5344CB8AC3E}">
        <p14:creationId xmlns:p14="http://schemas.microsoft.com/office/powerpoint/2010/main" val="3792291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1300</TotalTime>
  <Words>2449</Words>
  <Application>Microsoft Office PowerPoint</Application>
  <PresentationFormat>Widescreen</PresentationFormat>
  <Paragraphs>356</Paragraphs>
  <Slides>21</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MarkPro</vt:lpstr>
      <vt:lpstr>Times New Roman</vt:lpstr>
      <vt:lpstr>Wingdings</vt:lpstr>
      <vt:lpstr>Office Theme</vt:lpstr>
      <vt:lpstr>Ways to reduce your Thai personal Income Tax</vt:lpstr>
      <vt:lpstr>Who should submit a Thai personal income tax return form (s)? </vt:lpstr>
      <vt:lpstr>PowerPoint Presentation</vt:lpstr>
      <vt:lpstr>Thailand – Key Topics </vt:lpstr>
      <vt:lpstr>Key PIT Deductions  </vt:lpstr>
      <vt:lpstr>And for Some People…</vt:lpstr>
      <vt:lpstr>     Expenses for small individual business    </vt:lpstr>
      <vt:lpstr>Excessive bank deposits….. …….We can help you setup a company……</vt:lpstr>
      <vt:lpstr>The ‘Life Assurance’ is a defined  Savings Plan  - Limited Risk </vt:lpstr>
      <vt:lpstr>Tax Saving Investments </vt:lpstr>
      <vt:lpstr>Your Provident Fund – Is it Matched by the Employer?</vt:lpstr>
      <vt:lpstr>Case Study</vt:lpstr>
      <vt:lpstr>Remitting a Pension from abroad (a Thai tax resident)</vt:lpstr>
      <vt:lpstr>Other Taxable Incomes:  ‘Capital Gains’ WHT or PIT?</vt:lpstr>
      <vt:lpstr>Online Banking – What happens if you change your phone?</vt:lpstr>
      <vt:lpstr>‘Non-cash’ taxable income</vt:lpstr>
      <vt:lpstr>***Specials*** for 2020 </vt:lpstr>
      <vt:lpstr>Q &amp; A</vt:lpstr>
      <vt:lpstr>MBMG’s service for  filing tax returns</vt:lpstr>
      <vt:lpstr>Case Study</vt:lpstr>
      <vt:lpstr>Inheritance Tax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Ways to reduce your Thai personal Income Tax</dc:title>
  <dc:creator>James-Investment</dc:creator>
  <cp:lastModifiedBy>PaulFred Gambles</cp:lastModifiedBy>
  <cp:revision>83</cp:revision>
  <cp:lastPrinted>2021-02-08T07:30:47Z</cp:lastPrinted>
  <dcterms:created xsi:type="dcterms:W3CDTF">2021-02-08T07:10:41Z</dcterms:created>
  <dcterms:modified xsi:type="dcterms:W3CDTF">2021-02-11T05:37:17Z</dcterms:modified>
</cp:coreProperties>
</file>