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img" ContentType="image/jpeg"/>
  <Default Extension="jpeg" ContentType="image/jpeg"/>
  <Default Extension="json" ContentType="application/octet-stream"/>
  <Default Extension="rels" ContentType="application/vnd.openxmlformats-package.relationships+xml"/>
  <Default Extension="xml" ContentType="application/xml"/>
  <Override ContentType="application/vnd.openxmlformats-package.core-properties+xml" PartName="/docProps/core.xml"/>
  <Override ContentType="image/png" PartName="/ppt/media/xid0c7275dafb66fa521a9f7867ce1d073badb2b2e690588eb8aad23b434e5e4872.png"/>
  <Override ContentType="image/png" PartName="/ppt/media/xid321ef67aa03ec141b6ed9882de6ae86f69f27068cf589912e5e62b19002b9c12.png"/>
  <Override ContentType="image/png" PartName="/ppt/media/xid71d875b40e5c3d713739d7893af5a3cf334871c6cf5446dd57727695ed5b77fe.png"/>
  <Override ContentType="image/png" PartName="/ppt/media/xid97810c5ba054c5f76fc79f57f3f70d3c763f1a0d29c5469533b3ec5e5ee92f49.png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10.xml"/>
  <Override ContentType="application/vnd.openxmlformats-officedocument.presentationml.slide+xml" PartName="/ppt/slides/slide111.xml"/>
  <Override ContentType="application/vnd.openxmlformats-officedocument.presentationml.slide+xml" PartName="/ppt/slides/slide112.xml"/>
  <Override ContentType="application/vnd.openxmlformats-officedocument.presentationml.slide+xml" PartName="/ppt/slides/slide113.xml"/>
  <Override ContentType="application/vnd.openxmlformats-officedocument.presentationml.slide+xml" PartName="/ppt/slides/slide114.xml"/>
  <Override ContentType="application/vnd.openxmlformats-officedocument.presentationml.slide+xml" PartName="/ppt/slides/slide115.xml"/>
  <Override ContentType="application/vnd.openxmlformats-officedocument.presentationml.slide+xml" PartName="/ppt/slides/slide116.xml"/>
  <Override ContentType="application/vnd.openxmlformats-officedocument.presentationml.slide+xml" PartName="/ppt/slides/slide117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Target="docProps/core.xml" Type="http://schemas.openxmlformats.org/package/2006/relationships/metadata/core-properties" Id="rId3"></Relationship><Relationship Target="ppt/presentation.xml" Type="http://schemas.openxmlformats.org/officeDocument/2006/relationships/officeDocument" Id="rId1"></Relationship></Relationships>
</file>

<file path=ppt/presentation.xml><?xml version="1.0" encoding="utf-8"?>
<p:presentation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 saveSubsetFonts="true" autoCompressPictures="false">
  <p:sldMasterIdLst>
    <p:sldMasterId id="2147483648" r:id="rId1"/>
  </p:sldMasterIdLst>
  <p:sldIdLst>
    <p:sldId id="256" r:id="rId2"/>
    <p:sldId id="860023064" r:id="rId8"/>
    <p:sldId id="510721490" r:id="rId12"/>
    <p:sldId id="672934011" r:id="rId9"/>
    <p:sldId id="1528621420" r:id="rId10"/>
    <p:sldId id="1958834173" r:id="rId13"/>
    <p:sldId id="1895408712" r:id="rId15"/>
    <p:sldId id="1784118665" r:id="rId16"/>
    <p:sldId id="1274076919" r:id="rId17"/>
    <p:sldId id="880886586" r:id="rId18"/>
    <p:sldId id="778632242" r:id="rId20"/>
    <p:sldId id="1147355075" r:id="rId19"/>
    <p:sldId id="1254047472" r:id="rId21"/>
    <p:sldId id="957250228" r:id="rId22"/>
    <p:sldId id="1586875568" r:id="rId23"/>
    <p:sldId id="675628443" r:id="rId24"/>
    <p:sldId id="485738" r:id="rId14"/>
  </p:sldIdLst>
  <p:sldSz cx="9144000" cy="5144400" type="screen4x3"/>
  <p:notesSz cx="6858000" cy="9144000"/>
  <p:defaultTextStyle>
    <a:defPPr>
      <a:defRPr lang="en-US"/>
    </a:defPPr>
    <a:lvl1pPr marL="0" algn="l" defTabSz="4572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v="urn:schemas-microsoft-com:vml" xmlns:wpc="http://schemas.microsoft.com/office/word/2010/wordprocessingCanvas" xmlns:wpg="http://schemas.microsoft.com/office/word/2010/wordprocessingGroup" xmlns:wps="http://schemas.microsoft.com/office/word/2010/wordprocessingShape"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11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16="http://schemas.openxmlformats.org/drawingml/2006/compatibility" xmlns:ns17="http://schemas.openxmlformats.org/drawingml/2006/lockedCanvas">
  <p:normalViewPr>
    <p:restoredLeft sz="15620"/>
    <p:restoredTop sz="94660"/>
  </p:normalViewPr>
  <p:slideViewPr>
    <p:cSldViewPr snapToGrid="false" snapToObjects="true">
      <p:cViewPr varScale="true">
        <p:scale>
          <a:sx n="198" d="100"/>
          <a:sy n="198" d="100"/>
        </p:scale>
        <p:origin x="-2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Target="presProps.xml" Type="http://schemas.openxmlformats.org/officeDocument/2006/relationships/presProps" Id="rId4"></Relationship><Relationship Target="viewProps.xml" Type="http://schemas.openxmlformats.org/officeDocument/2006/relationships/viewProps" Id="rId5"></Relationship><Relationship Target="theme/theme1.xml" Type="http://schemas.openxmlformats.org/officeDocument/2006/relationships/theme" Id="rId6"></Relationship><Relationship Target="tableStyles.xml" Type="http://schemas.openxmlformats.org/officeDocument/2006/relationships/tableStyles" Id="rId7"></Relationship><Relationship Target="slideMasters/slideMaster1.xml" Type="http://schemas.openxmlformats.org/officeDocument/2006/relationships/slideMaster" Id="rId1"></Relationship><Relationship Target="slides/slide1.xml" Type="http://schemas.openxmlformats.org/officeDocument/2006/relationships/slide" Id="rId2"></Relationship><Relationship Target="slides/slide12.xml" Type="http://schemas.openxmlformats.org/officeDocument/2006/relationships/slide" Id="rId8"></Relationship><Relationship Target="slides/slide13.xml" Type="http://schemas.openxmlformats.org/officeDocument/2006/relationships/slide" Id="rId9"></Relationship><Relationship Target="slides/slide14.xml" Type="http://schemas.openxmlformats.org/officeDocument/2006/relationships/slide" Id="rId10"></Relationship><Relationship Target="slides/slide15.xml" Type="http://schemas.openxmlformats.org/officeDocument/2006/relationships/slide" Id="rId12"></Relationship><Relationship Target="slides/slide16.xml" Type="http://schemas.openxmlformats.org/officeDocument/2006/relationships/slide" Id="rId13"></Relationship><Relationship Target="slides/slide17.xml" Type="http://schemas.openxmlformats.org/officeDocument/2006/relationships/slide" Id="rId14"></Relationship><Relationship Target="slides/slide18.xml" Type="http://schemas.openxmlformats.org/officeDocument/2006/relationships/slide" Id="rId15"></Relationship><Relationship Target="slides/slide19.xml" Type="http://schemas.openxmlformats.org/officeDocument/2006/relationships/slide" Id="rId16"></Relationship><Relationship Target="slides/slide110.xml" Type="http://schemas.openxmlformats.org/officeDocument/2006/relationships/slide" Id="rId17"></Relationship><Relationship Target="slides/slide111.xml" Type="http://schemas.openxmlformats.org/officeDocument/2006/relationships/slide" Id="rId18"></Relationship><Relationship Target="slides/slide112.xml" Type="http://schemas.openxmlformats.org/officeDocument/2006/relationships/slide" Id="rId19"></Relationship><Relationship Target="slides/slide113.xml" Type="http://schemas.openxmlformats.org/officeDocument/2006/relationships/slide" Id="rId20"></Relationship><Relationship Target="slides/slide114.xml" Type="http://schemas.openxmlformats.org/officeDocument/2006/relationships/slide" Id="rId21"></Relationship><Relationship Target="slides/slide115.xml" Type="http://schemas.openxmlformats.org/officeDocument/2006/relationships/slide" Id="rId22"></Relationship><Relationship Target="slides/slide116.xml" Type="http://schemas.openxmlformats.org/officeDocument/2006/relationships/slide" Id="rId23"></Relationship><Relationship Target="slides/slide117.xml" Type="http://schemas.openxmlformats.org/officeDocument/2006/relationships/slide" Id="rId24"></Relationship></Relationships>
</file>

<file path=ppt/slideLayouts/_rels/slideLayout1.xml.rels><?xml version="1.0" encoding="UTF-8" standalone="yes"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.xml.rels><?xml version="1.0" encoding="UTF-8" standalone="yes"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standalone="yes"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standalone="yes"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7.xml.rels><?xml version="1.0" encoding="UTF-8" standalone="yes"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9.xml.rels><?xml version="1.0" encoding="UTF-8" standalone="yes"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 type="title" preserve="tru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true"/>
          </p:cNvSpPr>
          <p:nvPr>
            <p:ph type="ctrTitle"/>
          </p:nvPr>
        </p:nvSpPr>
        <p:spPr>
          <a:xfrm>
            <a:off x="685800" y="1598040"/>
            <a:ext cx="7772400" cy="1102680"/>
          </a:xfrm>
        </p:spPr>
        <p:txBody>
          <a:bodyPr/>
          <a:lstStyle>
            <a:lvl1pPr>
              <a:defRPr b="tru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Untertitel 2"/>
          <p:cNvSpPr>
            <a:spLocks noGrp="true"/>
          </p:cNvSpPr>
          <p:nvPr>
            <p:ph type="subTitle" idx="1"/>
          </p:nvPr>
        </p:nvSpPr>
        <p:spPr>
          <a:xfrm>
            <a:off x="1371600" y="2915280"/>
            <a:ext cx="6400800" cy="13147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/>
                </a:solidFill>
              </a:defRPr>
            </a:lvl6pPr>
            <a:lvl7pPr marL="2743200" indent="0" algn="ctr">
              <a:buNone/>
              <a:defRPr>
                <a:solidFill>
                  <a:schemeClr val="tx1"/>
                </a:solidFill>
              </a:defRPr>
            </a:lvl7pPr>
            <a:lvl8pPr marL="3200400" indent="0" algn="ctr">
              <a:buNone/>
              <a:defRPr>
                <a:solidFill>
                  <a:schemeClr val="tx1"/>
                </a:solidFill>
              </a:defRPr>
            </a:lvl8pPr>
            <a:lvl9pPr marL="3657600" indent="0" algn="ctr">
              <a:buNone/>
              <a:defRPr>
                <a:solidFill>
                  <a:schemeClr val="tx1"/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000002" name="Datumsplatzhalt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640DB9D-575D-4FF8-9117-D1A6111C2CD0}" type="datetimeFigureOut">
              <a:t>datetimeFigureOut</a:t>
            </a:fld>
          </a:p>
        </p:txBody>
      </p:sp>
      <p:sp>
        <p:nvSpPr>
          <p:cNvPr id="4000003" name="Fußzeilenplatzhalt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000004" name="Foliennummernplatzhalt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640DB9D-575D-4FF8-9117-D1A6111C2CD0}" type="slidenum">
              <a:t>slidenum</a:t>
            </a:fld>
          </a:p>
        </p:txBody>
      </p:sp>
    </p:spTree>
    <p:extLst>
      <p:ext uri="{BB962C8B-B14F-4D97-AF65-F5344CB8AC3E}">
        <p14:creationId xmlns:p14="http://schemas.microsoft.com/office/powerpoint/2010/main" xmlns:ns11="http://schemas.openxmlformats.org/drawingml/2006/chartDrawing" xmlns:ns16="http://schemas.openxmlformats.org/drawingml/2006/compatibility" xmlns:ns17="http://schemas.openxmlformats.org/drawingml/2006/lockedCanvas" val="712231017"/>
      </p:ext>
    </p:extLst>
  </p:cSld>
  <p:clrMapOvr>
    <a:masterClrMapping/>
  </p:clrMapOvr>
</p:sldLayout>
</file>

<file path=ppt/slideLayouts/slideLayout2.xml><?xml version="1.0" encoding="utf-8"?>
<p:sldLayout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 type="obj" preserve="true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Inhaltsplatzhalt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umsplatzhalt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F41C20D-2026-5740-A4E8-7835DF9DAA67}" type="datetimeFigureOut">
              <a:t>30.11.15</a:t>
            </a:fld>
          </a:p>
        </p:txBody>
      </p:sp>
      <p:sp>
        <p:nvSpPr>
          <p:cNvPr id="5" name="Fußzeilenplatzhalt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CA11D5D-FE55-554A-9E78-D8EF49149252}" type="slidenum">
              <a:t>‹Nr.›</a:t>
            </a:fld>
          </a:p>
        </p:txBody>
      </p:sp>
    </p:spTree>
    <p:extLst>
      <p:ext uri="{BB962C8B-B14F-4D97-AF65-F5344CB8AC3E}">
        <p14:creationId xmlns:p14="http://schemas.microsoft.com/office/powerpoint/2010/main" xmlns:ns11="http://schemas.openxmlformats.org/drawingml/2006/chartDrawing" xmlns:ns16="http://schemas.openxmlformats.org/drawingml/2006/compatibility" xmlns:ns17="http://schemas.openxmlformats.org/drawingml/2006/lockedCanvas" val="1800796600"/>
      </p:ext>
    </p:extLst>
  </p:cSld>
  <p:clrMapOvr>
    <a:masterClrMapping/>
  </p:clrMapOvr>
</p:sldLayout>
</file>

<file path=ppt/slideLayouts/slideLayout4.xml><?xml version="1.0" encoding="utf-8"?>
<p:sldLayout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 type="twoObj" preserve="true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Inhaltsplatzhalter 2"/>
          <p:cNvSpPr>
            <a:spLocks noGrp="true"/>
          </p:cNvSpPr>
          <p:nvPr>
            <p:ph sz="half" idx="1"/>
          </p:nvPr>
        </p:nvSpPr>
        <p:spPr>
          <a:xfrm>
            <a:off x="457200" y="1200240"/>
            <a:ext cx="4038480" cy="33951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Inhaltsplatzhalter 3"/>
          <p:cNvSpPr>
            <a:spLocks noGrp="true"/>
          </p:cNvSpPr>
          <p:nvPr>
            <p:ph sz="half" idx="2"/>
          </p:nvPr>
        </p:nvSpPr>
        <p:spPr>
          <a:xfrm>
            <a:off x="4648320" y="1200240"/>
            <a:ext cx="4038480" cy="33951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umsplatzhalt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F41C20D-2026-5740-A4E8-7835DF9DAA67}" type="datetimeFigureOut">
              <a:t>30.11.15</a:t>
            </a:fld>
          </a:p>
        </p:txBody>
      </p:sp>
      <p:sp>
        <p:nvSpPr>
          <p:cNvPr id="4000006" name="Fußzeilenplatzhalt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7" name="Foliennummernplatzhalt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CA11D5D-FE55-554A-9E78-D8EF49149252}" type="slidenum">
              <a:t>‹Nr.›</a:t>
            </a:fld>
          </a:p>
        </p:txBody>
      </p:sp>
    </p:spTree>
    <p:extLst>
      <p:ext uri="{BB962C8B-B14F-4D97-AF65-F5344CB8AC3E}">
        <p14:creationId xmlns:p14="http://schemas.microsoft.com/office/powerpoint/2010/main" xmlns:ns11="http://schemas.openxmlformats.org/drawingml/2006/chartDrawing" xmlns:ns16="http://schemas.openxmlformats.org/drawingml/2006/compatibility" xmlns:ns17="http://schemas.openxmlformats.org/drawingml/2006/lockedCanvas" val="3336567922"/>
      </p:ext>
    </p:extLst>
  </p:cSld>
  <p:clrMapOvr>
    <a:masterClrMapping/>
  </p:clrMapOvr>
</p:sldLayout>
</file>

<file path=ppt/slideLayouts/slideLayout6.xml><?xml version="1.0" encoding="utf-8"?>
<p:sldLayout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 type="titleOnly" preserve="true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F41C20D-2026-5740-A4E8-7835DF9DAA67}" type="datetimeFigureOut">
              <a:t>30.11.15</a:t>
            </a:fld>
          </a:p>
        </p:txBody>
      </p:sp>
      <p:sp>
        <p:nvSpPr>
          <p:cNvPr id="4000007" name="Fußzeilenplatzhalt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CA11D5D-FE55-554A-9E78-D8EF49149252}" type="slidenum">
              <a:t>‹Nr.›</a:t>
            </a:fld>
          </a:p>
        </p:txBody>
      </p:sp>
    </p:spTree>
    <p:extLst>
      <p:ext uri="{BB962C8B-B14F-4D97-AF65-F5344CB8AC3E}">
        <p14:creationId xmlns:p14="http://schemas.microsoft.com/office/powerpoint/2010/main" xmlns:ns11="http://schemas.openxmlformats.org/drawingml/2006/chartDrawing" xmlns:ns16="http://schemas.openxmlformats.org/drawingml/2006/compatibility" xmlns:ns17="http://schemas.openxmlformats.org/drawingml/2006/lockedCanvas" val="3739842166"/>
      </p:ext>
    </p:extLst>
  </p:cSld>
  <p:clrMapOvr>
    <a:masterClrMapping/>
  </p:clrMapOvr>
</p:sldLayout>
</file>

<file path=ppt/slideLayouts/slideLayout7.xml><?xml version="1.0" encoding="utf-8"?>
<p:sldLayout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 type="blank" preserve="tru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F41C20D-2026-5740-A4E8-7835DF9DAA67}" type="datetimeFigureOut">
              <a:t>30.11.15</a:t>
            </a:fld>
          </a:p>
        </p:txBody>
      </p:sp>
      <p:sp>
        <p:nvSpPr>
          <p:cNvPr id="4000008" name="Fußzeilenplatzhalt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CA11D5D-FE55-554A-9E78-D8EF49149252}" type="slidenum">
              <a:t>‹Nr.›</a:t>
            </a:fld>
          </a:p>
        </p:txBody>
      </p:sp>
    </p:spTree>
    <p:extLst>
      <p:ext uri="{BB962C8B-B14F-4D97-AF65-F5344CB8AC3E}">
        <p14:creationId xmlns:p14="http://schemas.microsoft.com/office/powerpoint/2010/main" xmlns:ns11="http://schemas.openxmlformats.org/drawingml/2006/chartDrawing" xmlns:ns16="http://schemas.openxmlformats.org/drawingml/2006/compatibility" xmlns:ns17="http://schemas.openxmlformats.org/drawingml/2006/lockedCanvas" val="1241238784"/>
      </p:ext>
    </p:extLst>
  </p:cSld>
  <p:clrMapOvr>
    <a:masterClrMapping/>
  </p:clrMapOvr>
</p:sldLayout>
</file>

<file path=ppt/slideLayouts/slideLayout9.xml><?xml version="1.0" encoding="utf-8"?>
<p:sldLayout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 type="picTx" preserve="true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true"/>
          </p:cNvSpPr>
          <p:nvPr>
            <p:ph type="title"/>
          </p:nvPr>
        </p:nvSpPr>
        <p:spPr>
          <a:xfrm>
            <a:off x="1792440" y="3601080"/>
            <a:ext cx="5486400" cy="425160"/>
          </a:xfrm>
        </p:spPr>
        <p:txBody>
          <a:bodyPr anchor="b"/>
          <a:lstStyle>
            <a:lvl1pPr algn="l">
              <a:defRPr sz="2000" b="tru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Bildplatzhalter 2"/>
          <p:cNvSpPr>
            <a:spLocks noGrp="true"/>
          </p:cNvSpPr>
          <p:nvPr>
            <p:ph type="pic" idx="1"/>
          </p:nvPr>
        </p:nvSpPr>
        <p:spPr>
          <a:xfrm>
            <a:off x="1792440" y="459720"/>
            <a:ext cx="5486400" cy="3086640"/>
          </a:xfrm>
        </p:spPr>
        <p:txBody>
          <a:bodyPr/>
          <a:lstStyle>
            <a:lvl1pPr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/>
          </a:p>
        </p:txBody>
      </p:sp>
      <p:sp>
        <p:nvSpPr>
          <p:cNvPr id="4" name="Textplatzhalter 3"/>
          <p:cNvSpPr>
            <a:spLocks noGrp="true"/>
          </p:cNvSpPr>
          <p:nvPr>
            <p:ph type="body" sz="half" idx="2"/>
          </p:nvPr>
        </p:nvSpPr>
        <p:spPr>
          <a:xfrm>
            <a:off x="1792440" y="4026240"/>
            <a:ext cx="5486400" cy="6037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umsplatzhalt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F41C20D-2026-5740-A4E8-7835DF9DAA67}" type="datetimeFigureOut">
              <a:t>30.11.15</a:t>
            </a:fld>
          </a:p>
        </p:txBody>
      </p:sp>
      <p:sp>
        <p:nvSpPr>
          <p:cNvPr id="6" name="Fußzeilenplatzhalt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Foliennummernplatzhalt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CA11D5D-FE55-554A-9E78-D8EF49149252}" type="slidenum">
              <a:t>‹Nr.›</a:t>
            </a:fld>
          </a:p>
        </p:txBody>
      </p:sp>
    </p:spTree>
    <p:extLst>
      <p:ext uri="{BB962C8B-B14F-4D97-AF65-F5344CB8AC3E}">
        <p14:creationId xmlns:p14="http://schemas.microsoft.com/office/powerpoint/2010/main" xmlns:ns11="http://schemas.openxmlformats.org/drawingml/2006/chartDrawing" xmlns:ns16="http://schemas.openxmlformats.org/drawingml/2006/compatibility" xmlns:ns17="http://schemas.openxmlformats.org/drawingml/2006/lockedCanvas" val="1409836377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Target="../theme/theme1.xml" Type="http://schemas.openxmlformats.org/officeDocument/2006/relationships/theme" Id="rId12"></Relationship><Relationship Target="../slideLayouts/slideLayout1.xml" Type="http://schemas.openxmlformats.org/officeDocument/2006/relationships/slideLayout" Id="rId1"></Relationship><Relationship Target="../slideLayouts/slideLayout2.xml" Type="http://schemas.openxmlformats.org/officeDocument/2006/relationships/slideLayout" Id="rId2"></Relationship><Relationship Target="../slideLayouts/slideLayout4.xml" Type="http://schemas.openxmlformats.org/officeDocument/2006/relationships/slideLayout" Id="rId4"></Relationship><Relationship Target="../slideLayouts/slideLayout6.xml" Type="http://schemas.openxmlformats.org/officeDocument/2006/relationships/slideLayout" Id="rId6"></Relationship><Relationship Target="../slideLayouts/slideLayout7.xml" Type="http://schemas.openxmlformats.org/officeDocument/2006/relationships/slideLayout" Id="rId7"></Relationship><Relationship Target="../slideLayouts/slideLayout9.xml" Type="http://schemas.openxmlformats.org/officeDocument/2006/relationships/slideLayout" Id="rId9"></Relationship></Relationships>
</file>

<file path=ppt/slideMasters/slideMaster1.xml><?xml version="1.0" encoding="utf-8"?>
<p:sldMaster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>
  <p:cSld name="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true"/>
          </p:cNvSpPr>
          <p:nvPr>
            <p:ph type="title"/>
          </p:nvPr>
        </p:nvSpPr>
        <p:spPr>
          <a:xfrm>
            <a:off x="457200" y="205920"/>
            <a:ext cx="8229600" cy="857520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platzhalter 2"/>
          <p:cNvSpPr>
            <a:spLocks noGrp="true"/>
          </p:cNvSpPr>
          <p:nvPr>
            <p:ph type="body" idx="1"/>
          </p:nvPr>
        </p:nvSpPr>
        <p:spPr>
          <a:xfrm>
            <a:off x="457200" y="1200240"/>
            <a:ext cx="8229600" cy="3395160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00001" name="Datumsplatzhalter 3"/>
          <p:cNvSpPr>
            <a:spLocks noGrp="true"/>
          </p:cNvSpPr>
          <p:nvPr>
            <p:ph type="dt" sz="half" idx="2"/>
          </p:nvPr>
        </p:nvSpPr>
        <p:spPr>
          <a:xfrm>
            <a:off x="457200" y="4768200"/>
            <a:ext cx="2133720" cy="273960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2640DB9D-575D-4FF8-9117-D1A6111C2CD0}" type="datetimeFigureOut">
              <a:t>datetimeFigureOut</a:t>
            </a:fld>
          </a:p>
        </p:txBody>
      </p:sp>
      <p:sp>
        <p:nvSpPr>
          <p:cNvPr id="5" name="Fußzeilenplatzhalter 4"/>
          <p:cNvSpPr>
            <a:spLocks noGrp="true"/>
          </p:cNvSpPr>
          <p:nvPr>
            <p:ph type="ftr" sz="quarter" idx="3"/>
          </p:nvPr>
        </p:nvSpPr>
        <p:spPr>
          <a:xfrm>
            <a:off x="3124080" y="4768200"/>
            <a:ext cx="2895480" cy="273960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4"/>
          </p:nvPr>
        </p:nvSpPr>
        <p:spPr>
          <a:xfrm>
            <a:off x="6553080" y="4768200"/>
            <a:ext cx="2133720" cy="273960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A11D5D-FE55-554A-9E78-D8EF49149252}" type="slidenum">
              <a:t>‹Nr.›</a:t>
            </a:fld>
          </a:p>
        </p:txBody>
      </p:sp>
    </p:spTree>
    <p:extLst>
      <p:ext uri="{BB962C8B-B14F-4D97-AF65-F5344CB8AC3E}">
        <p14:creationId xmlns:p14="http://schemas.microsoft.com/office/powerpoint/2010/main" xmlns:ns11="http://schemas.openxmlformats.org/drawingml/2006/chartDrawing" xmlns:ns16="http://schemas.openxmlformats.org/drawingml/2006/compatibility" xmlns:ns17="http://schemas.openxmlformats.org/drawingml/2006/lockedCanvas" val="196325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4"/>
    <p:sldLayoutId id="2147483654" r:id="rId6"/>
    <p:sldLayoutId id="2147483655" r:id="rId7"/>
    <p:sldLayoutId id="2147483657" r:id="rId9"/>
  </p:sldLayoutIdLst>
  <p:txStyles>
    <p:titleStyle>
      <a:lvl1pPr algn="ctr" defTabSz="457200" rtl="false" eaLnBrk="true" latinLnBrk="false" hangingPunct="true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false" eaLnBrk="true" latinLnBrk="false" hangingPunct="true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false" eaLnBrk="true" latinLnBrk="false" hangingPunct="true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false" eaLnBrk="true" latinLnBrk="false" hangingPunct="true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false" eaLnBrk="true" latinLnBrk="false" hangingPunct="true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false" eaLnBrk="true" latinLnBrk="false" hangingPunct="true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false" eaLnBrk="true" latinLnBrk="false" hangingPunct="true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false" eaLnBrk="true" latinLnBrk="false" hangingPunct="true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false" eaLnBrk="true" latinLnBrk="false" hangingPunct="true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false" eaLnBrk="true" latinLnBrk="false" hangingPunct="true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4572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Target="../slideLayouts/slideLayout1.xml" Type="http://schemas.openxmlformats.org/officeDocument/2006/relationships/slideLayout" Id="rId1"></Relationship></Relationships>
</file>

<file path=ppt/slides/_rels/slide110.xml.rels><?xml version="1.0" encoding="UTF-8" standalone="yes"?><Relationships xmlns="http://schemas.openxmlformats.org/package/2006/relationships"><Relationship Target="../slideLayouts/slideLayout2.xml" Type="http://schemas.openxmlformats.org/officeDocument/2006/relationships/slideLayout" Id="rId1"></Relationship><Relationship Target="../media/xid71d875b40e5c3d713739d7893af5a3cf334871c6cf5446dd57727695ed5b77fe.png" Type="http://schemas.openxmlformats.org/officeDocument/2006/relationships/image" Id="rId2"></Relationship></Relationships>
</file>

<file path=ppt/slides/_rels/slide111.xml.rels><?xml version="1.0" encoding="UTF-8" standalone="yes"?><Relationships xmlns="http://schemas.openxmlformats.org/package/2006/relationships"><Relationship Target="../slideLayouts/slideLayout2.xml" Type="http://schemas.openxmlformats.org/officeDocument/2006/relationships/slideLayout" Id="rId1"></Relationship><Relationship Target="../media/xid915cdc53f170607f1227ecc8d5b44d6d73bae11a58eadd47331c5deba5b7b5ca.img" Type="http://schemas.openxmlformats.org/officeDocument/2006/relationships/image" Id="rId2"></Relationship></Relationships>
</file>

<file path=ppt/slides/_rels/slide112.xml.rels><?xml version="1.0" encoding="UTF-8" standalone="yes"?><Relationships xmlns="http://schemas.openxmlformats.org/package/2006/relationships"><Relationship Target="../slideLayouts/slideLayout2.xml" Type="http://schemas.openxmlformats.org/officeDocument/2006/relationships/slideLayout" Id="rId2"></Relationship><Relationship Target="../media/xid77ccb00c8435d5836d3fbcf1f12714db27f1052827aa15e4ece7097ca2f54a9e.img" Type="http://schemas.openxmlformats.org/officeDocument/2006/relationships/image" Id="rId3"></Relationship></Relationships>
</file>

<file path=ppt/slides/_rels/slide113.xml.rels><?xml version="1.0" encoding="UTF-8" standalone="yes"?><Relationships xmlns="http://schemas.openxmlformats.org/package/2006/relationships"><Relationship Target="../slideLayouts/slideLayout6.xml" Type="http://schemas.openxmlformats.org/officeDocument/2006/relationships/slideLayout" Id="rId2"></Relationship><Relationship Target="../media/xid915cdc53f170607f1227ecc8d5b44d6d73bae11a58eadd47331c5deba5b7b5ca.img" Type="http://schemas.openxmlformats.org/officeDocument/2006/relationships/image" Id="rId3"></Relationship></Relationships>
</file>

<file path=ppt/slides/_rels/slide114.xml.rels><?xml version="1.0" encoding="UTF-8" standalone="yes"?><Relationships xmlns="http://schemas.openxmlformats.org/package/2006/relationships"><Relationship Target="../slideLayouts/slideLayout2.xml" Type="http://schemas.openxmlformats.org/officeDocument/2006/relationships/slideLayout" Id="rId1"></Relationship><Relationship Target="../media/xid67d69357439ad1b092fe2c1494b2f45481dca2c74ab0ffeea893212ddca51048.img" Type="http://schemas.openxmlformats.org/officeDocument/2006/relationships/image" Id="rId2"></Relationship></Relationships>
</file>

<file path=ppt/slides/_rels/slide115.xml.rels><?xml version="1.0" encoding="UTF-8" standalone="yes"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16.xml.rels><?xml version="1.0" encoding="UTF-8" standalone="yes"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17.xml.rels><?xml version="1.0" encoding="UTF-8" standalone="yes"?><Relationships xmlns="http://schemas.openxmlformats.org/package/2006/relationships"><Relationship Target="../slideLayouts/slideLayout2.xml" Type="http://schemas.openxmlformats.org/officeDocument/2006/relationships/slideLayout" Id="rId1"></Relationship><Relationship Target="../media/xidfc1f9a9716bd08dec370c65497230156489864cf214301bbf2d0737adbc2befb.img" Type="http://schemas.openxmlformats.org/officeDocument/2006/relationships/image" Id="rId2"></Relationship><Relationship Target="../media/xid388348675cb6e5e11b35e1ad76a471cd467fe4c650de908b63a1ef43b5f19ba1.img" Type="http://schemas.openxmlformats.org/officeDocument/2006/relationships/image" Id="rId3"></Relationship><Relationship TargetMode="External" Target="https://www.getbodysmart.com/heart-anatomy/coronary-veins/" Type="http://schemas.openxmlformats.org/officeDocument/2006/relationships/hyperlink" Id="rId4"></Relationship><Relationship TargetMode="External" Target="https://www.getbodysmart.com/heart-anatomy/coronary-veins/" Type="http://schemas.openxmlformats.org/officeDocument/2006/relationships/hyperlink" Id="rId5"></Relationship></Relationships>
</file>

<file path=ppt/slides/_rels/slide12.xml.rels><?xml version="1.0" encoding="UTF-8" standalone="yes"?><Relationships xmlns="http://schemas.openxmlformats.org/package/2006/relationships"><Relationship TargetMode="External" Target="https://textimgs.s3.amazonaws.com/boundless-anatomy-and-physiology/heart-diagram-en.svg#fixme" Type="http://schemas.openxmlformats.org/officeDocument/2006/relationships/hyperlink" Id="rId2"></Relationship><Relationship TargetMode="External" Target="https://textimgs.s3.amazonaws.com/boundless-anatomy-and-physiology/heart-diagram-en.svg#fixme" Type="http://schemas.openxmlformats.org/officeDocument/2006/relationships/hyperlink" Id="rId3"></Relationship><Relationship TargetMode="External" Target="https://img.freepik.com/premium-vector/anatomic-diagram-aorta_278713-1694.jpg?w=1380" Type="http://schemas.openxmlformats.org/officeDocument/2006/relationships/hyperlink" Id="rId4"></Relationship><Relationship Target="../media/xid0c7275dafb66fa521a9f7867ce1d073badb2b2e690588eb8aad23b434e5e4872.png" Type="http://schemas.openxmlformats.org/officeDocument/2006/relationships/image" Id="rId6"></Relationship><Relationship Target="../slideLayouts/slideLayout6.xml" Type="http://schemas.openxmlformats.org/officeDocument/2006/relationships/slideLayout" Id="rId7"></Relationship><Relationship Target="../media/xid0c7275dafb66fa521a9f7867ce1d073badb2b2e690588eb8aad23b434e5e4872.img" Type="http://schemas.openxmlformats.org/officeDocument/2006/relationships/image" Id="rId8"></Relationship></Relationships>
</file>

<file path=ppt/slides/_rels/slide13.xml.rels><?xml version="1.0" encoding="UTF-8" standalone="yes"?><Relationships xmlns="http://schemas.openxmlformats.org/package/2006/relationships"><Relationship TargetMode="External" Target="https://4.bp.blogspot.com/-_uX4ocFEnsk/Tje28rlPerI/AAAAAAAAADo/M3wHtlDTJXE/s1600/Pericardium.JPG" Type="http://schemas.openxmlformats.org/officeDocument/2006/relationships/hyperlink" Id="rId2"></Relationship><Relationship TargetMode="External" Target="https://nursesrevisionuganda.com/wp-content/uploads/2023/01/Pericardium-anatomy.jpg" Type="http://schemas.openxmlformats.org/officeDocument/2006/relationships/hyperlink" Id="rId3"></Relationship><Relationship Target="../slideLayouts/slideLayout9.xml" Type="http://schemas.openxmlformats.org/officeDocument/2006/relationships/slideLayout" Id="rId4"></Relationship><Relationship TargetMode="External" Target="https://nursesrevisionuganda.com/wp-content/uploads/2023/01/Pericardium-anatomy.jpg" Type="http://schemas.openxmlformats.org/officeDocument/2006/relationships/hyperlink" Id="rId5"></Relationship><Relationship Target="../media/xid97810c5ba054c5f76fc79f57f3f70d3c763f1a0d29c5469533b3ec5e5ee92f49.png" Type="http://schemas.openxmlformats.org/officeDocument/2006/relationships/image" Id="rId6"></Relationship></Relationships>
</file>

<file path=ppt/slides/_rels/slide14.xml.rels><?xml version="1.0" encoding="UTF-8" standalone="yes"?><Relationships xmlns="http://schemas.openxmlformats.org/package/2006/relationships"><Relationship Target="../slideLayouts/slideLayout9.xml" Type="http://schemas.openxmlformats.org/officeDocument/2006/relationships/slideLayout" Id="rId1"></Relationship><Relationship Target="../media/xid321ef67aa03ec141b6ed9882de6ae86f69f27068cf589912e5e62b19002b9c12.png" Type="http://schemas.openxmlformats.org/officeDocument/2006/relationships/image" Id="rId2"></Relationship></Relationships>
</file>

<file path=ppt/slides/_rels/slide15.xml.rels><?xml version="1.0" encoding="UTF-8" standalone="yes"?><Relationships xmlns="http://schemas.openxmlformats.org/package/2006/relationships"><Relationship Target="../slideLayouts/slideLayout6.xml" Type="http://schemas.openxmlformats.org/officeDocument/2006/relationships/slideLayout" Id="rId1"></Relationship><Relationship Target="../media/xid82ff8788dc2e5c597b0d6333d723a4f3f9b94f5de1fe696c6ffa1d91ac4aaa34.img" Type="http://schemas.openxmlformats.org/officeDocument/2006/relationships/image" Id="rId2"></Relationship></Relationships>
</file>

<file path=ppt/slides/_rels/slide16.xml.rels><?xml version="1.0" encoding="UTF-8" standalone="yes"?><Relationships xmlns="http://schemas.openxmlformats.org/package/2006/relationships"><Relationship Target="../slideLayouts/slideLayout9.xml" Type="http://schemas.openxmlformats.org/officeDocument/2006/relationships/slideLayout" Id="rId1"></Relationship><Relationship Target="../media/xid321ef67aa03ec141b6ed9882de6ae86f69f27068cf589912e5e62b19002b9c12.png" Type="http://schemas.openxmlformats.org/officeDocument/2006/relationships/image" Id="rId2"></Relationship></Relationships>
</file>

<file path=ppt/slides/_rels/slide17.xml.rels><?xml version="1.0" encoding="UTF-8" standalone="yes"?><Relationships xmlns="http://schemas.openxmlformats.org/package/2006/relationships"><Relationship Target="../slideLayouts/slideLayout2.xml" Type="http://schemas.openxmlformats.org/officeDocument/2006/relationships/slideLayout" Id="rId1"></Relationship><Relationship TargetMode="External" Target="http://mometrix.com/academy" Type="http://schemas.openxmlformats.org/officeDocument/2006/relationships/hyperlink" Id="rId2"></Relationship><Relationship TargetMode="External" Target="http://mometrix.com/academy" Type="http://schemas.openxmlformats.org/officeDocument/2006/relationships/hyperlink" Id="rId3"></Relationship><Relationship TargetMode="External" Target="https://www.youtube.com/watch?v=0l7nxUeTnlo" Type="http://schemas.openxmlformats.org/officeDocument/2006/relationships/hyperlink" Id="rId4"></Relationship></Relationships>
</file>

<file path=ppt/slides/_rels/slide18.xml.rels><?xml version="1.0" encoding="UTF-8" standalone="yes"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9.xml.rels><?xml version="1.0" encoding="UTF-8" standalone="yes"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slide1.xml><?xml version="1.0" encoding="utf-8"?>
<p:sld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>
  <p:cSld>
    <p:bg>
      <p:bgPr>
        <a:solidFill>
          <a:schemeClr val="accent5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r>
              <a:rPr dirty="false">
                <a:latin typeface="Arial"/>
                <a:cs typeface="Arial"/>
              </a:rPr>
              <a:t>Information on the Heart</a:t>
            </a:r>
          </a:p>
        </p:txBody>
      </p:sp>
      <p:sp>
        <p:nvSpPr>
          <p:cNvPr id="3" name="Untertitel 2"/>
          <p:cNvSpPr>
            <a:spLocks noGrp="true"/>
          </p:cNvSpPr>
          <p:nvPr>
            <p:ph type="subTitle" idx="1"/>
          </p:nvPr>
        </p:nvSpPr>
        <p:spPr/>
        <p:txBody>
          <a:bodyPr>
            <a:normAutofit fontScale="92500" lnSpcReduction="0"/>
          </a:bodyPr>
          <a:p>
            <a:pPr>
              <a:defRPr>
                <a:latin typeface="Arial"/>
                <a:cs typeface="Arial"/>
              </a:defRPr>
            </a:pPr>
            <a:r>
              <a:rPr dirty="false">
                <a:latin typeface="Arial"/>
                <a:cs typeface="Arial"/>
              </a:rPr>
              <a:t>This power point serves to be additional information</a:t>
            </a:r>
            <a:r>
              <a:rPr dirty="false">
                <a:latin typeface="Arial"/>
                <a:cs typeface="Arial"/>
              </a:rPr>
              <a:t> to prepare you for questions about the heart</a:t>
            </a:r>
          </a:p>
        </p:txBody>
      </p:sp>
    </p:spTree>
    <p:extLst>
      <p:ext uri="{BB962C8B-B14F-4D97-AF65-F5344CB8AC3E}">
        <p14:creationId xmlns:p14="http://schemas.microsoft.com/office/powerpoint/2010/main" val="3712980672"/>
      </p:ext>
    </p:extLst>
  </p:cSld>
  <p:clrMapOvr>
    <a:masterClrMapping/>
  </p:clrMapOvr>
</p:sld>
</file>

<file path=ppt/slides/slide110.xml><?xml version="1.0" encoding="utf-8"?>
<p:sld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>
  <p:cSld>
    <p:spTree>
      <p:nvGrpSpPr>
        <p:cNvPr id="40000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004" name="Titel 1"/>
          <p:cNvSpPr/>
          <p:nvPr>
            <p:ph type="title"/>
          </p:nvPr>
        </p:nvSpPr>
        <p:spPr/>
        <p:txBody>
          <a:bodyPr/>
          <a:p>
            <a:r>
              <a:rPr dirty="false"/>
              <a:t>Know the 4 pulmonary veins</a:t>
            </a:r>
          </a:p>
        </p:txBody>
      </p:sp>
      <p:sp>
        <p:nvSpPr>
          <p:cNvPr id="4000005" name="Inhaltsplatzhalter 2"/>
          <p:cNvSpPr/>
          <p:nvPr>
            <p:ph idx="1"/>
          </p:nvPr>
        </p:nvSpPr>
        <p:spPr/>
        <p:txBody>
          <a:bodyPr/>
          <a:p>
            <a:r>
              <a:rPr dirty="false"/>
              <a:t>right inferior</a:t>
            </a:r>
          </a:p>
          <a:p>
            <a:pPr>
              <a:defRPr dirty="false"/>
            </a:pPr>
            <a:r>
              <a:rPr dirty="false"/>
              <a:t>right superior</a:t>
            </a:r>
          </a:p>
          <a:p>
            <a:pPr>
              <a:defRPr dirty="false"/>
            </a:pPr>
            <a:r>
              <a:rPr dirty="false"/>
              <a:t>left inferior</a:t>
            </a:r>
            <a:r>
              <a:rPr dirty="false"/>
              <a:t> </a:t>
            </a:r>
          </a:p>
          <a:p>
            <a:pPr>
              <a:defRPr dirty="false"/>
            </a:pPr>
            <a:r>
              <a:rPr dirty="false"/>
              <a:t>left superior</a:t>
            </a:r>
          </a:p>
        </p:txBody>
      </p:sp>
      <p:pic>
        <p:nvPicPr>
          <p:cNvPr id="452600004" name="Screenshot 2025-12-31 221228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720" y="876240"/>
            <a:ext cx="5688360" cy="3714840"/>
          </a:xfrm>
          <a:prstGeom prst="rect">
            <a:avLst/>
          </a:prstGeom>
          <a:ln>
            <a:noFill/>
          </a:ln>
        </p:spPr>
      </p:pic>
    </p:spTree>
  </p:cSld>
</p:sld>
</file>

<file path=ppt/slides/slide111.xml><?xml version="1.0" encoding="utf-8"?>
<p:sld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>
  <p:cSld>
    <p:spTree>
      <p:nvGrpSpPr>
        <p:cNvPr id="40000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006" name="Titel 1"/>
          <p:cNvSpPr/>
          <p:nvPr>
            <p:ph type="title"/>
          </p:nvPr>
        </p:nvSpPr>
        <p:spPr/>
        <p:txBody>
          <a:bodyPr/>
          <a:p>
            <a:r>
              <a:rPr dirty="false"/>
              <a:t>Cardiac Valves</a:t>
            </a:r>
          </a:p>
        </p:txBody>
      </p:sp>
      <p:sp>
        <p:nvSpPr>
          <p:cNvPr id="4000007" name="Inhaltsplatzhalter 2"/>
          <p:cNvSpPr/>
          <p:nvPr>
            <p:ph idx="1"/>
          </p:nvPr>
        </p:nvSpPr>
        <p:spPr/>
        <p:txBody>
          <a:bodyPr>
            <a:normAutofit fontScale="85000" lnSpcReduction="0"/>
          </a:bodyPr>
          <a:p>
            <a:r>
              <a:rPr dirty="false"/>
              <a:t>Four valves</a:t>
            </a:r>
          </a:p>
          <a:p>
            <a:pPr lvl="1">
              <a:defRPr dirty="false"/>
            </a:pPr>
            <a:r>
              <a:rPr dirty="false"/>
              <a:t>atrioventricular valves separate the atria from the ventricles</a:t>
            </a:r>
          </a:p>
          <a:p>
            <a:pPr lvl="2">
              <a:defRPr dirty="false"/>
            </a:pPr>
            <a:r>
              <a:rPr dirty="false"/>
              <a:t>mitral valve</a:t>
            </a:r>
          </a:p>
          <a:p>
            <a:pPr lvl="2">
              <a:defRPr dirty="false"/>
            </a:pPr>
            <a:r>
              <a:rPr dirty="false"/>
              <a:t>tricuspid valve</a:t>
            </a:r>
          </a:p>
          <a:p>
            <a:pPr lvl="1" algn="l">
              <a:defRPr dirty="false"/>
            </a:pPr>
            <a:r>
              <a:rPr dirty="false"/>
              <a:t>semilunar valves separate the ventricles from the large blood vessels leading blood away from the heart</a:t>
            </a:r>
          </a:p>
          <a:p>
            <a:pPr lvl="2" algn="l">
              <a:defRPr dirty="false"/>
            </a:pPr>
            <a:r>
              <a:rPr dirty="false"/>
              <a:t>pulmonary valve</a:t>
            </a:r>
          </a:p>
          <a:p>
            <a:pPr lvl="2" algn="l">
              <a:defRPr dirty="false"/>
            </a:pPr>
            <a:r>
              <a:rPr dirty="false"/>
              <a:t>aortic valve</a:t>
            </a:r>
          </a:p>
          <a:p>
            <a:pPr lvl="2" algn="l">
              <a:defRPr dirty="false"/>
            </a:pPr>
          </a:p>
        </p:txBody>
      </p:sp>
      <p:pic>
        <p:nvPicPr>
          <p:cNvPr id="4000003" name="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00" y="7344360"/>
            <a:ext cx="7706160" cy="5143320"/>
          </a:xfrm>
          <a:prstGeom prst="rect">
            <a:avLst/>
          </a:prstGeom>
          <a:ln>
            <a:noFill/>
          </a:ln>
        </p:spPr>
      </p:pic>
    </p:spTree>
  </p:cSld>
</p:sld>
</file>

<file path=ppt/slides/slide112.xml><?xml version="1.0" encoding="utf-8"?>
<p:sld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>
  <p:cSld>
    <p:spTree>
      <p:nvGrpSpPr>
        <p:cNvPr id="40000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010" name="Titel 1"/>
          <p:cNvSpPr/>
          <p:nvPr>
            <p:ph type="title"/>
          </p:nvPr>
        </p:nvSpPr>
        <p:spPr/>
        <p:txBody>
          <a:bodyPr/>
          <a:p>
            <a:r>
              <a:rPr dirty="false"/>
              <a:t>Cardiac Output</a:t>
            </a:r>
          </a:p>
        </p:txBody>
      </p:sp>
      <p:pic>
        <p:nvPicPr>
          <p:cNvPr id="4000002" name="contentbody 2"/>
          <p:cNvPicPr>
            <a:picLocks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0" flipH="false" flipV="false">
            <a:off x="902880" y="847440"/>
            <a:ext cx="7143840" cy="4210200"/>
          </a:xfrm>
          <a:prstGeom prst="rect">
            <a:avLst/>
          </a:prstGeom>
          <a:ln>
            <a:noFill/>
          </a:ln>
        </p:spPr>
      </p:pic>
    </p:spTree>
  </p:cSld>
</p:sld>
</file>

<file path=ppt/slides/slide113.xml><?xml version="1.0" encoding="utf-8"?>
<p:sld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>
  <p:cSld>
    <p:spTree>
      <p:nvGrpSpPr>
        <p:cNvPr id="40000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005" name="Titel 1"/>
          <p:cNvSpPr/>
          <p:nvPr>
            <p:ph type="title"/>
          </p:nvPr>
        </p:nvSpPr>
        <p:spPr/>
        <p:txBody>
          <a:bodyPr/>
          <a:p>
            <a:r>
              <a:rPr dirty="false"/>
              <a:t>Cardiac Valves</a:t>
            </a:r>
          </a:p>
        </p:txBody>
      </p:sp>
      <p:pic>
        <p:nvPicPr>
          <p:cNvPr id="4000008" name="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60" y="786960"/>
            <a:ext cx="8829720" cy="4010040"/>
          </a:xfrm>
          <a:prstGeom prst="rect">
            <a:avLst/>
          </a:prstGeom>
          <a:ln>
            <a:noFill/>
          </a:ln>
        </p:spPr>
      </p:pic>
    </p:spTree>
  </p:cSld>
</p:sld>
</file>

<file path=ppt/slides/slide114.xml><?xml version="1.0" encoding="utf-8"?>
<p:sld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>
  <p:cSld>
    <p:spTree>
      <p:nvGrpSpPr>
        <p:cNvPr id="40000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00005" name="Titel 1"/>
          <p:cNvSpPr>
            <a:spLocks noGrp="true"/>
          </p:cNvSpPr>
          <p:nvPr>
            <p:ph type="title"/>
          </p:nvPr>
        </p:nvSpPr>
        <p:spPr/>
        <p:txBody>
          <a:bodyPr/>
          <a:p/>
        </p:txBody>
      </p:sp>
      <p:pic>
        <p:nvPicPr>
          <p:cNvPr id="4000002" name="Inhaltsplatzhalter 2"/>
          <p:cNvPicPr>
            <a:picLocks noChangeAspect="true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0" flipH="false" flipV="false">
            <a:off x="457200" y="209520"/>
            <a:ext cx="8362800" cy="5248440"/>
          </a:xfrm>
          <a:prstGeom prst="rect">
            <a:avLst/>
          </a:prstGeom>
          <a:ln>
            <a:noFill/>
          </a:ln>
        </p:spPr>
      </p:pic>
    </p:spTree>
  </p:cSld>
</p:sld>
</file>

<file path=ppt/slides/slide115.xml><?xml version="1.0" encoding="utf-8"?>
<p:sld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>
  <p:cSld>
    <p:spTree>
      <p:nvGrpSpPr>
        <p:cNvPr id="40000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007" name="Titel 1"/>
          <p:cNvSpPr/>
          <p:nvPr>
            <p:ph type="title"/>
          </p:nvPr>
        </p:nvSpPr>
        <p:spPr/>
        <p:txBody>
          <a:bodyPr/>
          <a:p>
            <a:r>
              <a:rPr dirty="false"/>
              <a:t>Heart Sounds	</a:t>
            </a:r>
          </a:p>
        </p:txBody>
      </p:sp>
      <p:sp>
        <p:nvSpPr>
          <p:cNvPr id="4000008" name="Inhaltsplatzhalter 2"/>
          <p:cNvSpPr/>
          <p:nvPr>
            <p:ph idx="1"/>
          </p:nvPr>
        </p:nvSpPr>
        <p:spPr/>
        <p:txBody>
          <a:bodyPr>
            <a:normAutofit fontScale="62500" lnSpcReduction="0"/>
          </a:bodyPr>
          <a:p>
            <a:r>
              <a:rPr dirty="false"/>
              <a:t>S1- </a:t>
            </a:r>
            <a:r>
              <a:rPr dirty="false"/>
              <a:t>sound 1</a:t>
            </a:r>
            <a:r>
              <a:rPr dirty="false"/>
              <a:t> is the sound of the opening of the atrioventricular valves (mitral and tricuspid</a:t>
            </a:r>
            <a:r>
              <a:rPr dirty="false"/>
              <a:t> valves open), marking the beginning of systole</a:t>
            </a:r>
          </a:p>
          <a:p>
            <a:pPr>
              <a:defRPr dirty="false"/>
            </a:pPr>
            <a:r>
              <a:rPr dirty="false"/>
              <a:t>S2- sound 2 is the sound of the semilunar valves opening (pulmonary</a:t>
            </a:r>
            <a:r>
              <a:rPr dirty="false"/>
              <a:t> valve and aortic valve) marking the end of systole</a:t>
            </a:r>
            <a:r>
              <a:rPr dirty="false"/>
              <a:t> and the beginning of diastole.</a:t>
            </a:r>
          </a:p>
          <a:p>
            <a:pPr>
              <a:defRPr dirty="false"/>
            </a:pPr>
            <a:r>
              <a:rPr dirty="false"/>
              <a:t>S3- sound 3 is the sound of the ventricle filling with blood (normal in children and young adults, may be a sign of heart disease in older adults)</a:t>
            </a:r>
          </a:p>
          <a:p>
            <a:pPr>
              <a:defRPr dirty="false"/>
            </a:pPr>
            <a:r>
              <a:rPr dirty="false"/>
              <a:t>S4- sound 4 is the sound of the atrial contraction that occurs right before sound one starts again</a:t>
            </a:r>
          </a:p>
          <a:p>
            <a:pPr>
              <a:defRPr dirty="false"/>
            </a:pPr>
            <a:r>
              <a:rPr dirty="false"/>
              <a:t>side note- S3 and S4 cannot be heard with a standard </a:t>
            </a:r>
            <a:r>
              <a:rPr dirty="false"/>
              <a:t>stethoscope</a:t>
            </a:r>
          </a:p>
        </p:txBody>
      </p:sp>
    </p:spTree>
  </p:cSld>
</p:sld>
</file>

<file path=ppt/slides/slide116.xml><?xml version="1.0" encoding="utf-8"?>
<p:sld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>
  <p:cSld>
    <p:spTree>
      <p:nvGrpSpPr>
        <p:cNvPr id="40000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003" name="Titel 1"/>
          <p:cNvSpPr/>
          <p:nvPr>
            <p:ph type="title"/>
          </p:nvPr>
        </p:nvSpPr>
        <p:spPr/>
        <p:txBody>
          <a:bodyPr/>
          <a:p>
            <a:r>
              <a:rPr dirty="false"/>
              <a:t>Veins and arteries</a:t>
            </a:r>
          </a:p>
        </p:txBody>
      </p:sp>
      <p:sp>
        <p:nvSpPr>
          <p:cNvPr id="4000004" name="Inhaltsplatzhalter 2"/>
          <p:cNvSpPr/>
          <p:nvPr>
            <p:ph idx="1"/>
          </p:nvPr>
        </p:nvSpPr>
        <p:spPr/>
        <p:txBody>
          <a:bodyPr>
            <a:normAutofit fontScale="55000" lnSpcReduction="0"/>
          </a:bodyPr>
          <a:p>
            <a:r>
              <a:rPr dirty="false"/>
              <a:t>major system</a:t>
            </a:r>
            <a:r>
              <a:rPr dirty="false"/>
              <a:t>ic veins</a:t>
            </a:r>
          </a:p>
          <a:p>
            <a:pPr lvl="1">
              <a:defRPr dirty="false"/>
            </a:pPr>
            <a:r>
              <a:rPr dirty="false"/>
              <a:t>SVC &amp; IVC</a:t>
            </a:r>
          </a:p>
          <a:p>
            <a:pPr lvl="0">
              <a:defRPr dirty="false"/>
            </a:pPr>
            <a:r>
              <a:rPr dirty="false"/>
              <a:t>major system arteries </a:t>
            </a:r>
          </a:p>
          <a:p>
            <a:pPr lvl="1">
              <a:defRPr dirty="false"/>
            </a:pPr>
            <a:r>
              <a:rPr dirty="false"/>
              <a:t>aorta</a:t>
            </a:r>
          </a:p>
          <a:p>
            <a:pPr lvl="0">
              <a:defRPr dirty="false"/>
            </a:pPr>
            <a:r>
              <a:rPr dirty="false"/>
              <a:t>major coronary arteries </a:t>
            </a:r>
          </a:p>
          <a:p>
            <a:pPr lvl="1">
              <a:defRPr dirty="false"/>
            </a:pPr>
            <a:r>
              <a:rPr dirty="false"/>
              <a:t>Right coronary artery</a:t>
            </a:r>
          </a:p>
          <a:p>
            <a:pPr lvl="1">
              <a:defRPr dirty="false"/>
            </a:pPr>
            <a:r>
              <a:rPr dirty="false"/>
              <a:t>left main </a:t>
            </a:r>
            <a:r>
              <a:rPr dirty="false"/>
              <a:t>coronary artery</a:t>
            </a:r>
          </a:p>
          <a:p>
            <a:pPr lvl="1">
              <a:defRPr dirty="false"/>
            </a:pPr>
            <a:r>
              <a:rPr dirty="false"/>
              <a:t>left circumflex artery</a:t>
            </a:r>
          </a:p>
          <a:p>
            <a:pPr lvl="1">
              <a:defRPr dirty="false"/>
            </a:pPr>
            <a:r>
              <a:rPr dirty="false"/>
              <a:t>left anterior descending artery </a:t>
            </a:r>
          </a:p>
          <a:p>
            <a:pPr lvl="0">
              <a:defRPr dirty="false"/>
            </a:pPr>
            <a:r>
              <a:rPr dirty="false"/>
              <a:t>major coronary veins</a:t>
            </a:r>
          </a:p>
          <a:p>
            <a:pPr lvl="1">
              <a:defRPr dirty="false"/>
            </a:pPr>
            <a:r>
              <a:rPr dirty="false"/>
              <a:t>left cardiac venous system</a:t>
            </a:r>
          </a:p>
          <a:p>
            <a:pPr lvl="1">
              <a:defRPr dirty="false"/>
            </a:pPr>
            <a:r>
              <a:rPr dirty="false"/>
              <a:t>right cardiac venous system</a:t>
            </a:r>
          </a:p>
        </p:txBody>
      </p:sp>
    </p:spTree>
  </p:cSld>
</p:sld>
</file>

<file path=ppt/slides/slide117.xml><?xml version="1.0" encoding="utf-8"?>
<p:sld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>
  <p:cSld>
    <p:spTree>
      <p:nvGrpSpPr>
        <p:cNvPr id="40000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006" name="Titel 1"/>
          <p:cNvSpPr/>
          <p:nvPr>
            <p:ph type="title"/>
          </p:nvPr>
        </p:nvSpPr>
        <p:spPr/>
        <p:txBody>
          <a:bodyPr/>
          <a:p>
            <a:r>
              <a:rPr sz="1200" dirty="false"/>
              <a:t>Major coronary veins</a:t>
            </a:r>
            <a:br>
              <a:rPr sz="1200" dirty="false"/>
            </a:br>
            <a:r>
              <a:rPr sz="1200" dirty="false"/>
              <a:t>He</a:t>
            </a:r>
            <a:r>
              <a:rPr sz="1200" dirty="false"/>
              <a:t>re is a website where you can study this diagram and test yourself with labeling this diagram </a:t>
            </a:r>
            <a:r>
              <a:rPr sz="1200" dirty="false">
                <a:hlinkClick r:id="rId5"/>
              </a:rPr>
              <a:t>https://www.getbodysmart.com/heart-anatomy/coronary-veins/</a:t>
            </a:r>
          </a:p>
        </p:txBody>
      </p:sp>
      <p:pic>
        <p:nvPicPr>
          <p:cNvPr id="452600006" name="Inhaltsplatzhalter 2"/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0" flipH="false" flipV="false">
            <a:off x="1540800" y="894600"/>
            <a:ext cx="6410160" cy="411912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>
  <p:cSld>
    <p:spTree>
      <p:nvGrpSpPr>
        <p:cNvPr id="40000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003" name="Titel 1"/>
          <p:cNvSpPr/>
          <p:nvPr>
            <p:ph type="title"/>
          </p:nvPr>
        </p:nvSpPr>
        <p:spPr>
          <a:xfrm rot="0" flipH="false" flipV="false">
            <a:off x="419040" y="0"/>
            <a:ext cx="8229600" cy="857520"/>
          </a:xfrm>
        </p:spPr>
        <p:txBody>
          <a:bodyPr/>
          <a:p>
            <a:r>
              <a:rPr dirty="false"/>
              <a:t>Labeling </a:t>
            </a:r>
            <a:r>
              <a:rPr dirty="false"/>
              <a:t>all </a:t>
            </a:r>
            <a:r>
              <a:rPr dirty="false"/>
              <a:t>parts of the heart</a:t>
            </a:r>
          </a:p>
        </p:txBody>
      </p:sp>
      <p:sp>
        <p:nvSpPr>
          <p:cNvPr id="4000004" name="Inhaltsplatzhalter 2"/>
          <p:cNvSpPr/>
          <p:nvPr>
            <p:ph type="body" idx="4294967295"/>
          </p:nvPr>
        </p:nvSpPr>
        <p:spPr>
          <a:xfrm>
            <a:off x="1792440" y="4026240"/>
            <a:ext cx="5486400" cy="603720"/>
          </a:xfrm>
        </p:spPr>
        <p:txBody>
          <a:bodyPr>
            <a:normAutofit fontScale="25000" lnSpcReduction="0"/>
          </a:bodyPr>
          <a:p/>
          <a:p>
            <a:endParaRPr sz="1400" dirty="false"/>
          </a:p>
          <a:p>
            <a:pPr marL="360" indent="0">
              <a:buNone/>
              <a:defRPr dirty="false"/>
            </a:pPr>
          </a:p>
          <a:p>
            <a:endParaRPr sz="1400" b="false" i="false" u="none" dirty="false">
              <a:solidFill>
                <a:srgbClr val="3C61AA"/>
              </a:solidFill>
              <a:hlinkClick r:id="rId3"/>
            </a:endParaRPr>
          </a:p>
          <a:p>
            <a:pPr>
              <a:defRPr sz="1400" b="false" i="false" u="none">
                <a:solidFill>
                  <a:srgbClr val="3C61AA"/>
                </a:solidFill>
              </a:defRPr>
            </a:pPr>
          </a:p>
          <a:p>
            <a:pPr>
              <a:defRPr sz="1400" b="false" i="false" u="none">
                <a:solidFill>
                  <a:srgbClr val="3C61AA"/>
                </a:solidFill>
              </a:defRPr>
            </a:pPr>
            <a:r>
              <a:rPr sz="1400" b="false" i="false" u="none" dirty="false">
                <a:solidFill>
                  <a:srgbClr val="3C61AA"/>
                </a:solidFill>
              </a:rPr>
              <a:t>Here is a link to a diagram that labels all parts of the aorta</a:t>
            </a:r>
          </a:p>
          <a:p>
            <a:pPr>
              <a:defRPr sz="1400" b="false" i="false" u="none" dirty="false">
                <a:solidFill>
                  <a:srgbClr val="3C61AA"/>
                </a:solidFill>
              </a:defRPr>
            </a:pPr>
          </a:p>
          <a:p>
            <a:pPr>
              <a:defRPr sz="1400" b="false" i="false" u="none" dirty="false">
                <a:solidFill>
                  <a:srgbClr val="3C61AA"/>
                </a:solidFill>
              </a:defRPr>
            </a:pPr>
            <a:r>
              <a:rPr sz="1400" b="false" i="false" u="none" dirty="false">
                <a:solidFill>
                  <a:srgbClr val="3C61AA"/>
                </a:solidFill>
                <a:hlinkClick r:id="rId4"/>
              </a:rPr>
              <a:t>anatomic-diagram-aorta_278713-1694.jpg (1380×1535)</a:t>
            </a:r>
          </a:p>
        </p:txBody>
      </p:sp>
      <p:pic>
        <p:nvPicPr>
          <p:cNvPr id="4000005" name="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20" y="588960"/>
            <a:ext cx="8229600" cy="455292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>
  <p:cSld>
    <p:spTree>
      <p:nvGrpSpPr>
        <p:cNvPr id="40000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006" name="Titel 1"/>
          <p:cNvSpPr/>
          <p:nvPr>
            <p:ph type="title"/>
          </p:nvPr>
        </p:nvSpPr>
        <p:spPr/>
        <p:txBody>
          <a:bodyPr/>
          <a:p>
            <a:r>
              <a:rPr dirty="false"/>
              <a:t>Pericardium</a:t>
            </a:r>
          </a:p>
        </p:txBody>
      </p:sp>
      <p:sp>
        <p:nvSpPr>
          <p:cNvPr id="4000007" name="Inhaltsplatzhalter 2"/>
          <p:cNvSpPr/>
          <p:nvPr>
            <p:ph type="body" idx="2"/>
          </p:nvPr>
        </p:nvSpPr>
        <p:spPr/>
        <p:txBody>
          <a:bodyPr/>
          <a:p>
            <a:r>
              <a:rPr sz="1400" dirty="false"/>
              <a:t>pericardium is a double layered sac that contains the heart. </a:t>
            </a:r>
          </a:p>
          <a:p>
            <a:pPr marL="360" indent="0">
              <a:buNone/>
              <a:defRPr sz="1400"/>
            </a:pPr>
            <a:endParaRPr sz="1400"/>
          </a:p>
          <a:p/>
          <a:p>
            <a:pPr>
              <a:defRPr sz="1400" b="false" i="false" u="none">
                <a:solidFill>
                  <a:srgbClr val="3C61AA"/>
                </a:solidFill>
              </a:defRPr>
            </a:pPr>
          </a:p>
          <a:p>
            <a:pPr>
              <a:defRPr sz="1400" b="false" i="false" u="none">
                <a:solidFill>
                  <a:srgbClr val="3C61AA"/>
                </a:solidFill>
              </a:defRPr>
            </a:pPr>
            <a:endParaRPr sz="1400" b="false" i="false" u="none">
              <a:solidFill>
                <a:srgbClr val="3C61AA"/>
              </a:solidFill>
            </a:endParaRPr>
          </a:p>
        </p:txBody>
      </p:sp>
      <p:pic>
        <p:nvPicPr>
          <p:cNvPr id="282500001" name="pic 2"/>
          <p:cNvPicPr>
            <a:picLocks noChangeAspect="true"/>
          </p:cNvPicPr>
          <p:nvPr>
            <p:ph type="pic" idx="1"/>
          </p:nvPr>
        </p:nvPicPr>
        <p:blipFill>
          <a:blip r:embed="rId6"/>
          <a:srcRect t="11000" b="11000"/>
          <a:stretch>
            <a:fillRect/>
          </a:stretch>
        </p:blipFill>
        <p:spPr>
          <a:xfrm rot="0" flipH="false" flipV="false">
            <a:off x="1792440" y="459720"/>
            <a:ext cx="5486400" cy="306252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>
  <p:cSld>
    <p:spTree>
      <p:nvGrpSpPr>
        <p:cNvPr id="40000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003" name="Titel 1"/>
          <p:cNvSpPr/>
          <p:nvPr>
            <p:ph type="title"/>
          </p:nvPr>
        </p:nvSpPr>
        <p:spPr/>
        <p:txBody>
          <a:bodyPr/>
          <a:p>
            <a:r>
              <a:rPr dirty="false"/>
              <a:t>Epicardium</a:t>
            </a:r>
          </a:p>
        </p:txBody>
      </p:sp>
      <p:pic>
        <p:nvPicPr>
          <p:cNvPr id="282500002" name="Bildplatzhalter 2"/>
          <p:cNvPicPr>
            <a:picLocks noChangeAspect="true"/>
          </p:cNvPicPr>
          <p:nvPr>
            <p:ph type="pic" idx="1"/>
          </p:nvPr>
        </p:nvPicPr>
        <p:blipFill>
          <a:blip r:embed="rId2"/>
          <a:srcRect t="5000" b="5000"/>
          <a:stretch>
            <a:fillRect/>
          </a:stretch>
        </p:blipFill>
        <p:spPr>
          <a:prstGeom prst="rect">
            <a:avLst/>
          </a:prstGeom>
          <a:ln>
            <a:noFill/>
          </a:ln>
        </p:spPr>
      </p:pic>
      <p:sp>
        <p:nvSpPr>
          <p:cNvPr id="4000004" name="Textplatzhalter 3"/>
          <p:cNvSpPr/>
          <p:nvPr>
            <p:ph type="body" sz="half" idx="2"/>
          </p:nvPr>
        </p:nvSpPr>
        <p:spPr/>
        <p:txBody>
          <a:bodyPr>
            <a:normAutofit fontScale="85000" lnSpcReduction="0"/>
          </a:bodyPr>
          <a:p>
            <a:r>
              <a:rPr dirty="false"/>
              <a:t>innermost layer of the pericardium. It covers the outer surface of the myocardium. The epicardium contains the blood vessels that supply blood to the myocardium </a:t>
            </a:r>
          </a:p>
        </p:txBody>
      </p:sp>
    </p:spTree>
  </p:cSld>
</p:sld>
</file>

<file path=ppt/slides/slide15.xml><?xml version="1.0" encoding="utf-8"?>
<p:sld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>
  <p:cSld>
    <p:spTree>
      <p:nvGrpSpPr>
        <p:cNvPr id="40000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007" name="Titel 1"/>
          <p:cNvSpPr/>
          <p:nvPr>
            <p:ph type="title"/>
          </p:nvPr>
        </p:nvSpPr>
        <p:spPr>
          <a:xfrm rot="0" flipH="false" flipV="false">
            <a:off x="457200" y="0"/>
            <a:ext cx="8229600" cy="857520"/>
          </a:xfrm>
        </p:spPr>
        <p:txBody>
          <a:bodyPr/>
          <a:p>
            <a:r>
              <a:rPr dirty="false"/>
              <a:t>Labeling the Parts of the aorta</a:t>
            </a:r>
          </a:p>
        </p:txBody>
      </p:sp>
      <p:pic>
        <p:nvPicPr>
          <p:cNvPr id="4000002" name="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0" y="606240"/>
            <a:ext cx="8906040" cy="453384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>
  <p:cSld>
    <p:spTree>
      <p:nvGrpSpPr>
        <p:cNvPr id="40000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004" name="Titel 1"/>
          <p:cNvSpPr/>
          <p:nvPr>
            <p:ph type="title"/>
          </p:nvPr>
        </p:nvSpPr>
        <p:spPr/>
        <p:txBody>
          <a:bodyPr/>
          <a:p>
            <a:r>
              <a:rPr dirty="false"/>
              <a:t>Endocardium</a:t>
            </a:r>
          </a:p>
        </p:txBody>
      </p:sp>
      <p:pic>
        <p:nvPicPr>
          <p:cNvPr id="452600003" name="Bildplatzhalter 2"/>
          <p:cNvPicPr>
            <a:picLocks noChangeAspect="true"/>
          </p:cNvPicPr>
          <p:nvPr>
            <p:ph type="pic" idx="1"/>
          </p:nvPr>
        </p:nvPicPr>
        <p:blipFill>
          <a:blip r:embed="rId2"/>
          <a:srcRect t="5000" b="5000"/>
          <a:stretch>
            <a:fillRect/>
          </a:stretch>
        </p:blipFill>
        <p:spPr>
          <a:prstGeom prst="rect">
            <a:avLst/>
          </a:prstGeom>
          <a:ln>
            <a:noFill/>
          </a:ln>
        </p:spPr>
      </p:pic>
      <p:sp>
        <p:nvSpPr>
          <p:cNvPr id="4000008" name="Textplatzhalter 3"/>
          <p:cNvSpPr/>
          <p:nvPr>
            <p:ph type="body" sz="half" idx="2"/>
          </p:nvPr>
        </p:nvSpPr>
        <p:spPr/>
        <p:txBody>
          <a:bodyPr/>
          <a:p>
            <a:r>
              <a:rPr dirty="false"/>
              <a:t>innermost layer of the heart. it forms a continuous lining that covers the inner surface of the heart.</a:t>
            </a:r>
          </a:p>
        </p:txBody>
      </p:sp>
    </p:spTree>
  </p:cSld>
</p:sld>
</file>

<file path=ppt/slides/slide17.xml><?xml version="1.0" encoding="utf-8"?>
<p:sld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>
  <p:cSld>
    <p:spTree>
      <p:nvGrpSpPr>
        <p:cNvPr id="40000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006" name="Titel 1"/>
          <p:cNvSpPr/>
          <p:nvPr>
            <p:ph type="title"/>
          </p:nvPr>
        </p:nvSpPr>
        <p:spPr/>
        <p:txBody>
          <a:bodyPr/>
          <a:p>
            <a:r>
              <a:rPr dirty="false"/>
              <a:t>Mometrix videos about the heart</a:t>
            </a:r>
          </a:p>
        </p:txBody>
      </p:sp>
      <p:sp>
        <p:nvSpPr>
          <p:cNvPr id="4000007" name="Inhaltsplatzhalter 2"/>
          <p:cNvSpPr/>
          <p:nvPr>
            <p:ph idx="1"/>
          </p:nvPr>
        </p:nvSpPr>
        <p:spPr/>
        <p:txBody>
          <a:bodyPr>
            <a:normAutofit fontScale="62500" lnSpcReduction="0"/>
          </a:bodyPr>
          <a:p>
            <a:r>
              <a:rPr dirty="false">
                <a:hlinkClick r:id="rId3"/>
              </a:rPr>
              <a:t>mometrix.com/academy</a:t>
            </a:r>
          </a:p>
          <a:p>
            <a:r>
              <a:rPr dirty="false"/>
              <a:t>Best mnemonics for Heart Anatomy and Physiology code:849489</a:t>
            </a:r>
          </a:p>
          <a:p>
            <a:pPr>
              <a:defRPr dirty="false"/>
            </a:pPr>
            <a:r>
              <a:rPr dirty="false"/>
              <a:t>Heart anatomy and physiology code: 569724</a:t>
            </a:r>
          </a:p>
          <a:p>
            <a:pPr>
              <a:defRPr dirty="false"/>
            </a:pPr>
            <a:r>
              <a:rPr dirty="false"/>
              <a:t>Heart blood flow code: 783139</a:t>
            </a:r>
          </a:p>
          <a:p>
            <a:pPr>
              <a:defRPr dirty="false"/>
            </a:pPr>
            <a:r>
              <a:rPr dirty="false"/>
              <a:t>Electrical conduction system of the heart code: 624557</a:t>
            </a:r>
          </a:p>
          <a:p>
            <a:pPr>
              <a:defRPr dirty="false"/>
            </a:pPr>
            <a:r>
              <a:rPr dirty="false"/>
              <a:t>Myocardial Infarction code: 148923</a:t>
            </a:r>
          </a:p>
          <a:p>
            <a:pPr>
              <a:defRPr dirty="false"/>
            </a:pPr>
            <a:r>
              <a:rPr dirty="false"/>
              <a:t>Diastolic vs systolic code: 898934</a:t>
            </a:r>
          </a:p>
          <a:p>
            <a:pPr>
              <a:defRPr dirty="false"/>
            </a:pPr>
            <a:r>
              <a:rPr dirty="false">
                <a:hlinkClick r:id="rId4"/>
              </a:rPr>
              <a:t>https://www.youtube.com/watch?v=0l7nxUeTnlo</a:t>
            </a:r>
          </a:p>
          <a:p>
            <a:pPr marL="360" indent="0">
              <a:buNone/>
            </a:pPr>
            <a:endParaRPr dirty="false">
              <a:hlinkClick r:id="rId2"/>
            </a:endParaRPr>
          </a:p>
        </p:txBody>
      </p:sp>
    </p:spTree>
  </p:cSld>
</p:sld>
</file>

<file path=ppt/slides/slide18.xml><?xml version="1.0" encoding="utf-8"?>
<p:sld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>
  <p:cSld>
    <p:spTree>
      <p:nvGrpSpPr>
        <p:cNvPr id="40000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004" name="Titel 1"/>
          <p:cNvSpPr/>
          <p:nvPr>
            <p:ph type="title"/>
          </p:nvPr>
        </p:nvSpPr>
        <p:spPr/>
        <p:txBody>
          <a:bodyPr/>
          <a:p>
            <a:r>
              <a:rPr dirty="false"/>
              <a:t>Right Atria</a:t>
            </a:r>
          </a:p>
        </p:txBody>
      </p:sp>
      <p:sp>
        <p:nvSpPr>
          <p:cNvPr id="4000005" name="Inhaltsplatzhalter 2"/>
          <p:cNvSpPr/>
          <p:nvPr>
            <p:ph idx="1"/>
          </p:nvPr>
        </p:nvSpPr>
        <p:spPr/>
        <p:txBody>
          <a:bodyPr/>
          <a:p>
            <a:r>
              <a:rPr dirty="false"/>
              <a:t>receive deoxygenated blood returning to the heart.</a:t>
            </a:r>
          </a:p>
          <a:p>
            <a:pPr>
              <a:defRPr dirty="false"/>
            </a:pPr>
            <a:r>
              <a:rPr dirty="false"/>
              <a:t>right atria is larger than the left atria and receives a larger volume of blood than the left atrium. </a:t>
            </a:r>
          </a:p>
          <a:p>
            <a:pPr>
              <a:defRPr dirty="false"/>
            </a:pPr>
            <a:r>
              <a:rPr dirty="false"/>
              <a:t>right atria maintains low pressure of 0-3 mmHg</a:t>
            </a:r>
          </a:p>
        </p:txBody>
      </p:sp>
    </p:spTree>
  </p:cSld>
</p:sld>
</file>

<file path=ppt/slides/slide19.xml><?xml version="1.0" encoding="utf-8"?>
<p:sld xmlns:wpg="http://schemas.microsoft.com/office/word/2010/wordprocessingGroup" xmlns:cx4="http://schemas.microsoft.com/office/drawing/2016/5/10/chartex" xmlns:v="urn:schemas-microsoft-com:vml" xmlns:wpc="http://schemas.microsoft.com/office/word/2010/wordprocessingCanvas" xmlns:cx1="http://schemas.microsoft.com/office/drawing/2014/chartex" xmlns:cx2="http://schemas.microsoft.com/office/drawing/2015/10/21/chartex" xmlns:wps="http://schemas.microsoft.com/office/word/2010/wordprocessingShape" xmlns:r="http://schemas.openxmlformats.org/officeDocument/2006/relationships" xmlns:a="http://schemas.openxmlformats.org/drawingml/2006/main" xmlns:p="http://schemas.openxmlformats.org/presentationml/2006/main" xmlns:ns11="http://schemas.microsoft.com/office/powerpoint/2012/main" xmlns:mc="http://schemas.openxmlformats.org/markup-compatibility/2006" xmlns:c="http://schemas.openxmlformats.org/drawingml/2006/chart" xmlns:ns15="http://schemas.openxmlformats.org/drawingml/2006/chartDrawing" xmlns:xdr="http://schemas.openxmlformats.org/drawingml/2006/spreadsheetDrawing" xmlns:dgm="http://schemas.openxmlformats.org/drawingml/2006/diagram" xmlns:pic="http://schemas.openxmlformats.org/drawingml/2006/picture" xmlns:wp="http://schemas.openxmlformats.org/drawingml/2006/wordprocessingDrawing" xmlns:ns20="http://schemas.openxmlformats.org/drawingml/2006/compatibility" xmlns:ns21="http://schemas.openxmlformats.org/drawingml/2006/lockedCanvas">
  <p:cSld>
    <p:spTree>
      <p:nvGrpSpPr>
        <p:cNvPr id="40000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006" name="Titel 1"/>
          <p:cNvSpPr/>
          <p:nvPr>
            <p:ph type="title"/>
          </p:nvPr>
        </p:nvSpPr>
        <p:spPr/>
        <p:txBody>
          <a:bodyPr/>
          <a:p>
            <a:r>
              <a:rPr dirty="false"/>
              <a:t>Left Atria</a:t>
            </a:r>
          </a:p>
        </p:txBody>
      </p:sp>
      <p:sp>
        <p:nvSpPr>
          <p:cNvPr id="4000007" name="Inhaltsplatzhalter 2"/>
          <p:cNvSpPr/>
          <p:nvPr>
            <p:ph idx="1"/>
          </p:nvPr>
        </p:nvSpPr>
        <p:spPr/>
        <p:txBody>
          <a:bodyPr/>
          <a:p>
            <a:r>
              <a:rPr dirty="false"/>
              <a:t>receives oxygenated blood that returns to the heart.</a:t>
            </a:r>
          </a:p>
          <a:p>
            <a:pPr>
              <a:defRPr dirty="false"/>
            </a:pPr>
            <a:r>
              <a:rPr dirty="false"/>
              <a:t>does not expand to the extent of the right atria but maintains higher pressure 6-10 mmHg.</a:t>
            </a:r>
          </a:p>
          <a:p>
            <a:pPr>
              <a:defRPr dirty="false"/>
            </a:pPr>
          </a:p>
        </p:txBody>
      </p:sp>
    </p:spTree>
  </p:cSld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2025-11-16T04:52:13.064Z</dcterms:created>
  <dc:creator>rpm@wecaremonitoring.com, rpm@wecaremonitoring.com</dc:creator>
  <cp:lastModifiedBy>rpm@wecaremonitoring.com, rpm@wecaremonitoring.com</cp:lastModifiedBy>
  <dcterms:modified xmlns:xsi="http://www.w3.org/2001/XMLSchema-instance" xsi:type="dcterms:W3CDTF">2026-01-15T05:02:02.117Z</dcterms:modified>
  <dc:title>PowerPoint-Präsentation</dc:title>
</cp:coreProperties>
</file>