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1"/>
  </p:notesMasterIdLst>
  <p:sldIdLst>
    <p:sldId id="256" r:id="rId2"/>
    <p:sldId id="275" r:id="rId3"/>
    <p:sldId id="505" r:id="rId4"/>
    <p:sldId id="276" r:id="rId5"/>
    <p:sldId id="277" r:id="rId6"/>
    <p:sldId id="257" r:id="rId7"/>
    <p:sldId id="269" r:id="rId8"/>
    <p:sldId id="320" r:id="rId9"/>
    <p:sldId id="263" r:id="rId10"/>
    <p:sldId id="270" r:id="rId11"/>
    <p:sldId id="317" r:id="rId12"/>
    <p:sldId id="322" r:id="rId13"/>
    <p:sldId id="261" r:id="rId14"/>
    <p:sldId id="278" r:id="rId15"/>
    <p:sldId id="260" r:id="rId16"/>
    <p:sldId id="280" r:id="rId17"/>
    <p:sldId id="288" r:id="rId18"/>
    <p:sldId id="493" r:id="rId19"/>
    <p:sldId id="500" r:id="rId20"/>
    <p:sldId id="267" r:id="rId21"/>
    <p:sldId id="271" r:id="rId22"/>
    <p:sldId id="494" r:id="rId23"/>
    <p:sldId id="284" r:id="rId24"/>
    <p:sldId id="499" r:id="rId25"/>
    <p:sldId id="512" r:id="rId26"/>
    <p:sldId id="290" r:id="rId27"/>
    <p:sldId id="292" r:id="rId28"/>
    <p:sldId id="318" r:id="rId29"/>
    <p:sldId id="293" r:id="rId30"/>
    <p:sldId id="495" r:id="rId31"/>
    <p:sldId id="283" r:id="rId32"/>
    <p:sldId id="504" r:id="rId33"/>
    <p:sldId id="498" r:id="rId34"/>
    <p:sldId id="289" r:id="rId35"/>
    <p:sldId id="506" r:id="rId36"/>
    <p:sldId id="513" r:id="rId37"/>
    <p:sldId id="508" r:id="rId38"/>
    <p:sldId id="510" r:id="rId39"/>
    <p:sldId id="509" r:id="rId40"/>
    <p:sldId id="520" r:id="rId41"/>
    <p:sldId id="518" r:id="rId42"/>
    <p:sldId id="522" r:id="rId43"/>
    <p:sldId id="496" r:id="rId44"/>
    <p:sldId id="282" r:id="rId45"/>
    <p:sldId id="516" r:id="rId46"/>
    <p:sldId id="281" r:id="rId47"/>
    <p:sldId id="514" r:id="rId48"/>
    <p:sldId id="517" r:id="rId49"/>
    <p:sldId id="28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94598" autoAdjust="0"/>
  </p:normalViewPr>
  <p:slideViewPr>
    <p:cSldViewPr snapToGrid="0">
      <p:cViewPr varScale="1">
        <p:scale>
          <a:sx n="83" d="100"/>
          <a:sy n="83" d="100"/>
        </p:scale>
        <p:origin x="-485" y="-77"/>
      </p:cViewPr>
      <p:guideLst>
        <p:guide orient="horz" pos="2160"/>
        <p:guide pos="3840"/>
      </p:guideLst>
    </p:cSldViewPr>
  </p:slideViewPr>
  <p:notesTextViewPr>
    <p:cViewPr>
      <p:scale>
        <a:sx n="1" d="1"/>
        <a:sy n="1" d="1"/>
      </p:scale>
      <p:origin x="0" y="0"/>
    </p:cViewPr>
  </p:notesTextViewPr>
  <p:sorterViewPr>
    <p:cViewPr>
      <p:scale>
        <a:sx n="66" d="100"/>
        <a:sy n="66" d="100"/>
      </p:scale>
      <p:origin x="0" y="-34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Health</a:t>
            </a:r>
            <a:r>
              <a:rPr lang="en-US" baseline="0" dirty="0"/>
              <a:t> Conditions</a:t>
            </a:r>
            <a:endParaRPr lang="en-US" dirty="0"/>
          </a:p>
        </c:rich>
      </c:tx>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AE8F-49B9-8956-03A2CEE62A86}"/>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AE8F-49B9-8956-03A2CEE62A86}"/>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AE8F-49B9-8956-03A2CEE62A8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Sheet1!$A$2:$A$4</c:f>
              <c:strCache>
                <c:ptCount val="3"/>
                <c:pt idx="0">
                  <c:v>Diabetes</c:v>
                </c:pt>
                <c:pt idx="1">
                  <c:v>Hypertension</c:v>
                </c:pt>
                <c:pt idx="2">
                  <c:v>Obesity</c:v>
                </c:pt>
              </c:strCache>
            </c:strRef>
          </c:cat>
          <c:val>
            <c:numRef>
              <c:f>Sheet1!$B$2:$B$4</c:f>
              <c:numCache>
                <c:formatCode>0.00%</c:formatCode>
                <c:ptCount val="3"/>
                <c:pt idx="0">
                  <c:v>9.6000000000000016E-2</c:v>
                </c:pt>
                <c:pt idx="1">
                  <c:v>0.23600000000000002</c:v>
                </c:pt>
                <c:pt idx="2">
                  <c:v>0.26600000000000001</c:v>
                </c:pt>
              </c:numCache>
            </c:numRef>
          </c:val>
          <c:extLst xmlns:c16r2="http://schemas.microsoft.com/office/drawing/2015/06/chart">
            <c:ext xmlns:c16="http://schemas.microsoft.com/office/drawing/2014/chart" uri="{C3380CC4-5D6E-409C-BE32-E72D297353CC}">
              <c16:uniqueId val="{00000000-623C-499E-91F0-DB49846F85E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1082064657348957"/>
          <c:y val="0.79160719074774366"/>
          <c:w val="0.82188526050984678"/>
          <c:h val="0.1080616290407416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dk1"/>
                </a:solidFill>
                <a:latin typeface="+mn-lt"/>
                <a:ea typeface="+mn-ea"/>
                <a:cs typeface="+mn-cs"/>
              </a:defRPr>
            </a:pPr>
            <a:r>
              <a:rPr lang="en-US" sz="1800" dirty="0">
                <a:solidFill>
                  <a:schemeClr val="dk1"/>
                </a:solidFill>
                <a:latin typeface="+mn-lt"/>
                <a:ea typeface="+mn-ea"/>
                <a:cs typeface="+mn-cs"/>
              </a:rPr>
              <a:t>Population</a:t>
            </a:r>
            <a:r>
              <a:rPr lang="en-US" sz="1800" baseline="0" dirty="0">
                <a:solidFill>
                  <a:schemeClr val="dk1"/>
                </a:solidFill>
                <a:latin typeface="+mn-lt"/>
                <a:ea typeface="+mn-ea"/>
                <a:cs typeface="+mn-cs"/>
              </a:rPr>
              <a:t> for  Winter Garden, FL </a:t>
            </a:r>
            <a:endParaRPr lang="en-US" sz="1800" dirty="0"/>
          </a:p>
        </c:rich>
      </c:tx>
      <c:layout>
        <c:manualLayout>
          <c:xMode val="edge"/>
          <c:yMode val="edge"/>
          <c:x val="3.0617283950617288E-2"/>
          <c:y val="0"/>
        </c:manualLayout>
      </c:layout>
      <c:overlay val="0"/>
      <c:spPr>
        <a:solidFill>
          <a:schemeClr val="lt1"/>
        </a:solidFill>
        <a:ln w="12700" cap="flat" cmpd="sng" algn="ctr">
          <a:solidFill>
            <a:schemeClr val="accent3"/>
          </a:solidFill>
          <a:prstDash val="solid"/>
        </a:ln>
        <a:effectLst/>
      </c:spPr>
    </c:title>
    <c:autoTitleDeleted val="0"/>
    <c:plotArea>
      <c:layout>
        <c:manualLayout>
          <c:layoutTarget val="inner"/>
          <c:xMode val="edge"/>
          <c:yMode val="edge"/>
          <c:x val="0.15090975064398446"/>
          <c:y val="0.25447543652973176"/>
          <c:w val="0.84785948716607629"/>
          <c:h val="0.70051110416743478"/>
        </c:manualLayout>
      </c:layout>
      <c:barChart>
        <c:barDir val="col"/>
        <c:grouping val="clustered"/>
        <c:varyColors val="0"/>
        <c:ser>
          <c:idx val="0"/>
          <c:order val="0"/>
          <c:tx>
            <c:strRef>
              <c:f>Sheet1!$B$1</c:f>
              <c:strCache>
                <c:ptCount val="1"/>
                <c:pt idx="0">
                  <c:v>2017</c:v>
                </c:pt>
              </c:strCache>
            </c:strRef>
          </c:tx>
          <c:spPr>
            <a:solidFill>
              <a:schemeClr val="accent1"/>
            </a:solidFill>
            <a:ln>
              <a:noFill/>
            </a:ln>
            <a:effectLst/>
          </c:spPr>
          <c:invertIfNegative val="0"/>
          <c:dLbls>
            <c:dLbl>
              <c:idx val="0"/>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0C9-44FE-8D18-49DA0DA880D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Population </c:v>
                </c:pt>
              </c:strCache>
            </c:strRef>
          </c:cat>
          <c:val>
            <c:numRef>
              <c:f>Sheet1!$B$2</c:f>
              <c:numCache>
                <c:formatCode>#,##0</c:formatCode>
                <c:ptCount val="1"/>
                <c:pt idx="0">
                  <c:v>43640</c:v>
                </c:pt>
              </c:numCache>
            </c:numRef>
          </c:val>
          <c:extLst xmlns:c16r2="http://schemas.microsoft.com/office/drawing/2015/06/chart">
            <c:ext xmlns:c16="http://schemas.microsoft.com/office/drawing/2014/chart" uri="{C3380CC4-5D6E-409C-BE32-E72D297353CC}">
              <c16:uniqueId val="{00000000-60C9-44FE-8D18-49DA0DA880DA}"/>
            </c:ext>
          </c:extLst>
        </c:ser>
        <c:ser>
          <c:idx val="1"/>
          <c:order val="1"/>
          <c:tx>
            <c:strRef>
              <c:f>Sheet1!$C$1</c:f>
              <c:strCache>
                <c:ptCount val="1"/>
                <c:pt idx="0">
                  <c:v>2018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Population </c:v>
                </c:pt>
              </c:strCache>
            </c:strRef>
          </c:cat>
          <c:val>
            <c:numRef>
              <c:f>Sheet1!$C$2</c:f>
              <c:numCache>
                <c:formatCode>#,##0</c:formatCode>
                <c:ptCount val="1"/>
                <c:pt idx="0">
                  <c:v>45266</c:v>
                </c:pt>
              </c:numCache>
            </c:numRef>
          </c:val>
          <c:extLst xmlns:c16r2="http://schemas.microsoft.com/office/drawing/2015/06/chart">
            <c:ext xmlns:c16="http://schemas.microsoft.com/office/drawing/2014/chart" uri="{C3380CC4-5D6E-409C-BE32-E72D297353CC}">
              <c16:uniqueId val="{00000001-60C9-44FE-8D18-49DA0DA880DA}"/>
            </c:ext>
          </c:extLst>
        </c:ser>
        <c:ser>
          <c:idx val="2"/>
          <c:order val="2"/>
          <c:tx>
            <c:strRef>
              <c:f>Sheet1!$D$1</c:f>
              <c:strCache>
                <c:ptCount val="1"/>
                <c:pt idx="0">
                  <c:v>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Population </c:v>
                </c:pt>
              </c:strCache>
            </c:strRef>
          </c:cat>
          <c:val>
            <c:numRef>
              <c:f>Sheet1!$D$2</c:f>
              <c:numCache>
                <c:formatCode>#,##0</c:formatCode>
                <c:ptCount val="1"/>
                <c:pt idx="0">
                  <c:v>46340</c:v>
                </c:pt>
              </c:numCache>
            </c:numRef>
          </c:val>
          <c:extLst xmlns:c16r2="http://schemas.microsoft.com/office/drawing/2015/06/chart">
            <c:ext xmlns:c16="http://schemas.microsoft.com/office/drawing/2014/chart" uri="{C3380CC4-5D6E-409C-BE32-E72D297353CC}">
              <c16:uniqueId val="{00000002-60C9-44FE-8D18-49DA0DA880DA}"/>
            </c:ext>
          </c:extLst>
        </c:ser>
        <c:dLbls>
          <c:showLegendKey val="0"/>
          <c:showVal val="0"/>
          <c:showCatName val="0"/>
          <c:showSerName val="0"/>
          <c:showPercent val="0"/>
          <c:showBubbleSize val="0"/>
        </c:dLbls>
        <c:gapWidth val="219"/>
        <c:overlap val="-27"/>
        <c:axId val="179593600"/>
        <c:axId val="179595136"/>
      </c:barChart>
      <c:catAx>
        <c:axId val="179593600"/>
        <c:scaling>
          <c:orientation val="minMax"/>
        </c:scaling>
        <c:delete val="1"/>
        <c:axPos val="b"/>
        <c:numFmt formatCode="General" sourceLinked="1"/>
        <c:majorTickMark val="none"/>
        <c:minorTickMark val="none"/>
        <c:tickLblPos val="none"/>
        <c:crossAx val="179595136"/>
        <c:crosses val="autoZero"/>
        <c:auto val="1"/>
        <c:lblAlgn val="ctr"/>
        <c:lblOffset val="100"/>
        <c:noMultiLvlLbl val="0"/>
      </c:catAx>
      <c:valAx>
        <c:axId val="179595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59360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People Living</a:t>
            </a:r>
            <a:r>
              <a:rPr lang="en-US" baseline="0" dirty="0"/>
              <a:t> in P</a:t>
            </a:r>
            <a:r>
              <a:rPr lang="en-US" dirty="0"/>
              <a:t>overty by Race</a:t>
            </a:r>
          </a:p>
        </c:rich>
      </c:tx>
      <c:layout>
        <c:manualLayout>
          <c:xMode val="edge"/>
          <c:yMode val="edge"/>
          <c:x val="0.11820570682412014"/>
          <c:y val="3.4246311491197667E-2"/>
        </c:manualLayout>
      </c:layout>
      <c:overlay val="0"/>
      <c:spPr>
        <a:noFill/>
        <a:ln>
          <a:noFill/>
        </a:ln>
        <a:effectLst/>
      </c:spPr>
    </c:title>
    <c:autoTitleDeleted val="0"/>
    <c:plotArea>
      <c:layout>
        <c:manualLayout>
          <c:layoutTarget val="inner"/>
          <c:xMode val="edge"/>
          <c:yMode val="edge"/>
          <c:x val="0.15827044768452053"/>
          <c:y val="0.38631456842228407"/>
          <c:w val="0.74018636572837482"/>
          <c:h val="0.30148070438920582"/>
        </c:manualLayout>
      </c:layout>
      <c:barChart>
        <c:barDir val="col"/>
        <c:grouping val="clustered"/>
        <c:varyColors val="0"/>
        <c:ser>
          <c:idx val="0"/>
          <c:order val="0"/>
          <c:tx>
            <c:strRef>
              <c:f>Sheet1!$B$1</c:f>
              <c:strCache>
                <c:ptCount val="1"/>
                <c:pt idx="0">
                  <c:v>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c:f>
              <c:strCache>
                <c:ptCount val="1"/>
                <c:pt idx="0">
                  <c:v>Category 1</c:v>
                </c:pt>
              </c:strCache>
            </c:strRef>
          </c:cat>
          <c:val>
            <c:numRef>
              <c:f>Sheet1!$B$2</c:f>
              <c:numCache>
                <c:formatCode>General</c:formatCode>
                <c:ptCount val="1"/>
                <c:pt idx="0">
                  <c:v>35.1</c:v>
                </c:pt>
              </c:numCache>
            </c:numRef>
          </c:val>
          <c:extLst xmlns:c16r2="http://schemas.microsoft.com/office/drawing/2015/06/chart">
            <c:ext xmlns:c16="http://schemas.microsoft.com/office/drawing/2014/chart" uri="{C3380CC4-5D6E-409C-BE32-E72D297353CC}">
              <c16:uniqueId val="{00000000-D796-4CFA-BA0F-662C73E6C903}"/>
            </c:ext>
          </c:extLst>
        </c:ser>
        <c:ser>
          <c:idx val="1"/>
          <c:order val="1"/>
          <c:tx>
            <c:strRef>
              <c:f>Sheet1!$C$1</c:f>
              <c:strCache>
                <c:ptCount val="1"/>
                <c:pt idx="0">
                  <c:v>White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29.2</c:v>
                </c:pt>
              </c:numCache>
            </c:numRef>
          </c:val>
          <c:extLst xmlns:c16r2="http://schemas.microsoft.com/office/drawing/2015/06/chart">
            <c:ext xmlns:c16="http://schemas.microsoft.com/office/drawing/2014/chart" uri="{C3380CC4-5D6E-409C-BE32-E72D297353CC}">
              <c16:uniqueId val="{00000001-D796-4CFA-BA0F-662C73E6C903}"/>
            </c:ext>
          </c:extLst>
        </c:ser>
        <c:ser>
          <c:idx val="2"/>
          <c:order val="2"/>
          <c:tx>
            <c:strRef>
              <c:f>Sheet1!$D$1</c:f>
              <c:strCache>
                <c:ptCount val="1"/>
                <c:pt idx="0">
                  <c:v>Other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25.6</c:v>
                </c:pt>
              </c:numCache>
            </c:numRef>
          </c:val>
          <c:extLst xmlns:c16r2="http://schemas.microsoft.com/office/drawing/2015/06/chart">
            <c:ext xmlns:c16="http://schemas.microsoft.com/office/drawing/2014/chart" uri="{C3380CC4-5D6E-409C-BE32-E72D297353CC}">
              <c16:uniqueId val="{00000002-D796-4CFA-BA0F-662C73E6C903}"/>
            </c:ext>
          </c:extLst>
        </c:ser>
        <c:ser>
          <c:idx val="3"/>
          <c:order val="3"/>
          <c:tx>
            <c:strRef>
              <c:f>Sheet1!$E$1</c:f>
              <c:strCache>
                <c:ptCount val="1"/>
                <c:pt idx="0">
                  <c:v>Black</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4-D796-4CFA-BA0F-662C73E6C903}"/>
            </c:ext>
          </c:extLst>
        </c:ser>
        <c:dLbls>
          <c:showLegendKey val="0"/>
          <c:showVal val="0"/>
          <c:showCatName val="0"/>
          <c:showSerName val="0"/>
          <c:showPercent val="0"/>
          <c:showBubbleSize val="0"/>
        </c:dLbls>
        <c:gapWidth val="182"/>
        <c:axId val="179348224"/>
        <c:axId val="179349760"/>
      </c:barChart>
      <c:catAx>
        <c:axId val="179348224"/>
        <c:scaling>
          <c:orientation val="minMax"/>
        </c:scaling>
        <c:delete val="1"/>
        <c:axPos val="b"/>
        <c:numFmt formatCode="General" sourceLinked="1"/>
        <c:majorTickMark val="none"/>
        <c:minorTickMark val="none"/>
        <c:tickLblPos val="none"/>
        <c:crossAx val="179349760"/>
        <c:crosses val="autoZero"/>
        <c:auto val="1"/>
        <c:lblAlgn val="ctr"/>
        <c:lblOffset val="100"/>
        <c:noMultiLvlLbl val="0"/>
      </c:catAx>
      <c:valAx>
        <c:axId val="179349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348224"/>
        <c:crosses val="autoZero"/>
        <c:crossBetween val="between"/>
      </c:valAx>
      <c:spPr>
        <a:noFill/>
        <a:ln>
          <a:noFill/>
        </a:ln>
        <a:effectLst/>
      </c:spPr>
    </c:plotArea>
    <c:legend>
      <c:legendPos val="b"/>
      <c:layout>
        <c:manualLayout>
          <c:xMode val="edge"/>
          <c:yMode val="edge"/>
          <c:x val="8.1341107784636824E-2"/>
          <c:y val="0.7335444354559113"/>
          <c:w val="0.82214374490910547"/>
          <c:h val="0.114672333245675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2"/>
    </a:solid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132FB-6DAA-4DD0-B7E9-C3076B693FD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D831A7-290F-40C4-8C3D-D50D80037217}">
      <dgm:prSet custT="1"/>
      <dgm:spPr/>
      <dgm:t>
        <a:bodyPr/>
        <a:lstStyle/>
        <a:p>
          <a:pPr>
            <a:lnSpc>
              <a:spcPct val="100000"/>
            </a:lnSpc>
          </a:pPr>
          <a:r>
            <a:rPr lang="en-US" sz="2000" dirty="0"/>
            <a:t>Tele-Health Education at home.</a:t>
          </a:r>
        </a:p>
      </dgm:t>
    </dgm:pt>
    <dgm:pt modelId="{59A92B14-FA25-4A81-9E3E-D1CF20ACA1BD}" type="parTrans" cxnId="{E09FB20A-058D-4676-966D-D7930DFED42D}">
      <dgm:prSet/>
      <dgm:spPr/>
      <dgm:t>
        <a:bodyPr/>
        <a:lstStyle/>
        <a:p>
          <a:endParaRPr lang="en-US"/>
        </a:p>
      </dgm:t>
    </dgm:pt>
    <dgm:pt modelId="{2F9AFAEE-D448-452E-98D1-4DAA891709C1}" type="sibTrans" cxnId="{E09FB20A-058D-4676-966D-D7930DFED42D}">
      <dgm:prSet/>
      <dgm:spPr/>
      <dgm:t>
        <a:bodyPr/>
        <a:lstStyle/>
        <a:p>
          <a:endParaRPr lang="en-US"/>
        </a:p>
      </dgm:t>
    </dgm:pt>
    <dgm:pt modelId="{C00A1BC6-9416-4B04-8A30-12ADF786AA65}">
      <dgm:prSet custT="1"/>
      <dgm:spPr/>
      <dgm:t>
        <a:bodyPr/>
        <a:lstStyle/>
        <a:p>
          <a:pPr>
            <a:lnSpc>
              <a:spcPct val="100000"/>
            </a:lnSpc>
          </a:pPr>
          <a:r>
            <a:rPr lang="en-US" sz="2000" dirty="0"/>
            <a:t>Learn to Earn </a:t>
          </a:r>
          <a:r>
            <a:rPr lang="en-US" sz="2000" dirty="0" smtClean="0"/>
            <a:t>Resources</a:t>
          </a:r>
          <a:endParaRPr lang="en-US" sz="2000" dirty="0"/>
        </a:p>
      </dgm:t>
    </dgm:pt>
    <dgm:pt modelId="{DBBD61A5-4A3A-4999-ADF6-91CFD6EB5E4E}" type="parTrans" cxnId="{67D49C65-5629-4995-A670-686BDA60CC6A}">
      <dgm:prSet/>
      <dgm:spPr/>
      <dgm:t>
        <a:bodyPr/>
        <a:lstStyle/>
        <a:p>
          <a:endParaRPr lang="en-US"/>
        </a:p>
      </dgm:t>
    </dgm:pt>
    <dgm:pt modelId="{D6DF5D08-C0E7-4FB2-BC8F-3F87265F9E2C}" type="sibTrans" cxnId="{67D49C65-5629-4995-A670-686BDA60CC6A}">
      <dgm:prSet/>
      <dgm:spPr/>
      <dgm:t>
        <a:bodyPr/>
        <a:lstStyle/>
        <a:p>
          <a:endParaRPr lang="en-US"/>
        </a:p>
      </dgm:t>
    </dgm:pt>
    <dgm:pt modelId="{7BCCA8FB-A16E-40A7-906E-24C816C0D411}">
      <dgm:prSet custT="1"/>
      <dgm:spPr/>
      <dgm:t>
        <a:bodyPr/>
        <a:lstStyle/>
        <a:p>
          <a:pPr>
            <a:lnSpc>
              <a:spcPts val="2880"/>
            </a:lnSpc>
          </a:pPr>
          <a:r>
            <a:rPr lang="en-US" sz="2000" dirty="0"/>
            <a:t>Meal Appeal                                                                         </a:t>
          </a:r>
          <a:r>
            <a:rPr lang="en-US" sz="2000" i="1" dirty="0"/>
            <a:t>Nutritious &amp; Delicious Plant-based Meal Planning</a:t>
          </a:r>
        </a:p>
      </dgm:t>
    </dgm:pt>
    <dgm:pt modelId="{4B864B4A-5644-40FA-8435-85DD204B3945}" type="parTrans" cxnId="{A3C250E6-33A4-4B90-A85D-4C1187E6E594}">
      <dgm:prSet/>
      <dgm:spPr/>
      <dgm:t>
        <a:bodyPr/>
        <a:lstStyle/>
        <a:p>
          <a:endParaRPr lang="en-US"/>
        </a:p>
      </dgm:t>
    </dgm:pt>
    <dgm:pt modelId="{97E315AE-C241-4E17-911C-F17F13E89BB6}" type="sibTrans" cxnId="{A3C250E6-33A4-4B90-A85D-4C1187E6E594}">
      <dgm:prSet/>
      <dgm:spPr/>
      <dgm:t>
        <a:bodyPr/>
        <a:lstStyle/>
        <a:p>
          <a:endParaRPr lang="en-US"/>
        </a:p>
      </dgm:t>
    </dgm:pt>
    <dgm:pt modelId="{136A4E21-18DA-4F3D-985E-335CABDE1EE3}">
      <dgm:prSet custT="1"/>
      <dgm:spPr/>
      <dgm:t>
        <a:bodyPr/>
        <a:lstStyle/>
        <a:p>
          <a:pPr>
            <a:lnSpc>
              <a:spcPct val="100000"/>
            </a:lnSpc>
          </a:pPr>
          <a:r>
            <a:rPr lang="en-US" sz="2000" dirty="0"/>
            <a:t>Fitness Fun                                                                             </a:t>
          </a:r>
          <a:r>
            <a:rPr lang="en-US" sz="2000" i="1" dirty="0"/>
            <a:t>Move to Lose</a:t>
          </a:r>
        </a:p>
      </dgm:t>
    </dgm:pt>
    <dgm:pt modelId="{95C73267-1152-453A-8E72-41CB02FBBF98}" type="parTrans" cxnId="{1442DA80-57F9-4B11-B128-AEE225DDFA80}">
      <dgm:prSet/>
      <dgm:spPr/>
      <dgm:t>
        <a:bodyPr/>
        <a:lstStyle/>
        <a:p>
          <a:endParaRPr lang="en-US"/>
        </a:p>
      </dgm:t>
    </dgm:pt>
    <dgm:pt modelId="{93172C72-759F-4AEC-B4EA-78A4A2A1E85E}" type="sibTrans" cxnId="{1442DA80-57F9-4B11-B128-AEE225DDFA80}">
      <dgm:prSet/>
      <dgm:spPr/>
      <dgm:t>
        <a:bodyPr/>
        <a:lstStyle/>
        <a:p>
          <a:endParaRPr lang="en-US"/>
        </a:p>
      </dgm:t>
    </dgm:pt>
    <dgm:pt modelId="{DF3A95CE-F898-4097-80A0-BB46C959FA8C}">
      <dgm:prSet custT="1"/>
      <dgm:spPr/>
      <dgm:t>
        <a:bodyPr/>
        <a:lstStyle/>
        <a:p>
          <a:pPr>
            <a:lnSpc>
              <a:spcPct val="100000"/>
            </a:lnSpc>
          </a:pPr>
          <a:r>
            <a:rPr lang="en-US" sz="2000" i="1" dirty="0"/>
            <a:t>Resources Map App and Referrals</a:t>
          </a:r>
        </a:p>
      </dgm:t>
    </dgm:pt>
    <dgm:pt modelId="{CE301BAA-96E8-40DD-AEE9-C0238AA26BD2}" type="parTrans" cxnId="{C1F196E0-4D53-41E4-B5A4-D98E932D0EA0}">
      <dgm:prSet/>
      <dgm:spPr/>
      <dgm:t>
        <a:bodyPr/>
        <a:lstStyle/>
        <a:p>
          <a:endParaRPr lang="en-US"/>
        </a:p>
      </dgm:t>
    </dgm:pt>
    <dgm:pt modelId="{1AD2EE86-49C0-40BE-B40F-BF6D85082942}" type="sibTrans" cxnId="{C1F196E0-4D53-41E4-B5A4-D98E932D0EA0}">
      <dgm:prSet/>
      <dgm:spPr/>
      <dgm:t>
        <a:bodyPr/>
        <a:lstStyle/>
        <a:p>
          <a:endParaRPr lang="en-US"/>
        </a:p>
      </dgm:t>
    </dgm:pt>
    <dgm:pt modelId="{AD1AA1CA-65E3-44E2-9681-EAF0CB2917E3}" type="pres">
      <dgm:prSet presAssocID="{C0F132FB-6DAA-4DD0-B7E9-C3076B693FDA}" presName="root" presStyleCnt="0">
        <dgm:presLayoutVars>
          <dgm:dir/>
          <dgm:resizeHandles val="exact"/>
        </dgm:presLayoutVars>
      </dgm:prSet>
      <dgm:spPr/>
      <dgm:t>
        <a:bodyPr/>
        <a:lstStyle/>
        <a:p>
          <a:endParaRPr lang="en-US"/>
        </a:p>
      </dgm:t>
    </dgm:pt>
    <dgm:pt modelId="{431E1570-E3FD-4BE3-A9A8-5C3F7036EE67}" type="pres">
      <dgm:prSet presAssocID="{1DD831A7-290F-40C4-8C3D-D50D80037217}" presName="compNode" presStyleCnt="0"/>
      <dgm:spPr/>
    </dgm:pt>
    <dgm:pt modelId="{E63CAEA5-B231-4254-BC9C-19805C6D42F9}" type="pres">
      <dgm:prSet presAssocID="{1DD831A7-290F-40C4-8C3D-D50D80037217}" presName="bgRect" presStyleLbl="bgShp" presStyleIdx="0" presStyleCnt="5"/>
      <dgm:spPr/>
    </dgm:pt>
    <dgm:pt modelId="{99B49AB8-3751-4CD9-8B03-5AB8CC0AD844}" type="pres">
      <dgm:prSet presAssocID="{1DD831A7-290F-40C4-8C3D-D50D80037217}" presName="iconRect" presStyleLbl="node1" presStyleIdx="0" presStyleCnt="5" custScaleX="223906" custScaleY="14422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a:noFill/>
        </a:ln>
      </dgm:spPr>
    </dgm:pt>
    <dgm:pt modelId="{7F0C9675-7639-4C72-885D-FEC133CEF5E3}" type="pres">
      <dgm:prSet presAssocID="{1DD831A7-290F-40C4-8C3D-D50D80037217}" presName="spaceRect" presStyleCnt="0"/>
      <dgm:spPr/>
    </dgm:pt>
    <dgm:pt modelId="{12E47184-273D-431D-B85D-5DCF6715AC3A}" type="pres">
      <dgm:prSet presAssocID="{1DD831A7-290F-40C4-8C3D-D50D80037217}" presName="parTx" presStyleLbl="revTx" presStyleIdx="0" presStyleCnt="5" custScaleX="103567" custLinFactNeighborX="2454" custLinFactNeighborY="4577">
        <dgm:presLayoutVars>
          <dgm:chMax val="0"/>
          <dgm:chPref val="0"/>
        </dgm:presLayoutVars>
      </dgm:prSet>
      <dgm:spPr/>
      <dgm:t>
        <a:bodyPr/>
        <a:lstStyle/>
        <a:p>
          <a:endParaRPr lang="en-US"/>
        </a:p>
      </dgm:t>
    </dgm:pt>
    <dgm:pt modelId="{F82B36BB-44E1-4596-B896-76B2470567E9}" type="pres">
      <dgm:prSet presAssocID="{2F9AFAEE-D448-452E-98D1-4DAA891709C1}" presName="sibTrans" presStyleCnt="0"/>
      <dgm:spPr/>
    </dgm:pt>
    <dgm:pt modelId="{13C978CA-BF3E-4209-8836-86B633D742A5}" type="pres">
      <dgm:prSet presAssocID="{C00A1BC6-9416-4B04-8A30-12ADF786AA65}" presName="compNode" presStyleCnt="0"/>
      <dgm:spPr/>
    </dgm:pt>
    <dgm:pt modelId="{2A697F40-DF6C-4A4B-A5FC-6F44F57EAD4F}" type="pres">
      <dgm:prSet presAssocID="{C00A1BC6-9416-4B04-8A30-12ADF786AA65}" presName="bgRect" presStyleLbl="bgShp" presStyleIdx="1" presStyleCnt="5"/>
      <dgm:spPr/>
    </dgm:pt>
    <dgm:pt modelId="{81DE09CF-35AF-4DC1-88A3-8DF597A495C0}" type="pres">
      <dgm:prSet presAssocID="{C00A1BC6-9416-4B04-8A30-12ADF786AA65}" presName="iconRect" presStyleLbl="node1" presStyleIdx="1" presStyleCnt="5" custScaleX="201151" custScaleY="146188" custLinFactNeighborX="21007" custLinFactNeighborY="-437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54000" b="-54000"/>
          </a:stretch>
        </a:blipFill>
        <a:ln>
          <a:noFill/>
        </a:ln>
      </dgm:spPr>
    </dgm:pt>
    <dgm:pt modelId="{DCB884A2-C46A-4F78-AD8F-C84A955BE589}" type="pres">
      <dgm:prSet presAssocID="{C00A1BC6-9416-4B04-8A30-12ADF786AA65}" presName="spaceRect" presStyleCnt="0"/>
      <dgm:spPr/>
    </dgm:pt>
    <dgm:pt modelId="{B9018262-63D7-422D-9108-F937D4416EA2}" type="pres">
      <dgm:prSet presAssocID="{C00A1BC6-9416-4B04-8A30-12ADF786AA65}" presName="parTx" presStyleLbl="revTx" presStyleIdx="1" presStyleCnt="5">
        <dgm:presLayoutVars>
          <dgm:chMax val="0"/>
          <dgm:chPref val="0"/>
        </dgm:presLayoutVars>
      </dgm:prSet>
      <dgm:spPr/>
      <dgm:t>
        <a:bodyPr/>
        <a:lstStyle/>
        <a:p>
          <a:endParaRPr lang="en-US"/>
        </a:p>
      </dgm:t>
    </dgm:pt>
    <dgm:pt modelId="{C43344E7-0458-4506-9616-6630EE38A0F1}" type="pres">
      <dgm:prSet presAssocID="{D6DF5D08-C0E7-4FB2-BC8F-3F87265F9E2C}" presName="sibTrans" presStyleCnt="0"/>
      <dgm:spPr/>
    </dgm:pt>
    <dgm:pt modelId="{F8249673-B3E0-4DD1-8F19-BD15D1939EE0}" type="pres">
      <dgm:prSet presAssocID="{7BCCA8FB-A16E-40A7-906E-24C816C0D411}" presName="compNode" presStyleCnt="0"/>
      <dgm:spPr/>
    </dgm:pt>
    <dgm:pt modelId="{65B8B718-A144-40AC-A007-02D1A7791B19}" type="pres">
      <dgm:prSet presAssocID="{7BCCA8FB-A16E-40A7-906E-24C816C0D411}" presName="bgRect" presStyleLbl="bgShp" presStyleIdx="2" presStyleCnt="5"/>
      <dgm:spPr/>
    </dgm:pt>
    <dgm:pt modelId="{E7F85FC7-D695-4833-95E3-E62AF9723AC0}" type="pres">
      <dgm:prSet presAssocID="{7BCCA8FB-A16E-40A7-906E-24C816C0D411}" presName="iconRect" presStyleLbl="node1" presStyleIdx="2" presStyleCnt="5" custScaleX="162581" custScaleY="13915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dgm:spPr>
    </dgm:pt>
    <dgm:pt modelId="{C725B268-0BAA-4993-BDCB-3A137AB530CF}" type="pres">
      <dgm:prSet presAssocID="{7BCCA8FB-A16E-40A7-906E-24C816C0D411}" presName="spaceRect" presStyleCnt="0"/>
      <dgm:spPr/>
    </dgm:pt>
    <dgm:pt modelId="{4BC67B8D-082F-4D7E-804E-708842CBE707}" type="pres">
      <dgm:prSet presAssocID="{7BCCA8FB-A16E-40A7-906E-24C816C0D411}" presName="parTx" presStyleLbl="revTx" presStyleIdx="2" presStyleCnt="5">
        <dgm:presLayoutVars>
          <dgm:chMax val="0"/>
          <dgm:chPref val="0"/>
        </dgm:presLayoutVars>
      </dgm:prSet>
      <dgm:spPr/>
      <dgm:t>
        <a:bodyPr/>
        <a:lstStyle/>
        <a:p>
          <a:endParaRPr lang="en-US"/>
        </a:p>
      </dgm:t>
    </dgm:pt>
    <dgm:pt modelId="{21633853-0BD6-4A94-A658-01F299F1666C}" type="pres">
      <dgm:prSet presAssocID="{97E315AE-C241-4E17-911C-F17F13E89BB6}" presName="sibTrans" presStyleCnt="0"/>
      <dgm:spPr/>
    </dgm:pt>
    <dgm:pt modelId="{DE965EB1-93F6-4967-A4A1-1BA79562F51F}" type="pres">
      <dgm:prSet presAssocID="{136A4E21-18DA-4F3D-985E-335CABDE1EE3}" presName="compNode" presStyleCnt="0"/>
      <dgm:spPr/>
    </dgm:pt>
    <dgm:pt modelId="{50031F1F-6F51-4258-83F6-FB91E15099D0}" type="pres">
      <dgm:prSet presAssocID="{136A4E21-18DA-4F3D-985E-335CABDE1EE3}" presName="bgRect" presStyleLbl="bgShp" presStyleIdx="3" presStyleCnt="5"/>
      <dgm:spPr/>
    </dgm:pt>
    <dgm:pt modelId="{1F0C75F3-1DC3-4CF3-82A7-1D57BE1D3849}" type="pres">
      <dgm:prSet presAssocID="{136A4E21-18DA-4F3D-985E-335CABDE1EE3}" presName="iconRect" presStyleLbl="node1" presStyleIdx="3" presStyleCnt="5" custScaleX="227308" custScaleY="140577" custLinFactNeighborX="1607" custLinFactNeighborY="-214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7000" r="-27000"/>
          </a:stretch>
        </a:blipFill>
        <a:ln>
          <a:noFill/>
        </a:ln>
      </dgm:spPr>
    </dgm:pt>
    <dgm:pt modelId="{7934485E-2C72-4F05-8FE0-B44D58777C9B}" type="pres">
      <dgm:prSet presAssocID="{136A4E21-18DA-4F3D-985E-335CABDE1EE3}" presName="spaceRect" presStyleCnt="0"/>
      <dgm:spPr/>
    </dgm:pt>
    <dgm:pt modelId="{3FD0F6AA-5401-476A-8719-594D00382F06}" type="pres">
      <dgm:prSet presAssocID="{136A4E21-18DA-4F3D-985E-335CABDE1EE3}" presName="parTx" presStyleLbl="revTx" presStyleIdx="3" presStyleCnt="5">
        <dgm:presLayoutVars>
          <dgm:chMax val="0"/>
          <dgm:chPref val="0"/>
        </dgm:presLayoutVars>
      </dgm:prSet>
      <dgm:spPr/>
      <dgm:t>
        <a:bodyPr/>
        <a:lstStyle/>
        <a:p>
          <a:endParaRPr lang="en-US"/>
        </a:p>
      </dgm:t>
    </dgm:pt>
    <dgm:pt modelId="{50878270-1AB9-41D2-9CBE-F4017C0ED894}" type="pres">
      <dgm:prSet presAssocID="{93172C72-759F-4AEC-B4EA-78A4A2A1E85E}" presName="sibTrans" presStyleCnt="0"/>
      <dgm:spPr/>
    </dgm:pt>
    <dgm:pt modelId="{09A0CBEA-C28E-43A9-AC77-1FD55EBEE30B}" type="pres">
      <dgm:prSet presAssocID="{DF3A95CE-F898-4097-80A0-BB46C959FA8C}" presName="compNode" presStyleCnt="0"/>
      <dgm:spPr/>
    </dgm:pt>
    <dgm:pt modelId="{0E009D72-FCFF-43E9-9DB8-68DC1584DEC8}" type="pres">
      <dgm:prSet presAssocID="{DF3A95CE-F898-4097-80A0-BB46C959FA8C}" presName="bgRect" presStyleLbl="bgShp" presStyleIdx="4" presStyleCnt="5"/>
      <dgm:spPr/>
    </dgm:pt>
    <dgm:pt modelId="{5605683A-AB3E-4B47-A3D2-C6F3E4C49396}" type="pres">
      <dgm:prSet presAssocID="{DF3A95CE-F898-4097-80A0-BB46C959FA8C}" presName="iconRect" presStyleLbl="node1" presStyleIdx="4" presStyleCnt="5" custScaleX="207680" custScaleY="156924" custLinFactNeighborX="10262" custLinFactNeighborY="13001"/>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0" r="-20000"/>
          </a:stretch>
        </a:blipFill>
        <a:ln>
          <a:noFill/>
        </a:ln>
      </dgm:spPr>
    </dgm:pt>
    <dgm:pt modelId="{5B002BE0-3A8A-430C-A2DC-05C0830F80DC}" type="pres">
      <dgm:prSet presAssocID="{DF3A95CE-F898-4097-80A0-BB46C959FA8C}" presName="spaceRect" presStyleCnt="0"/>
      <dgm:spPr/>
    </dgm:pt>
    <dgm:pt modelId="{4657C34E-F969-42E0-BE9F-92F89F0C1EBB}" type="pres">
      <dgm:prSet presAssocID="{DF3A95CE-F898-4097-80A0-BB46C959FA8C}" presName="parTx" presStyleLbl="revTx" presStyleIdx="4" presStyleCnt="5" custScaleX="89640">
        <dgm:presLayoutVars>
          <dgm:chMax val="0"/>
          <dgm:chPref val="0"/>
        </dgm:presLayoutVars>
      </dgm:prSet>
      <dgm:spPr/>
      <dgm:t>
        <a:bodyPr/>
        <a:lstStyle/>
        <a:p>
          <a:endParaRPr lang="en-US"/>
        </a:p>
      </dgm:t>
    </dgm:pt>
  </dgm:ptLst>
  <dgm:cxnLst>
    <dgm:cxn modelId="{11390F99-2800-4AC9-9160-4897B603F33B}" type="presOf" srcId="{DF3A95CE-F898-4097-80A0-BB46C959FA8C}" destId="{4657C34E-F969-42E0-BE9F-92F89F0C1EBB}" srcOrd="0" destOrd="0" presId="urn:microsoft.com/office/officeart/2018/2/layout/IconVerticalSolidList"/>
    <dgm:cxn modelId="{E09FB20A-058D-4676-966D-D7930DFED42D}" srcId="{C0F132FB-6DAA-4DD0-B7E9-C3076B693FDA}" destId="{1DD831A7-290F-40C4-8C3D-D50D80037217}" srcOrd="0" destOrd="0" parTransId="{59A92B14-FA25-4A81-9E3E-D1CF20ACA1BD}" sibTransId="{2F9AFAEE-D448-452E-98D1-4DAA891709C1}"/>
    <dgm:cxn modelId="{32F43996-3882-4C63-8164-2AACA4155DD8}" type="presOf" srcId="{C00A1BC6-9416-4B04-8A30-12ADF786AA65}" destId="{B9018262-63D7-422D-9108-F937D4416EA2}" srcOrd="0" destOrd="0" presId="urn:microsoft.com/office/officeart/2018/2/layout/IconVerticalSolidList"/>
    <dgm:cxn modelId="{B856A0FF-F5AA-4BB3-8BB4-0FAB4805A084}" type="presOf" srcId="{136A4E21-18DA-4F3D-985E-335CABDE1EE3}" destId="{3FD0F6AA-5401-476A-8719-594D00382F06}" srcOrd="0" destOrd="0" presId="urn:microsoft.com/office/officeart/2018/2/layout/IconVerticalSolidList"/>
    <dgm:cxn modelId="{1442DA80-57F9-4B11-B128-AEE225DDFA80}" srcId="{C0F132FB-6DAA-4DD0-B7E9-C3076B693FDA}" destId="{136A4E21-18DA-4F3D-985E-335CABDE1EE3}" srcOrd="3" destOrd="0" parTransId="{95C73267-1152-453A-8E72-41CB02FBBF98}" sibTransId="{93172C72-759F-4AEC-B4EA-78A4A2A1E85E}"/>
    <dgm:cxn modelId="{5B167446-45B8-4EC8-9D58-DF3680AC101C}" type="presOf" srcId="{1DD831A7-290F-40C4-8C3D-D50D80037217}" destId="{12E47184-273D-431D-B85D-5DCF6715AC3A}" srcOrd="0" destOrd="0" presId="urn:microsoft.com/office/officeart/2018/2/layout/IconVerticalSolidList"/>
    <dgm:cxn modelId="{A3C250E6-33A4-4B90-A85D-4C1187E6E594}" srcId="{C0F132FB-6DAA-4DD0-B7E9-C3076B693FDA}" destId="{7BCCA8FB-A16E-40A7-906E-24C816C0D411}" srcOrd="2" destOrd="0" parTransId="{4B864B4A-5644-40FA-8435-85DD204B3945}" sibTransId="{97E315AE-C241-4E17-911C-F17F13E89BB6}"/>
    <dgm:cxn modelId="{84F67DD9-6611-437B-9F38-AB92146ECE40}" type="presOf" srcId="{7BCCA8FB-A16E-40A7-906E-24C816C0D411}" destId="{4BC67B8D-082F-4D7E-804E-708842CBE707}" srcOrd="0" destOrd="0" presId="urn:microsoft.com/office/officeart/2018/2/layout/IconVerticalSolidList"/>
    <dgm:cxn modelId="{67D49C65-5629-4995-A670-686BDA60CC6A}" srcId="{C0F132FB-6DAA-4DD0-B7E9-C3076B693FDA}" destId="{C00A1BC6-9416-4B04-8A30-12ADF786AA65}" srcOrd="1" destOrd="0" parTransId="{DBBD61A5-4A3A-4999-ADF6-91CFD6EB5E4E}" sibTransId="{D6DF5D08-C0E7-4FB2-BC8F-3F87265F9E2C}"/>
    <dgm:cxn modelId="{C1F196E0-4D53-41E4-B5A4-D98E932D0EA0}" srcId="{C0F132FB-6DAA-4DD0-B7E9-C3076B693FDA}" destId="{DF3A95CE-F898-4097-80A0-BB46C959FA8C}" srcOrd="4" destOrd="0" parTransId="{CE301BAA-96E8-40DD-AEE9-C0238AA26BD2}" sibTransId="{1AD2EE86-49C0-40BE-B40F-BF6D85082942}"/>
    <dgm:cxn modelId="{B128F132-AABE-47B0-AD04-4987020B6523}" type="presOf" srcId="{C0F132FB-6DAA-4DD0-B7E9-C3076B693FDA}" destId="{AD1AA1CA-65E3-44E2-9681-EAF0CB2917E3}" srcOrd="0" destOrd="0" presId="urn:microsoft.com/office/officeart/2018/2/layout/IconVerticalSolidList"/>
    <dgm:cxn modelId="{9A247627-A2DE-4E25-8239-4BAE1DCB4388}" type="presParOf" srcId="{AD1AA1CA-65E3-44E2-9681-EAF0CB2917E3}" destId="{431E1570-E3FD-4BE3-A9A8-5C3F7036EE67}" srcOrd="0" destOrd="0" presId="urn:microsoft.com/office/officeart/2018/2/layout/IconVerticalSolidList"/>
    <dgm:cxn modelId="{F52F3125-5146-4C94-80E1-5768CB0F26F1}" type="presParOf" srcId="{431E1570-E3FD-4BE3-A9A8-5C3F7036EE67}" destId="{E63CAEA5-B231-4254-BC9C-19805C6D42F9}" srcOrd="0" destOrd="0" presId="urn:microsoft.com/office/officeart/2018/2/layout/IconVerticalSolidList"/>
    <dgm:cxn modelId="{70587339-5621-4BB2-8932-2D011D8BF9CB}" type="presParOf" srcId="{431E1570-E3FD-4BE3-A9A8-5C3F7036EE67}" destId="{99B49AB8-3751-4CD9-8B03-5AB8CC0AD844}" srcOrd="1" destOrd="0" presId="urn:microsoft.com/office/officeart/2018/2/layout/IconVerticalSolidList"/>
    <dgm:cxn modelId="{4AC8306C-A7D2-4557-93EA-7B990A9A1AA3}" type="presParOf" srcId="{431E1570-E3FD-4BE3-A9A8-5C3F7036EE67}" destId="{7F0C9675-7639-4C72-885D-FEC133CEF5E3}" srcOrd="2" destOrd="0" presId="urn:microsoft.com/office/officeart/2018/2/layout/IconVerticalSolidList"/>
    <dgm:cxn modelId="{921B83CA-E259-439B-8182-1FD3B1A48B6A}" type="presParOf" srcId="{431E1570-E3FD-4BE3-A9A8-5C3F7036EE67}" destId="{12E47184-273D-431D-B85D-5DCF6715AC3A}" srcOrd="3" destOrd="0" presId="urn:microsoft.com/office/officeart/2018/2/layout/IconVerticalSolidList"/>
    <dgm:cxn modelId="{FCB28CF9-056C-4474-A8AB-5D6BE3EE980D}" type="presParOf" srcId="{AD1AA1CA-65E3-44E2-9681-EAF0CB2917E3}" destId="{F82B36BB-44E1-4596-B896-76B2470567E9}" srcOrd="1" destOrd="0" presId="urn:microsoft.com/office/officeart/2018/2/layout/IconVerticalSolidList"/>
    <dgm:cxn modelId="{C1E37260-81BF-4C03-A313-F4330ACEEFF5}" type="presParOf" srcId="{AD1AA1CA-65E3-44E2-9681-EAF0CB2917E3}" destId="{13C978CA-BF3E-4209-8836-86B633D742A5}" srcOrd="2" destOrd="0" presId="urn:microsoft.com/office/officeart/2018/2/layout/IconVerticalSolidList"/>
    <dgm:cxn modelId="{C14FDF6F-323D-4568-B785-69169318C1DD}" type="presParOf" srcId="{13C978CA-BF3E-4209-8836-86B633D742A5}" destId="{2A697F40-DF6C-4A4B-A5FC-6F44F57EAD4F}" srcOrd="0" destOrd="0" presId="urn:microsoft.com/office/officeart/2018/2/layout/IconVerticalSolidList"/>
    <dgm:cxn modelId="{4DCB7DF4-283C-43B2-B790-FADE1009183E}" type="presParOf" srcId="{13C978CA-BF3E-4209-8836-86B633D742A5}" destId="{81DE09CF-35AF-4DC1-88A3-8DF597A495C0}" srcOrd="1" destOrd="0" presId="urn:microsoft.com/office/officeart/2018/2/layout/IconVerticalSolidList"/>
    <dgm:cxn modelId="{8F3034C6-7D8F-4D15-8D86-DFD60165A5DF}" type="presParOf" srcId="{13C978CA-BF3E-4209-8836-86B633D742A5}" destId="{DCB884A2-C46A-4F78-AD8F-C84A955BE589}" srcOrd="2" destOrd="0" presId="urn:microsoft.com/office/officeart/2018/2/layout/IconVerticalSolidList"/>
    <dgm:cxn modelId="{8426AA24-0EBA-4553-B576-682A46E5A7A0}" type="presParOf" srcId="{13C978CA-BF3E-4209-8836-86B633D742A5}" destId="{B9018262-63D7-422D-9108-F937D4416EA2}" srcOrd="3" destOrd="0" presId="urn:microsoft.com/office/officeart/2018/2/layout/IconVerticalSolidList"/>
    <dgm:cxn modelId="{D205F4C3-2072-4BD9-AA51-4608C92EF68B}" type="presParOf" srcId="{AD1AA1CA-65E3-44E2-9681-EAF0CB2917E3}" destId="{C43344E7-0458-4506-9616-6630EE38A0F1}" srcOrd="3" destOrd="0" presId="urn:microsoft.com/office/officeart/2018/2/layout/IconVerticalSolidList"/>
    <dgm:cxn modelId="{04AE97AC-8CE9-4859-9BC5-356ADE978D87}" type="presParOf" srcId="{AD1AA1CA-65E3-44E2-9681-EAF0CB2917E3}" destId="{F8249673-B3E0-4DD1-8F19-BD15D1939EE0}" srcOrd="4" destOrd="0" presId="urn:microsoft.com/office/officeart/2018/2/layout/IconVerticalSolidList"/>
    <dgm:cxn modelId="{75172E1A-54B5-4808-AA0C-06393456CB5D}" type="presParOf" srcId="{F8249673-B3E0-4DD1-8F19-BD15D1939EE0}" destId="{65B8B718-A144-40AC-A007-02D1A7791B19}" srcOrd="0" destOrd="0" presId="urn:microsoft.com/office/officeart/2018/2/layout/IconVerticalSolidList"/>
    <dgm:cxn modelId="{1FFCF4B9-26D9-4CC3-9708-18C0DD8DB03D}" type="presParOf" srcId="{F8249673-B3E0-4DD1-8F19-BD15D1939EE0}" destId="{E7F85FC7-D695-4833-95E3-E62AF9723AC0}" srcOrd="1" destOrd="0" presId="urn:microsoft.com/office/officeart/2018/2/layout/IconVerticalSolidList"/>
    <dgm:cxn modelId="{716DAA53-A2DD-46F7-A3F1-16EF6305E144}" type="presParOf" srcId="{F8249673-B3E0-4DD1-8F19-BD15D1939EE0}" destId="{C725B268-0BAA-4993-BDCB-3A137AB530CF}" srcOrd="2" destOrd="0" presId="urn:microsoft.com/office/officeart/2018/2/layout/IconVerticalSolidList"/>
    <dgm:cxn modelId="{0DB4530F-F948-411D-8411-EA3BD84139B4}" type="presParOf" srcId="{F8249673-B3E0-4DD1-8F19-BD15D1939EE0}" destId="{4BC67B8D-082F-4D7E-804E-708842CBE707}" srcOrd="3" destOrd="0" presId="urn:microsoft.com/office/officeart/2018/2/layout/IconVerticalSolidList"/>
    <dgm:cxn modelId="{36E0627E-F26B-4F19-B03A-FC36928B227D}" type="presParOf" srcId="{AD1AA1CA-65E3-44E2-9681-EAF0CB2917E3}" destId="{21633853-0BD6-4A94-A658-01F299F1666C}" srcOrd="5" destOrd="0" presId="urn:microsoft.com/office/officeart/2018/2/layout/IconVerticalSolidList"/>
    <dgm:cxn modelId="{C6D0E79A-6579-4FAB-A908-41582647FF7F}" type="presParOf" srcId="{AD1AA1CA-65E3-44E2-9681-EAF0CB2917E3}" destId="{DE965EB1-93F6-4967-A4A1-1BA79562F51F}" srcOrd="6" destOrd="0" presId="urn:microsoft.com/office/officeart/2018/2/layout/IconVerticalSolidList"/>
    <dgm:cxn modelId="{0F721702-742A-47D4-95ED-42F5B0335DB9}" type="presParOf" srcId="{DE965EB1-93F6-4967-A4A1-1BA79562F51F}" destId="{50031F1F-6F51-4258-83F6-FB91E15099D0}" srcOrd="0" destOrd="0" presId="urn:microsoft.com/office/officeart/2018/2/layout/IconVerticalSolidList"/>
    <dgm:cxn modelId="{C2CCE567-D5F0-43A0-B2DC-F93028A0F48C}" type="presParOf" srcId="{DE965EB1-93F6-4967-A4A1-1BA79562F51F}" destId="{1F0C75F3-1DC3-4CF3-82A7-1D57BE1D3849}" srcOrd="1" destOrd="0" presId="urn:microsoft.com/office/officeart/2018/2/layout/IconVerticalSolidList"/>
    <dgm:cxn modelId="{0722B052-DDCB-4965-9B37-52608DFD326A}" type="presParOf" srcId="{DE965EB1-93F6-4967-A4A1-1BA79562F51F}" destId="{7934485E-2C72-4F05-8FE0-B44D58777C9B}" srcOrd="2" destOrd="0" presId="urn:microsoft.com/office/officeart/2018/2/layout/IconVerticalSolidList"/>
    <dgm:cxn modelId="{F9E7AC5A-5467-4F94-B34E-97166177AF91}" type="presParOf" srcId="{DE965EB1-93F6-4967-A4A1-1BA79562F51F}" destId="{3FD0F6AA-5401-476A-8719-594D00382F06}" srcOrd="3" destOrd="0" presId="urn:microsoft.com/office/officeart/2018/2/layout/IconVerticalSolidList"/>
    <dgm:cxn modelId="{399000ED-9500-4583-A62B-ADCEB882FA88}" type="presParOf" srcId="{AD1AA1CA-65E3-44E2-9681-EAF0CB2917E3}" destId="{50878270-1AB9-41D2-9CBE-F4017C0ED894}" srcOrd="7" destOrd="0" presId="urn:microsoft.com/office/officeart/2018/2/layout/IconVerticalSolidList"/>
    <dgm:cxn modelId="{948A6A5E-9BA7-412C-B78E-5926E2BD188D}" type="presParOf" srcId="{AD1AA1CA-65E3-44E2-9681-EAF0CB2917E3}" destId="{09A0CBEA-C28E-43A9-AC77-1FD55EBEE30B}" srcOrd="8" destOrd="0" presId="urn:microsoft.com/office/officeart/2018/2/layout/IconVerticalSolidList"/>
    <dgm:cxn modelId="{1D75B2AD-70C4-4EA8-B015-0185DA723DDD}" type="presParOf" srcId="{09A0CBEA-C28E-43A9-AC77-1FD55EBEE30B}" destId="{0E009D72-FCFF-43E9-9DB8-68DC1584DEC8}" srcOrd="0" destOrd="0" presId="urn:microsoft.com/office/officeart/2018/2/layout/IconVerticalSolidList"/>
    <dgm:cxn modelId="{8802B184-6080-469E-9EDE-0BAF0DE3F6BA}" type="presParOf" srcId="{09A0CBEA-C28E-43A9-AC77-1FD55EBEE30B}" destId="{5605683A-AB3E-4B47-A3D2-C6F3E4C49396}" srcOrd="1" destOrd="0" presId="urn:microsoft.com/office/officeart/2018/2/layout/IconVerticalSolidList"/>
    <dgm:cxn modelId="{CE9D5A4B-18C6-47A6-B813-60DB8CBADF4D}" type="presParOf" srcId="{09A0CBEA-C28E-43A9-AC77-1FD55EBEE30B}" destId="{5B002BE0-3A8A-430C-A2DC-05C0830F80DC}" srcOrd="2" destOrd="0" presId="urn:microsoft.com/office/officeart/2018/2/layout/IconVerticalSolidList"/>
    <dgm:cxn modelId="{B519315B-5B90-4A22-A24F-148FA73F428F}" type="presParOf" srcId="{09A0CBEA-C28E-43A9-AC77-1FD55EBEE30B}" destId="{4657C34E-F969-42E0-BE9F-92F89F0C1EB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D3F19B-1B5C-4CE7-851B-BC1F100D6CE4}"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69567DD8-673A-4DCB-B620-A2FCAE7B7E6C}">
      <dgm:prSet/>
      <dgm:spPr/>
      <dgm:t>
        <a:bodyPr/>
        <a:lstStyle/>
        <a:p>
          <a:r>
            <a:rPr lang="en-US"/>
            <a:t>In-Class</a:t>
          </a:r>
        </a:p>
      </dgm:t>
    </dgm:pt>
    <dgm:pt modelId="{4F4E9FBF-240C-4DE8-8653-CBE404FB1967}" type="parTrans" cxnId="{B2B20E85-0085-43EF-868D-2AF7A023A4F0}">
      <dgm:prSet/>
      <dgm:spPr/>
      <dgm:t>
        <a:bodyPr/>
        <a:lstStyle/>
        <a:p>
          <a:endParaRPr lang="en-US"/>
        </a:p>
      </dgm:t>
    </dgm:pt>
    <dgm:pt modelId="{0B4DB2FD-C752-4446-B279-F79D021A4D1F}" type="sibTrans" cxnId="{B2B20E85-0085-43EF-868D-2AF7A023A4F0}">
      <dgm:prSet/>
      <dgm:spPr/>
      <dgm:t>
        <a:bodyPr/>
        <a:lstStyle/>
        <a:p>
          <a:endParaRPr lang="en-US"/>
        </a:p>
      </dgm:t>
    </dgm:pt>
    <dgm:pt modelId="{F04A1AB5-4CE6-4C90-9B0B-2D3D40BD0E62}">
      <dgm:prSet/>
      <dgm:spPr/>
      <dgm:t>
        <a:bodyPr/>
        <a:lstStyle/>
        <a:p>
          <a:r>
            <a:rPr lang="en-US"/>
            <a:t>Establish personal goals</a:t>
          </a:r>
        </a:p>
      </dgm:t>
    </dgm:pt>
    <dgm:pt modelId="{D0D4C346-2B16-4586-9C87-9239DE3FC0EC}" type="parTrans" cxnId="{843DA348-64BA-421F-B400-B4B144E58B9D}">
      <dgm:prSet/>
      <dgm:spPr/>
      <dgm:t>
        <a:bodyPr/>
        <a:lstStyle/>
        <a:p>
          <a:endParaRPr lang="en-US"/>
        </a:p>
      </dgm:t>
    </dgm:pt>
    <dgm:pt modelId="{FE304FE3-D24F-456E-A365-CDD91E29CBA3}" type="sibTrans" cxnId="{843DA348-64BA-421F-B400-B4B144E58B9D}">
      <dgm:prSet/>
      <dgm:spPr/>
      <dgm:t>
        <a:bodyPr/>
        <a:lstStyle/>
        <a:p>
          <a:endParaRPr lang="en-US"/>
        </a:p>
      </dgm:t>
    </dgm:pt>
    <dgm:pt modelId="{2BE44C0F-6524-484F-B0AF-51893516A18E}">
      <dgm:prSet/>
      <dgm:spPr/>
      <dgm:t>
        <a:bodyPr/>
        <a:lstStyle/>
        <a:p>
          <a:r>
            <a:rPr lang="en-US"/>
            <a:t>Self-tracking of measurements</a:t>
          </a:r>
        </a:p>
      </dgm:t>
    </dgm:pt>
    <dgm:pt modelId="{5F536C73-84EA-4AE1-92A3-EBEA00E84F29}" type="parTrans" cxnId="{A63308B9-988D-4226-91F5-F6CF9CD0523F}">
      <dgm:prSet/>
      <dgm:spPr/>
      <dgm:t>
        <a:bodyPr/>
        <a:lstStyle/>
        <a:p>
          <a:endParaRPr lang="en-US"/>
        </a:p>
      </dgm:t>
    </dgm:pt>
    <dgm:pt modelId="{2719248D-B00F-4B6F-AE17-206D28C4DE2B}" type="sibTrans" cxnId="{A63308B9-988D-4226-91F5-F6CF9CD0523F}">
      <dgm:prSet/>
      <dgm:spPr/>
      <dgm:t>
        <a:bodyPr/>
        <a:lstStyle/>
        <a:p>
          <a:endParaRPr lang="en-US"/>
        </a:p>
      </dgm:t>
    </dgm:pt>
    <dgm:pt modelId="{2D468B9D-D74D-4A4B-91EF-9D571C0AA953}">
      <dgm:prSet/>
      <dgm:spPr/>
      <dgm:t>
        <a:bodyPr/>
        <a:lstStyle/>
        <a:p>
          <a:r>
            <a:rPr lang="en-US"/>
            <a:t>Post-Class</a:t>
          </a:r>
        </a:p>
      </dgm:t>
    </dgm:pt>
    <dgm:pt modelId="{5E292C5E-A3F2-4FF9-9B53-A1D22D5F3002}" type="parTrans" cxnId="{B33912A2-DF30-4127-9F5A-23869C86D40E}">
      <dgm:prSet/>
      <dgm:spPr/>
      <dgm:t>
        <a:bodyPr/>
        <a:lstStyle/>
        <a:p>
          <a:endParaRPr lang="en-US"/>
        </a:p>
      </dgm:t>
    </dgm:pt>
    <dgm:pt modelId="{24E275A6-D012-45EF-97CC-C0CE97F46319}" type="sibTrans" cxnId="{B33912A2-DF30-4127-9F5A-23869C86D40E}">
      <dgm:prSet/>
      <dgm:spPr/>
      <dgm:t>
        <a:bodyPr/>
        <a:lstStyle/>
        <a:p>
          <a:endParaRPr lang="en-US"/>
        </a:p>
      </dgm:t>
    </dgm:pt>
    <dgm:pt modelId="{34AB083C-EF49-43D3-80B2-2C62BFADCAFF}">
      <dgm:prSet/>
      <dgm:spPr/>
      <dgm:t>
        <a:bodyPr/>
        <a:lstStyle/>
        <a:p>
          <a:r>
            <a:rPr lang="en-US"/>
            <a:t>Graduation</a:t>
          </a:r>
        </a:p>
      </dgm:t>
    </dgm:pt>
    <dgm:pt modelId="{DD0C049B-7089-4280-9F91-C15CD6986BE5}" type="parTrans" cxnId="{A049FCF9-1EEB-47AD-BD40-AF5BD5588F57}">
      <dgm:prSet/>
      <dgm:spPr/>
      <dgm:t>
        <a:bodyPr/>
        <a:lstStyle/>
        <a:p>
          <a:endParaRPr lang="en-US"/>
        </a:p>
      </dgm:t>
    </dgm:pt>
    <dgm:pt modelId="{CD204C49-0476-4182-84C0-D594C2501D78}" type="sibTrans" cxnId="{A049FCF9-1EEB-47AD-BD40-AF5BD5588F57}">
      <dgm:prSet/>
      <dgm:spPr/>
      <dgm:t>
        <a:bodyPr/>
        <a:lstStyle/>
        <a:p>
          <a:endParaRPr lang="en-US"/>
        </a:p>
      </dgm:t>
    </dgm:pt>
    <dgm:pt modelId="{5E814DD9-CC92-423D-9E06-893406556B1F}">
      <dgm:prSet/>
      <dgm:spPr/>
      <dgm:t>
        <a:bodyPr/>
        <a:lstStyle/>
        <a:p>
          <a:r>
            <a:rPr lang="en-US" dirty="0"/>
            <a:t>On-going follow-up with qualified health professionals, monthly. </a:t>
          </a:r>
        </a:p>
      </dgm:t>
    </dgm:pt>
    <dgm:pt modelId="{9D1D5D9D-160E-414A-A903-C5E0DB41665A}" type="parTrans" cxnId="{4AEED8D1-C595-4C8B-9C03-F68854CB77D6}">
      <dgm:prSet/>
      <dgm:spPr/>
      <dgm:t>
        <a:bodyPr/>
        <a:lstStyle/>
        <a:p>
          <a:endParaRPr lang="en-US"/>
        </a:p>
      </dgm:t>
    </dgm:pt>
    <dgm:pt modelId="{55AECBCA-4038-4AC2-B3C2-08F363871D21}" type="sibTrans" cxnId="{4AEED8D1-C595-4C8B-9C03-F68854CB77D6}">
      <dgm:prSet/>
      <dgm:spPr/>
      <dgm:t>
        <a:bodyPr/>
        <a:lstStyle/>
        <a:p>
          <a:endParaRPr lang="en-US"/>
        </a:p>
      </dgm:t>
    </dgm:pt>
    <dgm:pt modelId="{F003DB33-BCEF-4604-80D3-DF0B7C3AB941}" type="pres">
      <dgm:prSet presAssocID="{DFD3F19B-1B5C-4CE7-851B-BC1F100D6CE4}" presName="linear" presStyleCnt="0">
        <dgm:presLayoutVars>
          <dgm:dir/>
          <dgm:animLvl val="lvl"/>
          <dgm:resizeHandles val="exact"/>
        </dgm:presLayoutVars>
      </dgm:prSet>
      <dgm:spPr/>
      <dgm:t>
        <a:bodyPr/>
        <a:lstStyle/>
        <a:p>
          <a:endParaRPr lang="en-US"/>
        </a:p>
      </dgm:t>
    </dgm:pt>
    <dgm:pt modelId="{624512EA-4500-47EF-8FA1-5D56FFBF79FA}" type="pres">
      <dgm:prSet presAssocID="{69567DD8-673A-4DCB-B620-A2FCAE7B7E6C}" presName="parentLin" presStyleCnt="0"/>
      <dgm:spPr/>
    </dgm:pt>
    <dgm:pt modelId="{642EDF7B-9F80-4E61-BCD0-8B50CFCEC9DC}" type="pres">
      <dgm:prSet presAssocID="{69567DD8-673A-4DCB-B620-A2FCAE7B7E6C}" presName="parentLeftMargin" presStyleLbl="node1" presStyleIdx="0" presStyleCnt="2"/>
      <dgm:spPr/>
      <dgm:t>
        <a:bodyPr/>
        <a:lstStyle/>
        <a:p>
          <a:endParaRPr lang="en-US"/>
        </a:p>
      </dgm:t>
    </dgm:pt>
    <dgm:pt modelId="{9DA4CA62-00AD-4A2B-A8DA-18661A101F21}" type="pres">
      <dgm:prSet presAssocID="{69567DD8-673A-4DCB-B620-A2FCAE7B7E6C}" presName="parentText" presStyleLbl="node1" presStyleIdx="0" presStyleCnt="2">
        <dgm:presLayoutVars>
          <dgm:chMax val="0"/>
          <dgm:bulletEnabled val="1"/>
        </dgm:presLayoutVars>
      </dgm:prSet>
      <dgm:spPr/>
      <dgm:t>
        <a:bodyPr/>
        <a:lstStyle/>
        <a:p>
          <a:endParaRPr lang="en-US"/>
        </a:p>
      </dgm:t>
    </dgm:pt>
    <dgm:pt modelId="{BDA004F6-5659-4AA4-9411-1BEC6D02C363}" type="pres">
      <dgm:prSet presAssocID="{69567DD8-673A-4DCB-B620-A2FCAE7B7E6C}" presName="negativeSpace" presStyleCnt="0"/>
      <dgm:spPr/>
    </dgm:pt>
    <dgm:pt modelId="{54AACB7A-2554-4CC6-BCC2-4E0D895379CB}" type="pres">
      <dgm:prSet presAssocID="{69567DD8-673A-4DCB-B620-A2FCAE7B7E6C}" presName="childText" presStyleLbl="conFgAcc1" presStyleIdx="0" presStyleCnt="2">
        <dgm:presLayoutVars>
          <dgm:bulletEnabled val="1"/>
        </dgm:presLayoutVars>
      </dgm:prSet>
      <dgm:spPr/>
      <dgm:t>
        <a:bodyPr/>
        <a:lstStyle/>
        <a:p>
          <a:endParaRPr lang="en-US"/>
        </a:p>
      </dgm:t>
    </dgm:pt>
    <dgm:pt modelId="{43FF83C7-A960-468A-8D8D-5419EAC4D2E0}" type="pres">
      <dgm:prSet presAssocID="{0B4DB2FD-C752-4446-B279-F79D021A4D1F}" presName="spaceBetweenRectangles" presStyleCnt="0"/>
      <dgm:spPr/>
    </dgm:pt>
    <dgm:pt modelId="{24645EF9-DCF1-42BB-AF47-5359843C6EB2}" type="pres">
      <dgm:prSet presAssocID="{2D468B9D-D74D-4A4B-91EF-9D571C0AA953}" presName="parentLin" presStyleCnt="0"/>
      <dgm:spPr/>
    </dgm:pt>
    <dgm:pt modelId="{35604C28-FEBF-4577-80C9-BF1F944FF017}" type="pres">
      <dgm:prSet presAssocID="{2D468B9D-D74D-4A4B-91EF-9D571C0AA953}" presName="parentLeftMargin" presStyleLbl="node1" presStyleIdx="0" presStyleCnt="2"/>
      <dgm:spPr/>
      <dgm:t>
        <a:bodyPr/>
        <a:lstStyle/>
        <a:p>
          <a:endParaRPr lang="en-US"/>
        </a:p>
      </dgm:t>
    </dgm:pt>
    <dgm:pt modelId="{655F1A1F-0F06-4BD1-90AB-BA3F524065E4}" type="pres">
      <dgm:prSet presAssocID="{2D468B9D-D74D-4A4B-91EF-9D571C0AA953}" presName="parentText" presStyleLbl="node1" presStyleIdx="1" presStyleCnt="2">
        <dgm:presLayoutVars>
          <dgm:chMax val="0"/>
          <dgm:bulletEnabled val="1"/>
        </dgm:presLayoutVars>
      </dgm:prSet>
      <dgm:spPr/>
      <dgm:t>
        <a:bodyPr/>
        <a:lstStyle/>
        <a:p>
          <a:endParaRPr lang="en-US"/>
        </a:p>
      </dgm:t>
    </dgm:pt>
    <dgm:pt modelId="{57750835-86FD-4CEC-AEAD-D1D03ADA46C2}" type="pres">
      <dgm:prSet presAssocID="{2D468B9D-D74D-4A4B-91EF-9D571C0AA953}" presName="negativeSpace" presStyleCnt="0"/>
      <dgm:spPr/>
    </dgm:pt>
    <dgm:pt modelId="{40B96CE3-63C3-43CA-B88E-9C223A2D2011}" type="pres">
      <dgm:prSet presAssocID="{2D468B9D-D74D-4A4B-91EF-9D571C0AA953}" presName="childText" presStyleLbl="conFgAcc1" presStyleIdx="1" presStyleCnt="2">
        <dgm:presLayoutVars>
          <dgm:bulletEnabled val="1"/>
        </dgm:presLayoutVars>
      </dgm:prSet>
      <dgm:spPr/>
      <dgm:t>
        <a:bodyPr/>
        <a:lstStyle/>
        <a:p>
          <a:endParaRPr lang="en-US"/>
        </a:p>
      </dgm:t>
    </dgm:pt>
  </dgm:ptLst>
  <dgm:cxnLst>
    <dgm:cxn modelId="{50644C86-3A92-4C6B-9A9D-E5DD0F9CAEF1}" type="presOf" srcId="{2BE44C0F-6524-484F-B0AF-51893516A18E}" destId="{54AACB7A-2554-4CC6-BCC2-4E0D895379CB}" srcOrd="0" destOrd="1" presId="urn:microsoft.com/office/officeart/2005/8/layout/list1"/>
    <dgm:cxn modelId="{A049FCF9-1EEB-47AD-BD40-AF5BD5588F57}" srcId="{2D468B9D-D74D-4A4B-91EF-9D571C0AA953}" destId="{34AB083C-EF49-43D3-80B2-2C62BFADCAFF}" srcOrd="0" destOrd="0" parTransId="{DD0C049B-7089-4280-9F91-C15CD6986BE5}" sibTransId="{CD204C49-0476-4182-84C0-D594C2501D78}"/>
    <dgm:cxn modelId="{4AEED8D1-C595-4C8B-9C03-F68854CB77D6}" srcId="{2D468B9D-D74D-4A4B-91EF-9D571C0AA953}" destId="{5E814DD9-CC92-423D-9E06-893406556B1F}" srcOrd="1" destOrd="0" parTransId="{9D1D5D9D-160E-414A-A903-C5E0DB41665A}" sibTransId="{55AECBCA-4038-4AC2-B3C2-08F363871D21}"/>
    <dgm:cxn modelId="{B37BB20E-29B3-4A05-B9AD-1E8EFA7A327F}" type="presOf" srcId="{F04A1AB5-4CE6-4C90-9B0B-2D3D40BD0E62}" destId="{54AACB7A-2554-4CC6-BCC2-4E0D895379CB}" srcOrd="0" destOrd="0" presId="urn:microsoft.com/office/officeart/2005/8/layout/list1"/>
    <dgm:cxn modelId="{843DA348-64BA-421F-B400-B4B144E58B9D}" srcId="{69567DD8-673A-4DCB-B620-A2FCAE7B7E6C}" destId="{F04A1AB5-4CE6-4C90-9B0B-2D3D40BD0E62}" srcOrd="0" destOrd="0" parTransId="{D0D4C346-2B16-4586-9C87-9239DE3FC0EC}" sibTransId="{FE304FE3-D24F-456E-A365-CDD91E29CBA3}"/>
    <dgm:cxn modelId="{4C5843BD-75F4-47D8-A00E-9B43F03DF779}" type="presOf" srcId="{2D468B9D-D74D-4A4B-91EF-9D571C0AA953}" destId="{655F1A1F-0F06-4BD1-90AB-BA3F524065E4}" srcOrd="1" destOrd="0" presId="urn:microsoft.com/office/officeart/2005/8/layout/list1"/>
    <dgm:cxn modelId="{58408960-3290-458D-B9D4-2B85624A8A12}" type="presOf" srcId="{34AB083C-EF49-43D3-80B2-2C62BFADCAFF}" destId="{40B96CE3-63C3-43CA-B88E-9C223A2D2011}" srcOrd="0" destOrd="0" presId="urn:microsoft.com/office/officeart/2005/8/layout/list1"/>
    <dgm:cxn modelId="{BD465256-4E85-42B5-96A5-BD249F65CC26}" type="presOf" srcId="{69567DD8-673A-4DCB-B620-A2FCAE7B7E6C}" destId="{642EDF7B-9F80-4E61-BCD0-8B50CFCEC9DC}" srcOrd="0" destOrd="0" presId="urn:microsoft.com/office/officeart/2005/8/layout/list1"/>
    <dgm:cxn modelId="{EB409538-855D-4BE7-B5C9-D6D9C7BFF115}" type="presOf" srcId="{DFD3F19B-1B5C-4CE7-851B-BC1F100D6CE4}" destId="{F003DB33-BCEF-4604-80D3-DF0B7C3AB941}" srcOrd="0" destOrd="0" presId="urn:microsoft.com/office/officeart/2005/8/layout/list1"/>
    <dgm:cxn modelId="{A63308B9-988D-4226-91F5-F6CF9CD0523F}" srcId="{69567DD8-673A-4DCB-B620-A2FCAE7B7E6C}" destId="{2BE44C0F-6524-484F-B0AF-51893516A18E}" srcOrd="1" destOrd="0" parTransId="{5F536C73-84EA-4AE1-92A3-EBEA00E84F29}" sibTransId="{2719248D-B00F-4B6F-AE17-206D28C4DE2B}"/>
    <dgm:cxn modelId="{146A1E03-9E30-4BDE-A85B-EB82001E522B}" type="presOf" srcId="{5E814DD9-CC92-423D-9E06-893406556B1F}" destId="{40B96CE3-63C3-43CA-B88E-9C223A2D2011}" srcOrd="0" destOrd="1" presId="urn:microsoft.com/office/officeart/2005/8/layout/list1"/>
    <dgm:cxn modelId="{D3293F0A-4A0D-46D5-BB6F-7D48AA2F5F68}" type="presOf" srcId="{2D468B9D-D74D-4A4B-91EF-9D571C0AA953}" destId="{35604C28-FEBF-4577-80C9-BF1F944FF017}" srcOrd="0" destOrd="0" presId="urn:microsoft.com/office/officeart/2005/8/layout/list1"/>
    <dgm:cxn modelId="{B2B20E85-0085-43EF-868D-2AF7A023A4F0}" srcId="{DFD3F19B-1B5C-4CE7-851B-BC1F100D6CE4}" destId="{69567DD8-673A-4DCB-B620-A2FCAE7B7E6C}" srcOrd="0" destOrd="0" parTransId="{4F4E9FBF-240C-4DE8-8653-CBE404FB1967}" sibTransId="{0B4DB2FD-C752-4446-B279-F79D021A4D1F}"/>
    <dgm:cxn modelId="{B33912A2-DF30-4127-9F5A-23869C86D40E}" srcId="{DFD3F19B-1B5C-4CE7-851B-BC1F100D6CE4}" destId="{2D468B9D-D74D-4A4B-91EF-9D571C0AA953}" srcOrd="1" destOrd="0" parTransId="{5E292C5E-A3F2-4FF9-9B53-A1D22D5F3002}" sibTransId="{24E275A6-D012-45EF-97CC-C0CE97F46319}"/>
    <dgm:cxn modelId="{637ACB6B-596D-483B-9F2E-B2E428981B07}" type="presOf" srcId="{69567DD8-673A-4DCB-B620-A2FCAE7B7E6C}" destId="{9DA4CA62-00AD-4A2B-A8DA-18661A101F21}" srcOrd="1" destOrd="0" presId="urn:microsoft.com/office/officeart/2005/8/layout/list1"/>
    <dgm:cxn modelId="{7273CDED-9C14-43C4-9E8C-3A9E406FAB63}" type="presParOf" srcId="{F003DB33-BCEF-4604-80D3-DF0B7C3AB941}" destId="{624512EA-4500-47EF-8FA1-5D56FFBF79FA}" srcOrd="0" destOrd="0" presId="urn:microsoft.com/office/officeart/2005/8/layout/list1"/>
    <dgm:cxn modelId="{B9D078C7-F42B-4C6A-BB88-C55BE47D03E1}" type="presParOf" srcId="{624512EA-4500-47EF-8FA1-5D56FFBF79FA}" destId="{642EDF7B-9F80-4E61-BCD0-8B50CFCEC9DC}" srcOrd="0" destOrd="0" presId="urn:microsoft.com/office/officeart/2005/8/layout/list1"/>
    <dgm:cxn modelId="{05376063-C36B-4AB8-8197-C67FDB398DFB}" type="presParOf" srcId="{624512EA-4500-47EF-8FA1-5D56FFBF79FA}" destId="{9DA4CA62-00AD-4A2B-A8DA-18661A101F21}" srcOrd="1" destOrd="0" presId="urn:microsoft.com/office/officeart/2005/8/layout/list1"/>
    <dgm:cxn modelId="{BCD65717-CFCF-4D47-9250-C1A0D920C610}" type="presParOf" srcId="{F003DB33-BCEF-4604-80D3-DF0B7C3AB941}" destId="{BDA004F6-5659-4AA4-9411-1BEC6D02C363}" srcOrd="1" destOrd="0" presId="urn:microsoft.com/office/officeart/2005/8/layout/list1"/>
    <dgm:cxn modelId="{673A7F28-5E19-459B-8690-9B25D020DBBE}" type="presParOf" srcId="{F003DB33-BCEF-4604-80D3-DF0B7C3AB941}" destId="{54AACB7A-2554-4CC6-BCC2-4E0D895379CB}" srcOrd="2" destOrd="0" presId="urn:microsoft.com/office/officeart/2005/8/layout/list1"/>
    <dgm:cxn modelId="{5FF71A0A-3933-44FF-9908-81ABD7967EAF}" type="presParOf" srcId="{F003DB33-BCEF-4604-80D3-DF0B7C3AB941}" destId="{43FF83C7-A960-468A-8D8D-5419EAC4D2E0}" srcOrd="3" destOrd="0" presId="urn:microsoft.com/office/officeart/2005/8/layout/list1"/>
    <dgm:cxn modelId="{5490B0C2-7B3E-4634-998D-077E5A762F0F}" type="presParOf" srcId="{F003DB33-BCEF-4604-80D3-DF0B7C3AB941}" destId="{24645EF9-DCF1-42BB-AF47-5359843C6EB2}" srcOrd="4" destOrd="0" presId="urn:microsoft.com/office/officeart/2005/8/layout/list1"/>
    <dgm:cxn modelId="{1B564F67-4439-4FE8-BB2C-F6E643733A7F}" type="presParOf" srcId="{24645EF9-DCF1-42BB-AF47-5359843C6EB2}" destId="{35604C28-FEBF-4577-80C9-BF1F944FF017}" srcOrd="0" destOrd="0" presId="urn:microsoft.com/office/officeart/2005/8/layout/list1"/>
    <dgm:cxn modelId="{673C176F-A784-4023-84A7-60361C622185}" type="presParOf" srcId="{24645EF9-DCF1-42BB-AF47-5359843C6EB2}" destId="{655F1A1F-0F06-4BD1-90AB-BA3F524065E4}" srcOrd="1" destOrd="0" presId="urn:microsoft.com/office/officeart/2005/8/layout/list1"/>
    <dgm:cxn modelId="{3F712A06-66F8-4834-9B5D-0C378CD0B229}" type="presParOf" srcId="{F003DB33-BCEF-4604-80D3-DF0B7C3AB941}" destId="{57750835-86FD-4CEC-AEAD-D1D03ADA46C2}" srcOrd="5" destOrd="0" presId="urn:microsoft.com/office/officeart/2005/8/layout/list1"/>
    <dgm:cxn modelId="{D6B3076A-047A-4776-B1FC-57A16937D103}" type="presParOf" srcId="{F003DB33-BCEF-4604-80D3-DF0B7C3AB941}" destId="{40B96CE3-63C3-43CA-B88E-9C223A2D201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CAEA5-B231-4254-BC9C-19805C6D42F9}">
      <dsp:nvSpPr>
        <dsp:cNvPr id="0" name=""/>
        <dsp:cNvSpPr/>
      </dsp:nvSpPr>
      <dsp:spPr>
        <a:xfrm>
          <a:off x="-31367" y="13234"/>
          <a:ext cx="6874563" cy="979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B49AB8-3751-4CD9-8B03-5AB8CC0AD844}">
      <dsp:nvSpPr>
        <dsp:cNvPr id="0" name=""/>
        <dsp:cNvSpPr/>
      </dsp:nvSpPr>
      <dsp:spPr>
        <a:xfrm>
          <a:off x="-68816" y="114470"/>
          <a:ext cx="1205934" cy="77678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2E47184-273D-431D-B85D-5DCF6715AC3A}">
      <dsp:nvSpPr>
        <dsp:cNvPr id="0" name=""/>
        <dsp:cNvSpPr/>
      </dsp:nvSpPr>
      <dsp:spPr>
        <a:xfrm>
          <a:off x="997274" y="58054"/>
          <a:ext cx="5946105" cy="979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38" tIns="103638" rIns="103638" bIns="103638" numCol="1" spcCol="1270" anchor="ctr" anchorCtr="0">
          <a:noAutofit/>
        </a:bodyPr>
        <a:lstStyle/>
        <a:p>
          <a:pPr lvl="0" algn="l" defTabSz="889000">
            <a:lnSpc>
              <a:spcPct val="100000"/>
            </a:lnSpc>
            <a:spcBef>
              <a:spcPct val="0"/>
            </a:spcBef>
            <a:spcAft>
              <a:spcPct val="35000"/>
            </a:spcAft>
          </a:pPr>
          <a:r>
            <a:rPr lang="en-US" sz="2000" kern="1200" dirty="0"/>
            <a:t>Tele-Health Education at home.</a:t>
          </a:r>
        </a:p>
      </dsp:txBody>
      <dsp:txXfrm>
        <a:off x="997274" y="58054"/>
        <a:ext cx="5946105" cy="979254"/>
      </dsp:txXfrm>
    </dsp:sp>
    <dsp:sp modelId="{2A697F40-DF6C-4A4B-A5FC-6F44F57EAD4F}">
      <dsp:nvSpPr>
        <dsp:cNvPr id="0" name=""/>
        <dsp:cNvSpPr/>
      </dsp:nvSpPr>
      <dsp:spPr>
        <a:xfrm>
          <a:off x="-68816" y="1237301"/>
          <a:ext cx="6874563" cy="979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DE09CF-35AF-4DC1-88A3-8DF597A495C0}">
      <dsp:nvSpPr>
        <dsp:cNvPr id="0" name=""/>
        <dsp:cNvSpPr/>
      </dsp:nvSpPr>
      <dsp:spPr>
        <a:xfrm>
          <a:off x="68155" y="1309678"/>
          <a:ext cx="1083378" cy="7873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4000" b="-54000"/>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B9018262-63D7-422D-9108-F937D4416EA2}">
      <dsp:nvSpPr>
        <dsp:cNvPr id="0" name=""/>
        <dsp:cNvSpPr/>
      </dsp:nvSpPr>
      <dsp:spPr>
        <a:xfrm>
          <a:off x="1062222" y="1237301"/>
          <a:ext cx="5741313" cy="979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38" tIns="103638" rIns="103638" bIns="103638" numCol="1" spcCol="1270" anchor="ctr" anchorCtr="0">
          <a:noAutofit/>
        </a:bodyPr>
        <a:lstStyle/>
        <a:p>
          <a:pPr lvl="0" algn="l" defTabSz="889000">
            <a:lnSpc>
              <a:spcPct val="100000"/>
            </a:lnSpc>
            <a:spcBef>
              <a:spcPct val="0"/>
            </a:spcBef>
            <a:spcAft>
              <a:spcPct val="35000"/>
            </a:spcAft>
          </a:pPr>
          <a:r>
            <a:rPr lang="en-US" sz="2000" kern="1200" dirty="0"/>
            <a:t>Learn to Earn </a:t>
          </a:r>
          <a:r>
            <a:rPr lang="en-US" sz="2000" kern="1200" dirty="0" smtClean="0"/>
            <a:t>Resources</a:t>
          </a:r>
          <a:endParaRPr lang="en-US" sz="2000" kern="1200" dirty="0"/>
        </a:p>
      </dsp:txBody>
      <dsp:txXfrm>
        <a:off x="1062222" y="1237301"/>
        <a:ext cx="5741313" cy="979254"/>
      </dsp:txXfrm>
    </dsp:sp>
    <dsp:sp modelId="{65B8B718-A144-40AC-A007-02D1A7791B19}">
      <dsp:nvSpPr>
        <dsp:cNvPr id="0" name=""/>
        <dsp:cNvSpPr/>
      </dsp:nvSpPr>
      <dsp:spPr>
        <a:xfrm>
          <a:off x="-68816" y="2461369"/>
          <a:ext cx="6874563" cy="979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F85FC7-D695-4833-95E3-E62AF9723AC0}">
      <dsp:nvSpPr>
        <dsp:cNvPr id="0" name=""/>
        <dsp:cNvSpPr/>
      </dsp:nvSpPr>
      <dsp:spPr>
        <a:xfrm>
          <a:off x="58880" y="2576264"/>
          <a:ext cx="875644" cy="74946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BC67B8D-082F-4D7E-804E-708842CBE707}">
      <dsp:nvSpPr>
        <dsp:cNvPr id="0" name=""/>
        <dsp:cNvSpPr/>
      </dsp:nvSpPr>
      <dsp:spPr>
        <a:xfrm>
          <a:off x="1062222" y="2461369"/>
          <a:ext cx="5741313" cy="979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38" tIns="103638" rIns="103638" bIns="103638" numCol="1" spcCol="1270" anchor="ctr" anchorCtr="0">
          <a:noAutofit/>
        </a:bodyPr>
        <a:lstStyle/>
        <a:p>
          <a:pPr lvl="0" algn="l" defTabSz="889000">
            <a:lnSpc>
              <a:spcPts val="2880"/>
            </a:lnSpc>
            <a:spcBef>
              <a:spcPct val="0"/>
            </a:spcBef>
            <a:spcAft>
              <a:spcPct val="35000"/>
            </a:spcAft>
          </a:pPr>
          <a:r>
            <a:rPr lang="en-US" sz="2000" kern="1200" dirty="0"/>
            <a:t>Meal Appeal                                                                         </a:t>
          </a:r>
          <a:r>
            <a:rPr lang="en-US" sz="2000" i="1" kern="1200" dirty="0"/>
            <a:t>Nutritious &amp; Delicious Plant-based Meal Planning</a:t>
          </a:r>
        </a:p>
      </dsp:txBody>
      <dsp:txXfrm>
        <a:off x="1062222" y="2461369"/>
        <a:ext cx="5741313" cy="979254"/>
      </dsp:txXfrm>
    </dsp:sp>
    <dsp:sp modelId="{50031F1F-6F51-4258-83F6-FB91E15099D0}">
      <dsp:nvSpPr>
        <dsp:cNvPr id="0" name=""/>
        <dsp:cNvSpPr/>
      </dsp:nvSpPr>
      <dsp:spPr>
        <a:xfrm>
          <a:off x="-22206" y="3685437"/>
          <a:ext cx="6874563" cy="979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0C75F3-1DC3-4CF3-82A7-1D57BE1D3849}">
      <dsp:nvSpPr>
        <dsp:cNvPr id="0" name=""/>
        <dsp:cNvSpPr/>
      </dsp:nvSpPr>
      <dsp:spPr>
        <a:xfrm>
          <a:off x="-60160" y="3784923"/>
          <a:ext cx="1224257" cy="75713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7000" r="-27000"/>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FD0F6AA-5401-476A-8719-594D00382F06}">
      <dsp:nvSpPr>
        <dsp:cNvPr id="0" name=""/>
        <dsp:cNvSpPr/>
      </dsp:nvSpPr>
      <dsp:spPr>
        <a:xfrm>
          <a:off x="1108831" y="3685437"/>
          <a:ext cx="5741313" cy="979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38" tIns="103638" rIns="103638" bIns="103638" numCol="1" spcCol="1270" anchor="ctr" anchorCtr="0">
          <a:noAutofit/>
        </a:bodyPr>
        <a:lstStyle/>
        <a:p>
          <a:pPr lvl="0" algn="l" defTabSz="889000">
            <a:lnSpc>
              <a:spcPct val="100000"/>
            </a:lnSpc>
            <a:spcBef>
              <a:spcPct val="0"/>
            </a:spcBef>
            <a:spcAft>
              <a:spcPct val="35000"/>
            </a:spcAft>
          </a:pPr>
          <a:r>
            <a:rPr lang="en-US" sz="2000" kern="1200" dirty="0"/>
            <a:t>Fitness Fun                                                                             </a:t>
          </a:r>
          <a:r>
            <a:rPr lang="en-US" sz="2000" i="1" kern="1200" dirty="0"/>
            <a:t>Move to Lose</a:t>
          </a:r>
        </a:p>
      </dsp:txBody>
      <dsp:txXfrm>
        <a:off x="1108831" y="3685437"/>
        <a:ext cx="5741313" cy="979254"/>
      </dsp:txXfrm>
    </dsp:sp>
    <dsp:sp modelId="{0E009D72-FCFF-43E9-9DB8-68DC1584DEC8}">
      <dsp:nvSpPr>
        <dsp:cNvPr id="0" name=""/>
        <dsp:cNvSpPr/>
      </dsp:nvSpPr>
      <dsp:spPr>
        <a:xfrm>
          <a:off x="-68816" y="4909504"/>
          <a:ext cx="6874563" cy="979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05683A-AB3E-4B47-A3D2-C6F3E4C49396}">
      <dsp:nvSpPr>
        <dsp:cNvPr id="0" name=""/>
        <dsp:cNvSpPr/>
      </dsp:nvSpPr>
      <dsp:spPr>
        <a:xfrm>
          <a:off x="-7298" y="5046565"/>
          <a:ext cx="1118543" cy="84517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0" r="-20000"/>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657C34E-F969-42E0-BE9F-92F89F0C1EBB}">
      <dsp:nvSpPr>
        <dsp:cNvPr id="0" name=""/>
        <dsp:cNvSpPr/>
      </dsp:nvSpPr>
      <dsp:spPr>
        <a:xfrm>
          <a:off x="1359622" y="4909504"/>
          <a:ext cx="5146513" cy="979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38" tIns="103638" rIns="103638" bIns="103638" numCol="1" spcCol="1270" anchor="ctr" anchorCtr="0">
          <a:noAutofit/>
        </a:bodyPr>
        <a:lstStyle/>
        <a:p>
          <a:pPr lvl="0" algn="l" defTabSz="889000">
            <a:lnSpc>
              <a:spcPct val="100000"/>
            </a:lnSpc>
            <a:spcBef>
              <a:spcPct val="0"/>
            </a:spcBef>
            <a:spcAft>
              <a:spcPct val="35000"/>
            </a:spcAft>
          </a:pPr>
          <a:r>
            <a:rPr lang="en-US" sz="2000" i="1" kern="1200" dirty="0"/>
            <a:t>Resources Map App and Referrals</a:t>
          </a:r>
        </a:p>
      </dsp:txBody>
      <dsp:txXfrm>
        <a:off x="1359622" y="4909504"/>
        <a:ext cx="5146513" cy="979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ACB7A-2554-4CC6-BCC2-4E0D895379CB}">
      <dsp:nvSpPr>
        <dsp:cNvPr id="0" name=""/>
        <dsp:cNvSpPr/>
      </dsp:nvSpPr>
      <dsp:spPr>
        <a:xfrm>
          <a:off x="0" y="502415"/>
          <a:ext cx="10905065" cy="1644300"/>
        </a:xfrm>
        <a:prstGeom prst="rect">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6354" tIns="604012" rIns="846354"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a:t>Establish personal goals</a:t>
          </a:r>
        </a:p>
        <a:p>
          <a:pPr marL="285750" lvl="1" indent="-285750" algn="l" defTabSz="1289050">
            <a:lnSpc>
              <a:spcPct val="90000"/>
            </a:lnSpc>
            <a:spcBef>
              <a:spcPct val="0"/>
            </a:spcBef>
            <a:spcAft>
              <a:spcPct val="15000"/>
            </a:spcAft>
            <a:buChar char="••"/>
          </a:pPr>
          <a:r>
            <a:rPr lang="en-US" sz="2900" kern="1200"/>
            <a:t>Self-tracking of measurements</a:t>
          </a:r>
        </a:p>
      </dsp:txBody>
      <dsp:txXfrm>
        <a:off x="0" y="502415"/>
        <a:ext cx="10905065" cy="1644300"/>
      </dsp:txXfrm>
    </dsp:sp>
    <dsp:sp modelId="{9DA4CA62-00AD-4A2B-A8DA-18661A101F21}">
      <dsp:nvSpPr>
        <dsp:cNvPr id="0" name=""/>
        <dsp:cNvSpPr/>
      </dsp:nvSpPr>
      <dsp:spPr>
        <a:xfrm>
          <a:off x="545253" y="74375"/>
          <a:ext cx="7633545" cy="85608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8530" tIns="0" rIns="288530" bIns="0" numCol="1" spcCol="1270" anchor="ctr" anchorCtr="0">
          <a:noAutofit/>
        </a:bodyPr>
        <a:lstStyle/>
        <a:p>
          <a:pPr lvl="0" algn="l" defTabSz="1289050">
            <a:lnSpc>
              <a:spcPct val="90000"/>
            </a:lnSpc>
            <a:spcBef>
              <a:spcPct val="0"/>
            </a:spcBef>
            <a:spcAft>
              <a:spcPct val="35000"/>
            </a:spcAft>
          </a:pPr>
          <a:r>
            <a:rPr lang="en-US" sz="2900" kern="1200"/>
            <a:t>In-Class</a:t>
          </a:r>
        </a:p>
      </dsp:txBody>
      <dsp:txXfrm>
        <a:off x="587043" y="116165"/>
        <a:ext cx="7549965" cy="772500"/>
      </dsp:txXfrm>
    </dsp:sp>
    <dsp:sp modelId="{40B96CE3-63C3-43CA-B88E-9C223A2D2011}">
      <dsp:nvSpPr>
        <dsp:cNvPr id="0" name=""/>
        <dsp:cNvSpPr/>
      </dsp:nvSpPr>
      <dsp:spPr>
        <a:xfrm>
          <a:off x="0" y="2731355"/>
          <a:ext cx="10905065" cy="2009700"/>
        </a:xfrm>
        <a:prstGeom prst="rect">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6354" tIns="604012" rIns="846354"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a:t>Graduation</a:t>
          </a:r>
        </a:p>
        <a:p>
          <a:pPr marL="285750" lvl="1" indent="-285750" algn="l" defTabSz="1289050">
            <a:lnSpc>
              <a:spcPct val="90000"/>
            </a:lnSpc>
            <a:spcBef>
              <a:spcPct val="0"/>
            </a:spcBef>
            <a:spcAft>
              <a:spcPct val="15000"/>
            </a:spcAft>
            <a:buChar char="••"/>
          </a:pPr>
          <a:r>
            <a:rPr lang="en-US" sz="2900" kern="1200" dirty="0"/>
            <a:t>On-going follow-up with qualified health professionals, monthly. </a:t>
          </a:r>
        </a:p>
      </dsp:txBody>
      <dsp:txXfrm>
        <a:off x="0" y="2731355"/>
        <a:ext cx="10905065" cy="2009700"/>
      </dsp:txXfrm>
    </dsp:sp>
    <dsp:sp modelId="{655F1A1F-0F06-4BD1-90AB-BA3F524065E4}">
      <dsp:nvSpPr>
        <dsp:cNvPr id="0" name=""/>
        <dsp:cNvSpPr/>
      </dsp:nvSpPr>
      <dsp:spPr>
        <a:xfrm>
          <a:off x="545253" y="2303315"/>
          <a:ext cx="7633545" cy="85608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8530" tIns="0" rIns="288530" bIns="0" numCol="1" spcCol="1270" anchor="ctr" anchorCtr="0">
          <a:noAutofit/>
        </a:bodyPr>
        <a:lstStyle/>
        <a:p>
          <a:pPr lvl="0" algn="l" defTabSz="1289050">
            <a:lnSpc>
              <a:spcPct val="90000"/>
            </a:lnSpc>
            <a:spcBef>
              <a:spcPct val="0"/>
            </a:spcBef>
            <a:spcAft>
              <a:spcPct val="35000"/>
            </a:spcAft>
          </a:pPr>
          <a:r>
            <a:rPr lang="en-US" sz="2900" kern="1200"/>
            <a:t>Post-Class</a:t>
          </a:r>
        </a:p>
      </dsp:txBody>
      <dsp:txXfrm>
        <a:off x="587043" y="2345105"/>
        <a:ext cx="7549965" cy="7725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7ED0E-C565-4333-98E4-378A4C38171E}" type="datetimeFigureOut">
              <a:rPr lang="en-US" smtClean="0"/>
              <a:pPr/>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DB607-1F38-4EEB-8DCB-DB1ADB23ACFC}" type="slidenum">
              <a:rPr lang="en-US" smtClean="0"/>
              <a:pPr/>
              <a:t>‹#›</a:t>
            </a:fld>
            <a:endParaRPr lang="en-US"/>
          </a:p>
        </p:txBody>
      </p:sp>
    </p:spTree>
    <p:extLst>
      <p:ext uri="{BB962C8B-B14F-4D97-AF65-F5344CB8AC3E}">
        <p14:creationId xmlns:p14="http://schemas.microsoft.com/office/powerpoint/2010/main" val="120069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has over 100 years of experience in leadership and program development. Dorothy Richards, CEO who has 30 years of experience as a nutritionist, and Dr. Patricia Smith, COO who has 35 years experience as a licensed Dietician, and Dr. Henry Pearson, who has 30 years experience as a naturopath physician, and me who has 40 years experience in healthcare. We believe our team with their experience and backgrounds we can accomplish our goal of  providing health access and health literacy through the S.M.A. R.T. Health Education at </a:t>
            </a:r>
            <a:r>
              <a:rPr lang="en-US"/>
              <a:t>Home services.</a:t>
            </a:r>
            <a:endParaRPr lang="en-US" dirty="0"/>
          </a:p>
        </p:txBody>
      </p:sp>
      <p:sp>
        <p:nvSpPr>
          <p:cNvPr id="4" name="Slide Number Placeholder 3"/>
          <p:cNvSpPr>
            <a:spLocks noGrp="1"/>
          </p:cNvSpPr>
          <p:nvPr>
            <p:ph type="sldNum" sz="quarter" idx="5"/>
          </p:nvPr>
        </p:nvSpPr>
        <p:spPr/>
        <p:txBody>
          <a:bodyPr/>
          <a:lstStyle/>
          <a:p>
            <a:fld id="{95FD20E4-3741-424E-9AC5-FE4BD2984BC6}" type="slidenum">
              <a:rPr lang="en-US" smtClean="0"/>
              <a:pPr/>
              <a:t>8</a:t>
            </a:fld>
            <a:endParaRPr lang="en-US"/>
          </a:p>
        </p:txBody>
      </p:sp>
    </p:spTree>
    <p:extLst>
      <p:ext uri="{BB962C8B-B14F-4D97-AF65-F5344CB8AC3E}">
        <p14:creationId xmlns:p14="http://schemas.microsoft.com/office/powerpoint/2010/main" val="308502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dirty="0">
                <a:solidFill>
                  <a:schemeClr val="tx2"/>
                </a:solidFill>
              </a:rPr>
              <a:t>Winter Garden is located in Central Florida and it has a population of 46, 000 people. Maria, a resident of Winter Garden was recently diagnosed with hypertension. She is uninsured and unsure how to manage her health condition. </a:t>
            </a:r>
          </a:p>
          <a:p>
            <a:pPr marL="0"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dirty="0">
                <a:solidFill>
                  <a:schemeClr val="tx2"/>
                </a:solidFill>
              </a:rPr>
              <a:t>Due to lack of insurance and lack of financial resources to seek medical treatment and education. Maria has struggled </a:t>
            </a:r>
            <a:r>
              <a:rPr lang="en-US" sz="2000" dirty="0">
                <a:effectLst/>
                <a:latin typeface="Calibri" panose="020F0502020204030204" pitchFamily="34" charset="0"/>
                <a:ea typeface="Calibri" panose="020F0502020204030204" pitchFamily="34" charset="0"/>
                <a:cs typeface="Times New Roman" panose="02020603050405020304" pitchFamily="18" charset="0"/>
              </a:rPr>
              <a:t>with severe health conditions because of delayed treatment, lack of monitoring equipment, limited financial resources, and poor self-management skills.</a:t>
            </a:r>
            <a:endParaRPr lang="en-US" sz="2000" dirty="0">
              <a:solidFill>
                <a:schemeClr val="tx2"/>
              </a:solidFill>
            </a:endParaRPr>
          </a:p>
        </p:txBody>
      </p:sp>
      <p:sp>
        <p:nvSpPr>
          <p:cNvPr id="4" name="Slide Number Placeholder 3"/>
          <p:cNvSpPr>
            <a:spLocks noGrp="1"/>
          </p:cNvSpPr>
          <p:nvPr>
            <p:ph type="sldNum" sz="quarter" idx="5"/>
          </p:nvPr>
        </p:nvSpPr>
        <p:spPr/>
        <p:txBody>
          <a:bodyPr/>
          <a:lstStyle/>
          <a:p>
            <a:fld id="{95FD20E4-3741-424E-9AC5-FE4BD2984BC6}" type="slidenum">
              <a:rPr lang="en-US" smtClean="0"/>
              <a:pPr/>
              <a:t>11</a:t>
            </a:fld>
            <a:endParaRPr lang="en-US"/>
          </a:p>
        </p:txBody>
      </p:sp>
    </p:spTree>
    <p:extLst>
      <p:ext uri="{BB962C8B-B14F-4D97-AF65-F5344CB8AC3E}">
        <p14:creationId xmlns:p14="http://schemas.microsoft.com/office/powerpoint/2010/main" val="57737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solidFill>
                <a:schemeClr val="tx2"/>
              </a:solidFill>
            </a:endParaRPr>
          </a:p>
          <a:p>
            <a:r>
              <a:rPr lang="en-US" sz="1600" dirty="0">
                <a:solidFill>
                  <a:schemeClr val="tx2"/>
                </a:solidFill>
              </a:rPr>
              <a:t>This problem exists because of:</a:t>
            </a:r>
          </a:p>
          <a:p>
            <a:pPr lvl="1"/>
            <a:r>
              <a:rPr lang="en-US" sz="1600" dirty="0">
                <a:solidFill>
                  <a:schemeClr val="tx2"/>
                </a:solidFill>
              </a:rPr>
              <a:t>Lack of transportation</a:t>
            </a:r>
          </a:p>
          <a:p>
            <a:pPr lvl="1"/>
            <a:r>
              <a:rPr lang="en-US" sz="1600" dirty="0">
                <a:solidFill>
                  <a:schemeClr val="tx2"/>
                </a:solidFill>
              </a:rPr>
              <a:t>Lack of healthcare education</a:t>
            </a:r>
          </a:p>
          <a:p>
            <a:pPr lvl="1"/>
            <a:r>
              <a:rPr lang="en-US" sz="1600" dirty="0">
                <a:solidFill>
                  <a:schemeClr val="tx2"/>
                </a:solidFill>
              </a:rPr>
              <a:t>Inability to  pay copays</a:t>
            </a:r>
          </a:p>
          <a:p>
            <a:pPr lvl="1"/>
            <a:r>
              <a:rPr lang="en-US" sz="1600" dirty="0">
                <a:solidFill>
                  <a:schemeClr val="tx2"/>
                </a:solidFill>
              </a:rPr>
              <a:t>Social distancing</a:t>
            </a:r>
          </a:p>
          <a:p>
            <a:pPr marL="0" indent="0">
              <a:buNone/>
            </a:pPr>
            <a:endParaRPr lang="en-US" sz="1600" dirty="0">
              <a:solidFill>
                <a:schemeClr val="tx2"/>
              </a:solidFill>
            </a:endParaRPr>
          </a:p>
          <a:p>
            <a:pPr marL="0" indent="0">
              <a:buNone/>
            </a:pPr>
            <a:r>
              <a:rPr lang="en-US" sz="1600" dirty="0">
                <a:solidFill>
                  <a:schemeClr val="tx2"/>
                </a:solidFill>
              </a:rPr>
              <a:t>People without access to health services and with low health literacy are at risk of chronic diseases and shortened lifespans.</a:t>
            </a:r>
          </a:p>
          <a:p>
            <a:endParaRPr lang="en-US" sz="2000" dirty="0"/>
          </a:p>
          <a:p>
            <a:endParaRPr lang="en-US" dirty="0"/>
          </a:p>
        </p:txBody>
      </p:sp>
      <p:sp>
        <p:nvSpPr>
          <p:cNvPr id="4" name="Slide Number Placeholder 3"/>
          <p:cNvSpPr>
            <a:spLocks noGrp="1"/>
          </p:cNvSpPr>
          <p:nvPr>
            <p:ph type="sldNum" sz="quarter" idx="5"/>
          </p:nvPr>
        </p:nvSpPr>
        <p:spPr/>
        <p:txBody>
          <a:bodyPr/>
          <a:lstStyle/>
          <a:p>
            <a:fld id="{95FD20E4-3741-424E-9AC5-FE4BD2984BC6}" type="slidenum">
              <a:rPr lang="en-US" smtClean="0"/>
              <a:pPr/>
              <a:t>12</a:t>
            </a:fld>
            <a:endParaRPr lang="en-US"/>
          </a:p>
        </p:txBody>
      </p:sp>
    </p:spTree>
    <p:extLst>
      <p:ext uri="{BB962C8B-B14F-4D97-AF65-F5344CB8AC3E}">
        <p14:creationId xmlns:p14="http://schemas.microsoft.com/office/powerpoint/2010/main" val="90224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 is where our product can help! The S.M.A.R.T. program works by first reaching the individual at home </a:t>
            </a:r>
            <a:r>
              <a:rPr lang="en-US" sz="1800" dirty="0">
                <a:latin typeface="Calibri" panose="020F0502020204030204" pitchFamily="34" charset="0"/>
                <a:ea typeface="Calibri" panose="020F0502020204030204" pitchFamily="34" charset="0"/>
                <a:cs typeface="Times New Roman" panose="02020603050405020304" pitchFamily="18" charset="0"/>
              </a:rPr>
              <a:t>virtual</a:t>
            </a:r>
            <a:r>
              <a:rPr lang="en-US" sz="1800" dirty="0">
                <a:effectLst/>
                <a:latin typeface="Calibri" panose="020F0502020204030204" pitchFamily="34" charset="0"/>
                <a:ea typeface="Calibri" panose="020F0502020204030204" pitchFamily="34" charset="0"/>
                <a:cs typeface="Times New Roman" panose="02020603050405020304" pitchFamily="18" charset="0"/>
              </a:rPr>
              <a:t>ly, then teaching self-management skills – meal appeal and fitness, next providing monitoring equipment, and finally developing a Resources Mobile Map App that empowers the individual to understand prevention and self-management of health conditions and to locate available resources.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Our services makes it easier! It features education, tracking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biometic</a:t>
            </a:r>
            <a:r>
              <a:rPr lang="en-US" sz="1800" dirty="0">
                <a:effectLst/>
                <a:latin typeface="Calibri" panose="020F0502020204030204" pitchFamily="34" charset="0"/>
                <a:ea typeface="Calibri" panose="020F0502020204030204" pitchFamily="34" charset="0"/>
                <a:cs typeface="Times New Roman" panose="02020603050405020304" pitchFamily="18" charset="0"/>
              </a:rPr>
              <a:t> numbers, locating of health clinics, food banks, and fitness centers .</a:t>
            </a:r>
            <a:endParaRPr lang="en-US" dirty="0"/>
          </a:p>
        </p:txBody>
      </p:sp>
      <p:sp>
        <p:nvSpPr>
          <p:cNvPr id="4" name="Slide Number Placeholder 3"/>
          <p:cNvSpPr>
            <a:spLocks noGrp="1"/>
          </p:cNvSpPr>
          <p:nvPr>
            <p:ph type="sldNum" sz="quarter" idx="5"/>
          </p:nvPr>
        </p:nvSpPr>
        <p:spPr/>
        <p:txBody>
          <a:bodyPr/>
          <a:lstStyle/>
          <a:p>
            <a:fld id="{95FD20E4-3741-424E-9AC5-FE4BD2984BC6}" type="slidenum">
              <a:rPr lang="en-US" smtClean="0"/>
              <a:pPr/>
              <a:t>18</a:t>
            </a:fld>
            <a:endParaRPr lang="en-US"/>
          </a:p>
        </p:txBody>
      </p:sp>
    </p:spTree>
    <p:extLst>
      <p:ext uri="{BB962C8B-B14F-4D97-AF65-F5344CB8AC3E}">
        <p14:creationId xmlns:p14="http://schemas.microsoft.com/office/powerpoint/2010/main" val="3545518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DB607-1F38-4EEB-8DCB-DB1ADB23ACFC}" type="slidenum">
              <a:rPr lang="en-US" smtClean="0"/>
              <a:pPr/>
              <a:t>26</a:t>
            </a:fld>
            <a:endParaRPr lang="en-US"/>
          </a:p>
        </p:txBody>
      </p:sp>
    </p:spTree>
    <p:extLst>
      <p:ext uri="{BB962C8B-B14F-4D97-AF65-F5344CB8AC3E}">
        <p14:creationId xmlns:p14="http://schemas.microsoft.com/office/powerpoint/2010/main" val="975367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Since 2011, Health by Design USA, Inc has provided access to health services to  over  4,500 individuals.</a:t>
            </a:r>
            <a:endParaRPr lang="en-US" dirty="0"/>
          </a:p>
        </p:txBody>
      </p:sp>
      <p:sp>
        <p:nvSpPr>
          <p:cNvPr id="4" name="Slide Number Placeholder 3"/>
          <p:cNvSpPr>
            <a:spLocks noGrp="1"/>
          </p:cNvSpPr>
          <p:nvPr>
            <p:ph type="sldNum" sz="quarter" idx="5"/>
          </p:nvPr>
        </p:nvSpPr>
        <p:spPr/>
        <p:txBody>
          <a:bodyPr/>
          <a:lstStyle/>
          <a:p>
            <a:fld id="{95FD20E4-3741-424E-9AC5-FE4BD2984BC6}" type="slidenum">
              <a:rPr lang="en-US" smtClean="0"/>
              <a:pPr/>
              <a:t>28</a:t>
            </a:fld>
            <a:endParaRPr lang="en-US"/>
          </a:p>
        </p:txBody>
      </p:sp>
    </p:spTree>
    <p:extLst>
      <p:ext uri="{BB962C8B-B14F-4D97-AF65-F5344CB8AC3E}">
        <p14:creationId xmlns:p14="http://schemas.microsoft.com/office/powerpoint/2010/main" val="2747440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DB607-1F38-4EEB-8DCB-DB1ADB23ACFC}" type="slidenum">
              <a:rPr lang="en-US" smtClean="0"/>
              <a:pPr/>
              <a:t>39</a:t>
            </a:fld>
            <a:endParaRPr lang="en-US"/>
          </a:p>
        </p:txBody>
      </p:sp>
    </p:spTree>
    <p:extLst>
      <p:ext uri="{BB962C8B-B14F-4D97-AF65-F5344CB8AC3E}">
        <p14:creationId xmlns:p14="http://schemas.microsoft.com/office/powerpoint/2010/main" val="373204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9C0ACAE-4AF4-4CD0-9850-EC28D9029F7B}" type="datetimeFigureOut">
              <a:rPr lang="en-US" smtClean="0"/>
              <a:pPr/>
              <a:t>1/18/2022</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F078765A-4DF0-48FC-9545-1495B21D40F2}" type="slidenum">
              <a:rPr lang="en-US" smtClean="0"/>
              <a:pPr/>
              <a:t>‹#›</a:t>
            </a:fld>
            <a:endParaRPr 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6086399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0ACAE-4AF4-4CD0-9850-EC28D9029F7B}"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8765A-4DF0-48FC-9545-1495B21D40F2}" type="slidenum">
              <a:rPr lang="en-US" smtClean="0"/>
              <a:pPr/>
              <a:t>‹#›</a:t>
            </a:fld>
            <a:endParaRPr lang="en-US"/>
          </a:p>
        </p:txBody>
      </p:sp>
    </p:spTree>
    <p:extLst>
      <p:ext uri="{BB962C8B-B14F-4D97-AF65-F5344CB8AC3E}">
        <p14:creationId xmlns:p14="http://schemas.microsoft.com/office/powerpoint/2010/main" val="20092286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0ACAE-4AF4-4CD0-9850-EC28D9029F7B}"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8765A-4DF0-48FC-9545-1495B21D40F2}" type="slidenum">
              <a:rPr lang="en-US" smtClean="0"/>
              <a:pPr/>
              <a:t>‹#›</a:t>
            </a:fld>
            <a:endParaRPr lang="en-US"/>
          </a:p>
        </p:txBody>
      </p:sp>
    </p:spTree>
    <p:extLst>
      <p:ext uri="{BB962C8B-B14F-4D97-AF65-F5344CB8AC3E}">
        <p14:creationId xmlns:p14="http://schemas.microsoft.com/office/powerpoint/2010/main" val="32575044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0ACAE-4AF4-4CD0-9850-EC28D9029F7B}"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8765A-4DF0-48FC-9545-1495B21D40F2}" type="slidenum">
              <a:rPr lang="en-US" smtClean="0"/>
              <a:pPr/>
              <a:t>‹#›</a:t>
            </a:fld>
            <a:endParaRPr lang="en-US"/>
          </a:p>
        </p:txBody>
      </p:sp>
    </p:spTree>
    <p:extLst>
      <p:ext uri="{BB962C8B-B14F-4D97-AF65-F5344CB8AC3E}">
        <p14:creationId xmlns:p14="http://schemas.microsoft.com/office/powerpoint/2010/main" val="28697547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9C0ACAE-4AF4-4CD0-9850-EC28D9029F7B}" type="datetimeFigureOut">
              <a:rPr lang="en-US" smtClean="0"/>
              <a:pPr/>
              <a:t>1/18/2022</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F078765A-4DF0-48FC-9545-1495B21D40F2}" type="slidenum">
              <a:rPr lang="en-US" smtClean="0"/>
              <a:pPr/>
              <a:t>‹#›</a:t>
            </a:fld>
            <a:endParaRPr lang="en-US"/>
          </a:p>
        </p:txBody>
      </p:sp>
      <p:sp>
        <p:nvSpPr>
          <p:cNvPr id="7" name="Freeform 6"/>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1116662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C0ACAE-4AF4-4CD0-9850-EC28D9029F7B}"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8765A-4DF0-48FC-9545-1495B21D40F2}" type="slidenum">
              <a:rPr lang="en-US" smtClean="0"/>
              <a:pPr/>
              <a:t>‹#›</a:t>
            </a:fld>
            <a:endParaRPr lang="en-US"/>
          </a:p>
        </p:txBody>
      </p:sp>
    </p:spTree>
    <p:extLst>
      <p:ext uri="{BB962C8B-B14F-4D97-AF65-F5344CB8AC3E}">
        <p14:creationId xmlns:p14="http://schemas.microsoft.com/office/powerpoint/2010/main" val="20303739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C0ACAE-4AF4-4CD0-9850-EC28D9029F7B}" type="datetimeFigureOut">
              <a:rPr lang="en-US" smtClean="0"/>
              <a:pPr/>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78765A-4DF0-48FC-9545-1495B21D40F2}" type="slidenum">
              <a:rPr lang="en-US" smtClean="0"/>
              <a:pPr/>
              <a:t>‹#›</a:t>
            </a:fld>
            <a:endParaRPr lang="en-US"/>
          </a:p>
        </p:txBody>
      </p:sp>
    </p:spTree>
    <p:extLst>
      <p:ext uri="{BB962C8B-B14F-4D97-AF65-F5344CB8AC3E}">
        <p14:creationId xmlns:p14="http://schemas.microsoft.com/office/powerpoint/2010/main" val="8477347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C0ACAE-4AF4-4CD0-9850-EC28D9029F7B}" type="datetimeFigureOut">
              <a:rPr lang="en-US" smtClean="0"/>
              <a:pPr/>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78765A-4DF0-48FC-9545-1495B21D40F2}" type="slidenum">
              <a:rPr lang="en-US" smtClean="0"/>
              <a:pPr/>
              <a:t>‹#›</a:t>
            </a:fld>
            <a:endParaRPr lang="en-US"/>
          </a:p>
        </p:txBody>
      </p:sp>
    </p:spTree>
    <p:extLst>
      <p:ext uri="{BB962C8B-B14F-4D97-AF65-F5344CB8AC3E}">
        <p14:creationId xmlns:p14="http://schemas.microsoft.com/office/powerpoint/2010/main" val="24207913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0ACAE-4AF4-4CD0-9850-EC28D9029F7B}" type="datetimeFigureOut">
              <a:rPr lang="en-US" smtClean="0"/>
              <a:pPr/>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78765A-4DF0-48FC-9545-1495B21D40F2}" type="slidenum">
              <a:rPr lang="en-US" smtClean="0"/>
              <a:pPr/>
              <a:t>‹#›</a:t>
            </a:fld>
            <a:endParaRPr lang="en-US"/>
          </a:p>
        </p:txBody>
      </p:sp>
    </p:spTree>
    <p:extLst>
      <p:ext uri="{BB962C8B-B14F-4D97-AF65-F5344CB8AC3E}">
        <p14:creationId xmlns:p14="http://schemas.microsoft.com/office/powerpoint/2010/main" val="4950270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9C0ACAE-4AF4-4CD0-9850-EC28D9029F7B}" type="datetimeFigureOut">
              <a:rPr lang="en-US" smtClean="0"/>
              <a:pPr/>
              <a:t>1/18/2022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078765A-4DF0-48FC-9545-1495B21D40F2}" type="slidenum">
              <a:rPr lang="en-US" smtClean="0"/>
              <a:pPr/>
              <a:t>‹#›</a:t>
            </a:fld>
            <a:endParaRPr lang="en-US"/>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135962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9C0ACAE-4AF4-4CD0-9850-EC28D9029F7B}" type="datetimeFigureOut">
              <a:rPr lang="en-US" smtClean="0"/>
              <a:pPr/>
              <a:t>1/18/2022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078765A-4DF0-48FC-9545-1495B21D40F2}" type="slidenum">
              <a:rPr lang="en-US" smtClean="0"/>
              <a:pPr/>
              <a:t>‹#›</a:t>
            </a:fld>
            <a:endParaRPr lang="en-US"/>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76404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9C0ACAE-4AF4-4CD0-9850-EC28D9029F7B}" type="datetimeFigureOut">
              <a:rPr lang="en-US" smtClean="0"/>
              <a:pPr/>
              <a:t>1/18/2022</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F078765A-4DF0-48FC-9545-1495B21D40F2}" type="slidenum">
              <a:rPr lang="en-US" smtClean="0"/>
              <a:pPr/>
              <a:t>‹#›</a:t>
            </a:fld>
            <a:endParaRPr lang="en-US"/>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10876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www.publicdomainpictures.net/view-image.php?image=7051&amp;picture=woman-with-red-flower" TargetMode="External"/><Relationship Id="rId3" Type="http://schemas.openxmlformats.org/officeDocument/2006/relationships/chart" Target="../charts/chart1.xml"/><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gif"/><Relationship Id="rId5" Type="http://schemas.openxmlformats.org/officeDocument/2006/relationships/image" Target="../media/image5.jpeg"/><Relationship Id="rId4" Type="http://schemas.openxmlformats.org/officeDocument/2006/relationships/chart" Target="../charts/chart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hyperlink" Target="https://www.pexels.com/photo/flat-screen-computer-monitor-1714340/"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hyperlink" Target="https://www.goodfreephotos.com/food/large-banquet-table-for-40.jpg.php" TargetMode="External"/><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hyperlink" Target="https://www.pexels.com/photo/anniversary-arrangement-banquet-cater-306057/" TargetMode="Externa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1.jpeg"/><Relationship Id="rId4" Type="http://schemas.openxmlformats.org/officeDocument/2006/relationships/image" Target="../media/image50.wmf"/></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5F79084-E805-48DA-8EAC-CD5FD493EE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 xmlns:a16="http://schemas.microsoft.com/office/drawing/2014/main" id="{F4823829-76AE-4EA1-81DC-EB65D06BA4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 xmlns:a16="http://schemas.microsoft.com/office/drawing/2014/main" id="{594CA801-A656-40C0-B8EC-B0EEDC5C810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52858" y="744469"/>
            <a:ext cx="10674117" cy="5349671"/>
            <a:chOff x="752858" y="744469"/>
            <a:chExt cx="10674117" cy="5349671"/>
          </a:xfrm>
        </p:grpSpPr>
        <p:sp>
          <p:nvSpPr>
            <p:cNvPr id="14" name="Freeform 6">
              <a:extLst>
                <a:ext uri="{FF2B5EF4-FFF2-40B4-BE49-F238E27FC236}">
                  <a16:creationId xmlns="" xmlns:a16="http://schemas.microsoft.com/office/drawing/2014/main" id="{7AE84DD9-6C2C-4A03-B6E3-686271391E6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5" name="Freeform 6">
              <a:extLst>
                <a:ext uri="{FF2B5EF4-FFF2-40B4-BE49-F238E27FC236}">
                  <a16:creationId xmlns="" xmlns:a16="http://schemas.microsoft.com/office/drawing/2014/main" id="{E577C700-F3F0-4006-8F05-31362855999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5750"/>
          <a:stretch/>
        </p:blipFill>
        <p:spPr>
          <a:xfrm>
            <a:off x="1000462" y="968188"/>
            <a:ext cx="10194046" cy="4894232"/>
          </a:xfrm>
          <a:prstGeom prst="rect">
            <a:avLst/>
          </a:prstGeom>
        </p:spPr>
      </p:pic>
    </p:spTree>
    <p:extLst>
      <p:ext uri="{BB962C8B-B14F-4D97-AF65-F5344CB8AC3E}">
        <p14:creationId xmlns:p14="http://schemas.microsoft.com/office/powerpoint/2010/main" val="1345697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32812C54-7AEF-4ABB-826E-221F51CB0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63864" y="685800"/>
            <a:ext cx="7705164" cy="1485900"/>
          </a:xfrm>
        </p:spPr>
        <p:txBody>
          <a:bodyPr>
            <a:normAutofit/>
          </a:bodyPr>
          <a:lstStyle/>
          <a:p>
            <a:r>
              <a:rPr lang="en-US" b="1" dirty="0"/>
              <a:t>The Need</a:t>
            </a:r>
          </a:p>
        </p:txBody>
      </p:sp>
      <p:sp>
        <p:nvSpPr>
          <p:cNvPr id="10" name="Rectangle 9">
            <a:extLst>
              <a:ext uri="{FF2B5EF4-FFF2-40B4-BE49-F238E27FC236}">
                <a16:creationId xmlns="" xmlns:a16="http://schemas.microsoft.com/office/drawing/2014/main" id="{891F40E4-8A76-44CF-91EC-9073673526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72171013-D973-4187-9CF2-EE098EEF81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363864" y="1567543"/>
            <a:ext cx="7705164" cy="5290457"/>
          </a:xfrm>
        </p:spPr>
        <p:txBody>
          <a:bodyPr>
            <a:normAutofit/>
          </a:bodyPr>
          <a:lstStyle/>
          <a:p>
            <a:pPr marL="0" indent="0">
              <a:buNone/>
            </a:pPr>
            <a:r>
              <a:rPr lang="en-US" sz="2800" dirty="0"/>
              <a:t>Health by Design provides healthcare education and health screening to poor and low-income individuals living in Winter Garden, Florida. </a:t>
            </a:r>
          </a:p>
          <a:p>
            <a:pPr marL="0" indent="0">
              <a:buNone/>
            </a:pPr>
            <a:endParaRPr lang="en-US" sz="2800" dirty="0"/>
          </a:p>
          <a:p>
            <a:pPr marL="0" indent="0">
              <a:buNone/>
            </a:pPr>
            <a:r>
              <a:rPr lang="en-US" sz="2800" dirty="0"/>
              <a:t>The program fills the need in the Winter Garden community by teaching individuals how to recognize the contributing factors associated with:</a:t>
            </a:r>
          </a:p>
          <a:p>
            <a:pPr lvl="1"/>
            <a:r>
              <a:rPr lang="en-US" sz="2800" dirty="0"/>
              <a:t>Obesity</a:t>
            </a:r>
          </a:p>
          <a:p>
            <a:pPr lvl="1"/>
            <a:r>
              <a:rPr lang="en-US" sz="2800" dirty="0"/>
              <a:t>Diabetes</a:t>
            </a:r>
          </a:p>
          <a:p>
            <a:pPr lvl="1"/>
            <a:r>
              <a:rPr lang="en-US" sz="2800" dirty="0"/>
              <a:t>Hypertension</a:t>
            </a:r>
          </a:p>
          <a:p>
            <a:pPr lvl="1"/>
            <a:r>
              <a:rPr lang="en-US" sz="2800" dirty="0"/>
              <a:t>Heart disease </a:t>
            </a:r>
          </a:p>
          <a:p>
            <a:pPr lvl="1"/>
            <a:endParaRPr lang="en-US" dirty="0"/>
          </a:p>
        </p:txBody>
      </p:sp>
      <p:pic>
        <p:nvPicPr>
          <p:cNvPr id="4" name="Picture 3">
            <a:extLst>
              <a:ext uri="{FF2B5EF4-FFF2-40B4-BE49-F238E27FC236}">
                <a16:creationId xmlns="" xmlns:a16="http://schemas.microsoft.com/office/drawing/2014/main" id="{6F1DBF31-FFAE-4087-AAF0-9BFAF5C5231B}"/>
              </a:ext>
            </a:extLst>
          </p:cNvPr>
          <p:cNvPicPr>
            <a:picLocks noChangeAspect="1"/>
          </p:cNvPicPr>
          <p:nvPr/>
        </p:nvPicPr>
        <p:blipFill>
          <a:blip r:embed="rId2" cstate="print"/>
          <a:stretch>
            <a:fillRect/>
          </a:stretch>
        </p:blipFill>
        <p:spPr>
          <a:xfrm>
            <a:off x="11069028" y="200427"/>
            <a:ext cx="1034856" cy="682811"/>
          </a:xfrm>
          <a:prstGeom prst="rect">
            <a:avLst/>
          </a:prstGeom>
        </p:spPr>
      </p:pic>
    </p:spTree>
    <p:extLst>
      <p:ext uri="{BB962C8B-B14F-4D97-AF65-F5344CB8AC3E}">
        <p14:creationId xmlns:p14="http://schemas.microsoft.com/office/powerpoint/2010/main" val="21707904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a:extLst>
              <a:ext uri="{FF2B5EF4-FFF2-40B4-BE49-F238E27FC236}">
                <a16:creationId xmlns="" xmlns:a16="http://schemas.microsoft.com/office/drawing/2014/main" id="{54B74F16-B330-43E4-9038-6B7DBD45258D}"/>
              </a:ext>
            </a:extLst>
          </p:cNvPr>
          <p:cNvGraphicFramePr/>
          <p:nvPr>
            <p:extLst>
              <p:ext uri="{D42A27DB-BD31-4B8C-83A1-F6EECF244321}">
                <p14:modId xmlns:p14="http://schemas.microsoft.com/office/powerpoint/2010/main" val="2505903082"/>
              </p:ext>
            </p:extLst>
          </p:nvPr>
        </p:nvGraphicFramePr>
        <p:xfrm>
          <a:off x="8676883" y="1229785"/>
          <a:ext cx="3501288" cy="24050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pPr algn="ctr"/>
            <a:r>
              <a:rPr lang="en-US" dirty="0"/>
              <a:t>Customer</a:t>
            </a:r>
          </a:p>
        </p:txBody>
      </p:sp>
      <p:graphicFrame>
        <p:nvGraphicFramePr>
          <p:cNvPr id="16" name="Content Placeholder 15">
            <a:extLst>
              <a:ext uri="{FF2B5EF4-FFF2-40B4-BE49-F238E27FC236}">
                <a16:creationId xmlns="" xmlns:a16="http://schemas.microsoft.com/office/drawing/2014/main" id="{338A3F50-7EE2-4D7F-B7F2-94252C4C1B2B}"/>
              </a:ext>
            </a:extLst>
          </p:cNvPr>
          <p:cNvGraphicFramePr>
            <a:graphicFrameLocks noGrp="1"/>
          </p:cNvGraphicFramePr>
          <p:nvPr>
            <p:ph sz="half" idx="2"/>
            <p:extLst>
              <p:ext uri="{D42A27DB-BD31-4B8C-83A1-F6EECF244321}">
                <p14:modId xmlns:p14="http://schemas.microsoft.com/office/powerpoint/2010/main" val="1324884976"/>
              </p:ext>
            </p:extLst>
          </p:nvPr>
        </p:nvGraphicFramePr>
        <p:xfrm>
          <a:off x="1003130" y="3490085"/>
          <a:ext cx="4114800" cy="2295434"/>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3170" y="214155"/>
            <a:ext cx="1205001" cy="965200"/>
          </a:xfrm>
          <a:prstGeom prst="rect">
            <a:avLst/>
          </a:prstGeom>
          <a:noFill/>
        </p:spPr>
      </p:pic>
      <p:sp>
        <p:nvSpPr>
          <p:cNvPr id="8" name="TextBox 7">
            <a:extLst>
              <a:ext uri="{FF2B5EF4-FFF2-40B4-BE49-F238E27FC236}">
                <a16:creationId xmlns="" xmlns:a16="http://schemas.microsoft.com/office/drawing/2014/main" id="{EBB004F9-9698-412A-9DF3-37C233112D04}"/>
              </a:ext>
            </a:extLst>
          </p:cNvPr>
          <p:cNvSpPr txBox="1"/>
          <p:nvPr/>
        </p:nvSpPr>
        <p:spPr>
          <a:xfrm>
            <a:off x="4778748" y="4986406"/>
            <a:ext cx="4533089" cy="830997"/>
          </a:xfrm>
          <a:prstGeom prst="rect">
            <a:avLst/>
          </a:prstGeom>
          <a:noFill/>
        </p:spPr>
        <p:txBody>
          <a:bodyPr wrap="square" rtlCol="0">
            <a:spAutoFit/>
          </a:bodyPr>
          <a:lstStyle/>
          <a:p>
            <a:pPr algn="ctr"/>
            <a:r>
              <a:rPr lang="en-US" sz="2400" dirty="0"/>
              <a:t>1 in 12 people uninsured </a:t>
            </a:r>
          </a:p>
          <a:p>
            <a:pPr algn="ctr"/>
            <a:r>
              <a:rPr lang="en-US" sz="2400" dirty="0"/>
              <a:t>In Winter Garden</a:t>
            </a:r>
          </a:p>
        </p:txBody>
      </p:sp>
      <p:pic>
        <p:nvPicPr>
          <p:cNvPr id="1028" name="Picture 4" descr="Winter Garden Florida County | Winter garden florida, Winter ...">
            <a:extLst>
              <a:ext uri="{FF2B5EF4-FFF2-40B4-BE49-F238E27FC236}">
                <a16:creationId xmlns="" xmlns:a16="http://schemas.microsoft.com/office/drawing/2014/main" id="{3D719C7E-CB49-478A-8885-FD1C0ECBCB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954" y="695260"/>
            <a:ext cx="4427220" cy="2162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3" name="Picture 42" descr="A person posing for the camera&#10;&#10;Description automatically generated">
            <a:extLst>
              <a:ext uri="{FF2B5EF4-FFF2-40B4-BE49-F238E27FC236}">
                <a16:creationId xmlns="" xmlns:a16="http://schemas.microsoft.com/office/drawing/2014/main" id="{4599BE44-1E1E-4BA4-89FE-2CB7997840EE}"/>
              </a:ext>
            </a:extLst>
          </p:cNvPr>
          <p:cNvPicPr>
            <a:picLocks noChangeAspect="1"/>
          </p:cNvPicPr>
          <p:nvPr/>
        </p:nvPicPr>
        <p:blipFill rotWithShape="1">
          <a:blip r:embed="rId7" cstate="print">
            <a:extLst>
              <a:ext uri="{837473B0-CC2E-450A-ABE3-18F120FF3D39}">
                <a1611:picAttrSrcUrl xmlns="" xmlns:a1611="http://schemas.microsoft.com/office/drawing/2016/11/main" r:id="rId8"/>
              </a:ext>
            </a:extLst>
          </a:blip>
          <a:srcRect l="33965" t="16724"/>
          <a:stretch/>
        </p:blipFill>
        <p:spPr>
          <a:xfrm>
            <a:off x="5117930" y="1331056"/>
            <a:ext cx="3087813" cy="3355245"/>
          </a:xfrm>
          <a:prstGeom prst="ellipse">
            <a:avLst/>
          </a:prstGeom>
          <a:ln>
            <a:noFill/>
          </a:ln>
          <a:effectLst>
            <a:softEdge rad="112500"/>
          </a:effectLst>
        </p:spPr>
      </p:pic>
      <p:graphicFrame>
        <p:nvGraphicFramePr>
          <p:cNvPr id="46" name="Chart 45">
            <a:extLst>
              <a:ext uri="{FF2B5EF4-FFF2-40B4-BE49-F238E27FC236}">
                <a16:creationId xmlns="" xmlns:a16="http://schemas.microsoft.com/office/drawing/2014/main" id="{C399CBE0-25C4-412E-96CA-3090F043A350}"/>
              </a:ext>
            </a:extLst>
          </p:cNvPr>
          <p:cNvGraphicFramePr/>
          <p:nvPr>
            <p:extLst>
              <p:ext uri="{D42A27DB-BD31-4B8C-83A1-F6EECF244321}">
                <p14:modId xmlns:p14="http://schemas.microsoft.com/office/powerpoint/2010/main" val="691460926"/>
              </p:ext>
            </p:extLst>
          </p:nvPr>
        </p:nvGraphicFramePr>
        <p:xfrm>
          <a:off x="8972654" y="4033203"/>
          <a:ext cx="3347889" cy="2266388"/>
        </p:xfrm>
        <a:graphic>
          <a:graphicData uri="http://schemas.openxmlformats.org/drawingml/2006/chart">
            <c:chart xmlns:c="http://schemas.openxmlformats.org/drawingml/2006/chart" xmlns:r="http://schemas.openxmlformats.org/officeDocument/2006/relationships" r:id="rId9"/>
          </a:graphicData>
        </a:graphic>
      </p:graphicFrame>
      <p:sp>
        <p:nvSpPr>
          <p:cNvPr id="48" name="TextBox 47">
            <a:extLst>
              <a:ext uri="{FF2B5EF4-FFF2-40B4-BE49-F238E27FC236}">
                <a16:creationId xmlns="" xmlns:a16="http://schemas.microsoft.com/office/drawing/2014/main" id="{D2393D9D-8409-4745-81E2-9F967B656CD3}"/>
              </a:ext>
            </a:extLst>
          </p:cNvPr>
          <p:cNvSpPr txBox="1"/>
          <p:nvPr/>
        </p:nvSpPr>
        <p:spPr>
          <a:xfrm>
            <a:off x="2355297" y="6083008"/>
            <a:ext cx="9040808" cy="369332"/>
          </a:xfrm>
          <a:prstGeom prst="rect">
            <a:avLst/>
          </a:prstGeom>
          <a:noFill/>
        </p:spPr>
        <p:txBody>
          <a:bodyPr wrap="none" rtlCol="0">
            <a:spAutoFit/>
          </a:bodyPr>
          <a:lstStyle/>
          <a:p>
            <a:r>
              <a:rPr lang="en-US" dirty="0"/>
              <a:t>Women between ages of 55-64 highest percent of poverty (11.5%) compared to men at 6.77%</a:t>
            </a:r>
          </a:p>
        </p:txBody>
      </p:sp>
    </p:spTree>
    <p:extLst>
      <p:ext uri="{BB962C8B-B14F-4D97-AF65-F5344CB8AC3E}">
        <p14:creationId xmlns:p14="http://schemas.microsoft.com/office/powerpoint/2010/main" val="8853095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32812C54-7AEF-4ABB-826E-221F51CB0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0EBCEA5-0F69-4164-834D-B4E8E568891C}"/>
              </a:ext>
            </a:extLst>
          </p:cNvPr>
          <p:cNvSpPr>
            <a:spLocks noGrp="1"/>
          </p:cNvSpPr>
          <p:nvPr>
            <p:ph type="title"/>
          </p:nvPr>
        </p:nvSpPr>
        <p:spPr>
          <a:xfrm>
            <a:off x="3363864" y="685800"/>
            <a:ext cx="7705164" cy="1485900"/>
          </a:xfrm>
        </p:spPr>
        <p:txBody>
          <a:bodyPr>
            <a:normAutofit/>
          </a:bodyPr>
          <a:lstStyle/>
          <a:p>
            <a:r>
              <a:rPr lang="en-US" b="1" dirty="0"/>
              <a:t>Problem</a:t>
            </a:r>
          </a:p>
        </p:txBody>
      </p:sp>
      <p:sp>
        <p:nvSpPr>
          <p:cNvPr id="12" name="Rectangle 11">
            <a:extLst>
              <a:ext uri="{FF2B5EF4-FFF2-40B4-BE49-F238E27FC236}">
                <a16:creationId xmlns="" xmlns:a16="http://schemas.microsoft.com/office/drawing/2014/main" id="{891F40E4-8A76-44CF-91EC-9073673526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72171013-D973-4187-9CF2-EE098EEF81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 xmlns:a16="http://schemas.microsoft.com/office/drawing/2014/main" id="{CB3101B2-0A3B-495E-A572-13D4AAB9D87C}"/>
              </a:ext>
            </a:extLst>
          </p:cNvPr>
          <p:cNvSpPr>
            <a:spLocks noGrp="1"/>
          </p:cNvSpPr>
          <p:nvPr>
            <p:ph idx="1"/>
          </p:nvPr>
        </p:nvSpPr>
        <p:spPr>
          <a:xfrm>
            <a:off x="3363863" y="1428750"/>
            <a:ext cx="8490679" cy="5429250"/>
          </a:xfrm>
        </p:spPr>
        <p:txBody>
          <a:bodyPr>
            <a:normAutofit fontScale="92500" lnSpcReduction="10000"/>
          </a:bodyPr>
          <a:lstStyle/>
          <a:p>
            <a:pPr marL="0" indent="0">
              <a:buNone/>
            </a:pPr>
            <a:r>
              <a:rPr lang="en-US" sz="2800" dirty="0"/>
              <a:t>Access to affordable health care services is a factor that affects 5,000 uninsured individuals in the Winter Garden Community. </a:t>
            </a:r>
          </a:p>
          <a:p>
            <a:pPr marL="0" indent="0">
              <a:buNone/>
            </a:pPr>
            <a:endParaRPr lang="en-US" sz="2800" dirty="0"/>
          </a:p>
          <a:p>
            <a:pPr marL="0" indent="0">
              <a:buNone/>
            </a:pPr>
            <a:r>
              <a:rPr lang="en-US" sz="2800" dirty="0"/>
              <a:t>People experiencing health inequity often struggle with serious chronic conditions, comorbidities, and declining health. </a:t>
            </a:r>
          </a:p>
          <a:p>
            <a:pPr marL="0" indent="0">
              <a:buNone/>
            </a:pPr>
            <a:endParaRPr lang="en-US" sz="2800" dirty="0"/>
          </a:p>
          <a:p>
            <a:pPr marL="0" indent="0">
              <a:buNone/>
            </a:pPr>
            <a:r>
              <a:rPr lang="en-US" sz="2800" dirty="0"/>
              <a:t>Accessing health care services  is difficult because of challenges with:</a:t>
            </a:r>
          </a:p>
          <a:p>
            <a:r>
              <a:rPr lang="en-US" dirty="0"/>
              <a:t>transportation</a:t>
            </a:r>
          </a:p>
          <a:p>
            <a:r>
              <a:rPr lang="en-US" dirty="0"/>
              <a:t>copays</a:t>
            </a:r>
          </a:p>
          <a:p>
            <a:r>
              <a:rPr lang="en-US" dirty="0"/>
              <a:t>health literacy. </a:t>
            </a:r>
          </a:p>
        </p:txBody>
      </p:sp>
      <p:sp>
        <p:nvSpPr>
          <p:cNvPr id="4" name="Footer Placeholder 3">
            <a:extLst>
              <a:ext uri="{FF2B5EF4-FFF2-40B4-BE49-F238E27FC236}">
                <a16:creationId xmlns="" xmlns:a16="http://schemas.microsoft.com/office/drawing/2014/main" id="{537303E4-E021-4692-B44D-CCE5F32A1BE2}"/>
              </a:ext>
            </a:extLst>
          </p:cNvPr>
          <p:cNvSpPr>
            <a:spLocks noGrp="1"/>
          </p:cNvSpPr>
          <p:nvPr>
            <p:ph type="ftr" sz="quarter" idx="11"/>
          </p:nvPr>
        </p:nvSpPr>
        <p:spPr>
          <a:xfrm>
            <a:off x="5100824" y="6453386"/>
            <a:ext cx="4500376" cy="404614"/>
          </a:xfrm>
        </p:spPr>
        <p:txBody>
          <a:bodyPr>
            <a:normAutofit/>
          </a:bodyPr>
          <a:lstStyle/>
          <a:p>
            <a:pPr>
              <a:spcAft>
                <a:spcPts val="600"/>
              </a:spcAft>
            </a:pPr>
            <a:r>
              <a:rPr lang="en-US"/>
              <a:t>Health by  Design, U.S.A., Inc</a:t>
            </a:r>
          </a:p>
        </p:txBody>
      </p:sp>
      <p:pic>
        <p:nvPicPr>
          <p:cNvPr id="5" name="Picture 4">
            <a:extLst>
              <a:ext uri="{FF2B5EF4-FFF2-40B4-BE49-F238E27FC236}">
                <a16:creationId xmlns="" xmlns:a16="http://schemas.microsoft.com/office/drawing/2014/main" id="{CEAB0F26-7F7F-4EAD-A204-326C48EADA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9890" y="535802"/>
            <a:ext cx="1383322" cy="685545"/>
          </a:xfrm>
          <a:prstGeom prst="rect">
            <a:avLst/>
          </a:prstGeom>
          <a:noFill/>
        </p:spPr>
      </p:pic>
    </p:spTree>
    <p:extLst>
      <p:ext uri="{BB962C8B-B14F-4D97-AF65-F5344CB8AC3E}">
        <p14:creationId xmlns:p14="http://schemas.microsoft.com/office/powerpoint/2010/main" val="9111421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246888"/>
            <a:ext cx="9601200" cy="630936"/>
          </a:xfrm>
        </p:spPr>
        <p:txBody>
          <a:bodyPr>
            <a:normAutofit fontScale="90000"/>
          </a:bodyPr>
          <a:lstStyle/>
          <a:p>
            <a:pPr algn="ctr"/>
            <a:r>
              <a:rPr lang="en-US" b="1" dirty="0"/>
              <a:t>Desired Outcome</a:t>
            </a:r>
          </a:p>
        </p:txBody>
      </p:sp>
      <p:sp>
        <p:nvSpPr>
          <p:cNvPr id="3" name="Content Placeholder 2"/>
          <p:cNvSpPr>
            <a:spLocks noGrp="1"/>
          </p:cNvSpPr>
          <p:nvPr>
            <p:ph idx="1"/>
          </p:nvPr>
        </p:nvSpPr>
        <p:spPr>
          <a:xfrm>
            <a:off x="1353310" y="1183494"/>
            <a:ext cx="10457543" cy="5674505"/>
          </a:xfrm>
        </p:spPr>
        <p:txBody>
          <a:bodyPr>
            <a:normAutofit fontScale="92500" lnSpcReduction="20000"/>
          </a:bodyPr>
          <a:lstStyle/>
          <a:p>
            <a:r>
              <a:rPr lang="en-US" sz="3000" dirty="0"/>
              <a:t> Primary                                                                                                                                                                                                                                                                                                                                                                                                                                                                                                                                                                                                                                                                                                                                                                                                                                                                                                                                                                                                                                                                                                                                                                                                                                                                                                                                                                                                                                       </a:t>
            </a:r>
          </a:p>
          <a:p>
            <a:pPr marL="530352" lvl="1" indent="0">
              <a:buNone/>
            </a:pPr>
            <a:r>
              <a:rPr lang="en-US" sz="2800" dirty="0"/>
              <a:t>reduce </a:t>
            </a:r>
            <a:r>
              <a:rPr lang="en-US" sz="2800" dirty="0" smtClean="0"/>
              <a:t>incidences and improve the health </a:t>
            </a:r>
            <a:r>
              <a:rPr lang="en-US" sz="2800" dirty="0"/>
              <a:t>of </a:t>
            </a:r>
            <a:r>
              <a:rPr lang="en-US" sz="2800" dirty="0" smtClean="0"/>
              <a:t>individuals </a:t>
            </a:r>
            <a:r>
              <a:rPr lang="en-US" sz="2800" dirty="0"/>
              <a:t>diagnosed with </a:t>
            </a:r>
            <a:r>
              <a:rPr lang="en-US" sz="2800" dirty="0" smtClean="0"/>
              <a:t>chronic diseases, such as diabetes, obesity, heart disease  and hypertension </a:t>
            </a:r>
            <a:r>
              <a:rPr lang="en-US" sz="2800" dirty="0"/>
              <a:t>through nutrition education, </a:t>
            </a:r>
            <a:r>
              <a:rPr lang="en-US" sz="2800" dirty="0" smtClean="0"/>
              <a:t>physical </a:t>
            </a:r>
            <a:r>
              <a:rPr lang="en-US" sz="2800" dirty="0"/>
              <a:t>activity and </a:t>
            </a:r>
            <a:r>
              <a:rPr lang="en-US" sz="2800" dirty="0" smtClean="0"/>
              <a:t>access to nutritious foods. </a:t>
            </a:r>
            <a:endParaRPr lang="en-US" sz="2800" dirty="0"/>
          </a:p>
          <a:p>
            <a:pPr marL="530352" lvl="1" indent="0">
              <a:buNone/>
            </a:pPr>
            <a:endParaRPr lang="en-US" sz="2800" dirty="0"/>
          </a:p>
          <a:p>
            <a:pPr marL="530352" lvl="1" indent="0">
              <a:buNone/>
            </a:pPr>
            <a:r>
              <a:rPr lang="en-US" sz="2800" dirty="0"/>
              <a:t>This program involves the delivery of a series of healthcare classes for a 12- month period. </a:t>
            </a:r>
          </a:p>
          <a:p>
            <a:pPr marL="0" indent="0">
              <a:buNone/>
            </a:pPr>
            <a:endParaRPr lang="en-US" sz="2800" dirty="0"/>
          </a:p>
          <a:p>
            <a:r>
              <a:rPr lang="en-US" sz="3000" dirty="0"/>
              <a:t>Secondary </a:t>
            </a:r>
          </a:p>
          <a:p>
            <a:pPr marL="530352" lvl="1" indent="0">
              <a:buNone/>
            </a:pPr>
            <a:r>
              <a:rPr lang="en-US" sz="2800" dirty="0"/>
              <a:t>increase access to primary care by increasing education/awareness to health services. </a:t>
            </a:r>
          </a:p>
          <a:p>
            <a:pPr marL="0" indent="0">
              <a:buNone/>
            </a:pPr>
            <a:endParaRPr lang="en-US" sz="2400" dirty="0"/>
          </a:p>
          <a:p>
            <a:pPr marL="0" indent="0">
              <a:buNone/>
            </a:pPr>
            <a:r>
              <a:rPr lang="en-US" sz="2400" dirty="0"/>
              <a:t>.</a:t>
            </a:r>
          </a:p>
          <a:p>
            <a:pPr marL="0" indent="0">
              <a:buNone/>
            </a:pPr>
            <a:endParaRPr lang="en-US" dirty="0"/>
          </a:p>
        </p:txBody>
      </p:sp>
      <p:pic>
        <p:nvPicPr>
          <p:cNvPr id="4" name="Picture 3">
            <a:extLst>
              <a:ext uri="{FF2B5EF4-FFF2-40B4-BE49-F238E27FC236}">
                <a16:creationId xmlns="" xmlns:a16="http://schemas.microsoft.com/office/drawing/2014/main" id="{E0D26E5D-9B9F-47E6-93F5-39D5DE8446D3}"/>
              </a:ext>
            </a:extLst>
          </p:cNvPr>
          <p:cNvPicPr>
            <a:picLocks noChangeAspect="1"/>
          </p:cNvPicPr>
          <p:nvPr/>
        </p:nvPicPr>
        <p:blipFill>
          <a:blip r:embed="rId2" cstate="print"/>
          <a:stretch>
            <a:fillRect/>
          </a:stretch>
        </p:blipFill>
        <p:spPr>
          <a:xfrm>
            <a:off x="10774443" y="220950"/>
            <a:ext cx="1036410" cy="682811"/>
          </a:xfrm>
          <a:prstGeom prst="rect">
            <a:avLst/>
          </a:prstGeom>
        </p:spPr>
      </p:pic>
    </p:spTree>
    <p:extLst>
      <p:ext uri="{BB962C8B-B14F-4D97-AF65-F5344CB8AC3E}">
        <p14:creationId xmlns:p14="http://schemas.microsoft.com/office/powerpoint/2010/main" val="29934969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circle(in)">
                                      <p:cBhvr>
                                        <p:cTn id="21" dur="20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circle(in)">
                                      <p:cBhvr>
                                        <p:cTn id="2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8626" r="3658"/>
          <a:stretch/>
        </p:blipFill>
        <p:spPr>
          <a:xfrm>
            <a:off x="969264" y="216400"/>
            <a:ext cx="10881360" cy="6385568"/>
          </a:xfrm>
          <a:prstGeom prst="rect">
            <a:avLst/>
          </a:prstGeom>
        </p:spPr>
      </p:pic>
    </p:spTree>
    <p:extLst>
      <p:ext uri="{BB962C8B-B14F-4D97-AF65-F5344CB8AC3E}">
        <p14:creationId xmlns:p14="http://schemas.microsoft.com/office/powerpoint/2010/main" val="28097198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32812C54-7AEF-4ABB-826E-221F51CB0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63864" y="685800"/>
            <a:ext cx="7705164" cy="1485900"/>
          </a:xfrm>
        </p:spPr>
        <p:txBody>
          <a:bodyPr>
            <a:normAutofit/>
          </a:bodyPr>
          <a:lstStyle/>
          <a:p>
            <a:r>
              <a:rPr lang="en-US" b="1" dirty="0"/>
              <a:t>Services</a:t>
            </a:r>
            <a:endParaRPr lang="en-US" b="1"/>
          </a:p>
        </p:txBody>
      </p:sp>
      <p:sp>
        <p:nvSpPr>
          <p:cNvPr id="10" name="Rectangle 9">
            <a:extLst>
              <a:ext uri="{FF2B5EF4-FFF2-40B4-BE49-F238E27FC236}">
                <a16:creationId xmlns="" xmlns:a16="http://schemas.microsoft.com/office/drawing/2014/main" id="{891F40E4-8A76-44CF-91EC-9073673526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72171013-D973-4187-9CF2-EE098EEF81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363864" y="1583871"/>
            <a:ext cx="7705164" cy="4980215"/>
          </a:xfrm>
        </p:spPr>
        <p:txBody>
          <a:bodyPr>
            <a:normAutofit fontScale="92500" lnSpcReduction="10000"/>
          </a:bodyPr>
          <a:lstStyle/>
          <a:p>
            <a:endParaRPr lang="en-US" sz="1600" dirty="0"/>
          </a:p>
          <a:p>
            <a:r>
              <a:rPr lang="en-US" sz="2800" dirty="0"/>
              <a:t>an average, we serve about 300 individuals annually using in-kind services and support. </a:t>
            </a:r>
          </a:p>
          <a:p>
            <a:endParaRPr lang="en-US" sz="2800" dirty="0"/>
          </a:p>
          <a:p>
            <a:r>
              <a:rPr lang="en-US" sz="2800" dirty="0"/>
              <a:t>Offer health classes with an in-depth curriculum. </a:t>
            </a:r>
          </a:p>
          <a:p>
            <a:pPr lvl="1"/>
            <a:r>
              <a:rPr lang="en-US" sz="2800" dirty="0"/>
              <a:t>Classes are designed to increase awareness of how individuals can take responsibility for improving their health and reducing barriers, given current financial and social conditions. </a:t>
            </a:r>
          </a:p>
          <a:p>
            <a:pPr lvl="1"/>
            <a:endParaRPr lang="en-US" sz="2800" dirty="0"/>
          </a:p>
          <a:p>
            <a:r>
              <a:rPr lang="en-US" sz="2800" dirty="0"/>
              <a:t>A presence at health fairs and community events with a “Wellness Bus” (mobile unit)</a:t>
            </a:r>
          </a:p>
          <a:p>
            <a:endParaRPr lang="en-US" sz="1600" dirty="0"/>
          </a:p>
        </p:txBody>
      </p:sp>
      <p:pic>
        <p:nvPicPr>
          <p:cNvPr id="7" name="Picture 6">
            <a:extLst>
              <a:ext uri="{FF2B5EF4-FFF2-40B4-BE49-F238E27FC236}">
                <a16:creationId xmlns="" xmlns:a16="http://schemas.microsoft.com/office/drawing/2014/main" id="{AEFA64EF-F806-45C3-BC5E-E68A8A65DC03}"/>
              </a:ext>
            </a:extLst>
          </p:cNvPr>
          <p:cNvPicPr>
            <a:picLocks noChangeAspect="1"/>
          </p:cNvPicPr>
          <p:nvPr/>
        </p:nvPicPr>
        <p:blipFill>
          <a:blip r:embed="rId2" cstate="print"/>
          <a:stretch>
            <a:fillRect/>
          </a:stretch>
        </p:blipFill>
        <p:spPr>
          <a:xfrm>
            <a:off x="11069028" y="200427"/>
            <a:ext cx="1034856" cy="682811"/>
          </a:xfrm>
          <a:prstGeom prst="rect">
            <a:avLst/>
          </a:prstGeom>
        </p:spPr>
      </p:pic>
    </p:spTree>
    <p:extLst>
      <p:ext uri="{BB962C8B-B14F-4D97-AF65-F5344CB8AC3E}">
        <p14:creationId xmlns:p14="http://schemas.microsoft.com/office/powerpoint/2010/main" val="21604966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l="30402" t="59555" r="60896" b="19709"/>
          <a:stretch/>
        </p:blipFill>
        <p:spPr>
          <a:xfrm>
            <a:off x="1012826" y="333829"/>
            <a:ext cx="10910950" cy="6325893"/>
          </a:xfrm>
          <a:prstGeom prst="rect">
            <a:avLst/>
          </a:prstGeom>
        </p:spPr>
      </p:pic>
    </p:spTree>
    <p:extLst>
      <p:ext uri="{BB962C8B-B14F-4D97-AF65-F5344CB8AC3E}">
        <p14:creationId xmlns:p14="http://schemas.microsoft.com/office/powerpoint/2010/main" val="42232028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 xmlns:a16="http://schemas.microsoft.com/office/drawing/2014/main" id="{9A1300CC-92F4-44B8-A6FE-2C2417A0A8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659230" y="4484772"/>
            <a:ext cx="10869750" cy="1237298"/>
          </a:xfrm>
        </p:spPr>
        <p:txBody>
          <a:bodyPr>
            <a:normAutofit/>
          </a:bodyPr>
          <a:lstStyle/>
          <a:p>
            <a:r>
              <a:rPr lang="en-US" sz="4000"/>
              <a:t>S.M.A.R.T. Health Education at Home Services</a:t>
            </a:r>
          </a:p>
        </p:txBody>
      </p:sp>
      <p:sp>
        <p:nvSpPr>
          <p:cNvPr id="6" name="Subtitle 5"/>
          <p:cNvSpPr>
            <a:spLocks noGrp="1"/>
          </p:cNvSpPr>
          <p:nvPr>
            <p:ph type="subTitle" idx="1"/>
          </p:nvPr>
        </p:nvSpPr>
        <p:spPr>
          <a:xfrm>
            <a:off x="659230" y="5722070"/>
            <a:ext cx="10869750" cy="509048"/>
          </a:xfrm>
        </p:spPr>
        <p:txBody>
          <a:bodyPr>
            <a:normAutofit/>
          </a:bodyPr>
          <a:lstStyle/>
          <a:p>
            <a:pPr>
              <a:spcAft>
                <a:spcPts val="600"/>
              </a:spcAft>
            </a:pPr>
            <a:r>
              <a:rPr lang="en-US" dirty="0"/>
              <a:t>Self-Management, Awareness, Resources, </a:t>
            </a:r>
            <a:r>
              <a:rPr lang="en-US" dirty="0" smtClean="0"/>
              <a:t>Tele-health</a:t>
            </a:r>
            <a:endParaRPr lang="en-US" dirty="0"/>
          </a:p>
        </p:txBody>
      </p:sp>
      <p:sp>
        <p:nvSpPr>
          <p:cNvPr id="30" name="Freeform 6">
            <a:extLst>
              <a:ext uri="{FF2B5EF4-FFF2-40B4-BE49-F238E27FC236}">
                <a16:creationId xmlns="" xmlns:a16="http://schemas.microsoft.com/office/drawing/2014/main" id="{67C807FD-4C70-4B37-BDAA-73CA8D9BBA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5400000" flipH="1">
            <a:off x="1046527" y="-13329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0" name="Graphic 9" descr="Books">
            <a:extLst>
              <a:ext uri="{FF2B5EF4-FFF2-40B4-BE49-F238E27FC236}">
                <a16:creationId xmlns="" xmlns:a16="http://schemas.microsoft.com/office/drawing/2014/main" id="{843C0E90-BA67-43E4-99DD-EC8E2C2A1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413157" y="1150341"/>
            <a:ext cx="2585314" cy="2585314"/>
          </a:xfrm>
          <a:prstGeom prst="rect">
            <a:avLst/>
          </a:prstGeom>
        </p:spPr>
      </p:pic>
      <p:sp>
        <p:nvSpPr>
          <p:cNvPr id="28" name="Freeform 6">
            <a:extLst>
              <a:ext uri="{FF2B5EF4-FFF2-40B4-BE49-F238E27FC236}">
                <a16:creationId xmlns="" xmlns:a16="http://schemas.microsoft.com/office/drawing/2014/main" id="{3372E004-B6DF-4666-BAE0-3D16C04710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5400000" flipV="1">
            <a:off x="7838485" y="614084"/>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3" name="Picture 2" descr="A computer on a desk&#10;&#10;Description automatically generated with medium confidence">
            <a:extLst>
              <a:ext uri="{FF2B5EF4-FFF2-40B4-BE49-F238E27FC236}">
                <a16:creationId xmlns="" xmlns:a16="http://schemas.microsoft.com/office/drawing/2014/main" id="{5C04191A-F377-4CE9-AECE-B77F9D28730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7271747" y="1280809"/>
            <a:ext cx="3873129" cy="2585314"/>
          </a:xfrm>
          <a:prstGeom prst="rect">
            <a:avLst/>
          </a:prstGeom>
        </p:spPr>
      </p:pic>
      <p:pic>
        <p:nvPicPr>
          <p:cNvPr id="7" name="Picture 6">
            <a:extLst>
              <a:ext uri="{FF2B5EF4-FFF2-40B4-BE49-F238E27FC236}">
                <a16:creationId xmlns="" xmlns:a16="http://schemas.microsoft.com/office/drawing/2014/main" id="{9F53401F-0444-44BC-A40A-35138FC67C67}"/>
              </a:ext>
            </a:extLst>
          </p:cNvPr>
          <p:cNvPicPr>
            <a:picLocks noChangeAspect="1"/>
          </p:cNvPicPr>
          <p:nvPr/>
        </p:nvPicPr>
        <p:blipFill>
          <a:blip r:embed="rId6" cstate="print"/>
          <a:stretch>
            <a:fillRect/>
          </a:stretch>
        </p:blipFill>
        <p:spPr>
          <a:xfrm>
            <a:off x="11069028" y="200427"/>
            <a:ext cx="1034856" cy="682811"/>
          </a:xfrm>
          <a:prstGeom prst="rect">
            <a:avLst/>
          </a:prstGeom>
        </p:spPr>
      </p:pic>
    </p:spTree>
    <p:extLst>
      <p:ext uri="{BB962C8B-B14F-4D97-AF65-F5344CB8AC3E}">
        <p14:creationId xmlns:p14="http://schemas.microsoft.com/office/powerpoint/2010/main" val="7050177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 xmlns:a16="http://schemas.microsoft.com/office/drawing/2014/main" id="{33EDF90C-7A7E-4011-9743-A222B66AED40}"/>
              </a:ext>
            </a:extLst>
          </p:cNvPr>
          <p:cNvGraphicFramePr>
            <a:graphicFrameLocks noGrp="1"/>
          </p:cNvGraphicFramePr>
          <p:nvPr>
            <p:ph idx="1"/>
            <p:extLst>
              <p:ext uri="{D42A27DB-BD31-4B8C-83A1-F6EECF244321}">
                <p14:modId xmlns:p14="http://schemas.microsoft.com/office/powerpoint/2010/main" val="2812597237"/>
              </p:ext>
            </p:extLst>
          </p:nvPr>
        </p:nvGraphicFramePr>
        <p:xfrm>
          <a:off x="2760938" y="608864"/>
          <a:ext cx="6874564" cy="5901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 xmlns:a16="http://schemas.microsoft.com/office/drawing/2014/main" id="{1F38461E-E3F4-4BF8-8A5A-B74F3EF0EE07}"/>
              </a:ext>
            </a:extLst>
          </p:cNvPr>
          <p:cNvSpPr>
            <a:spLocks noGrp="1"/>
          </p:cNvSpPr>
          <p:nvPr>
            <p:ph type="title"/>
          </p:nvPr>
        </p:nvSpPr>
        <p:spPr>
          <a:xfrm>
            <a:off x="1485900" y="46666"/>
            <a:ext cx="9601200" cy="562198"/>
          </a:xfrm>
        </p:spPr>
        <p:txBody>
          <a:bodyPr>
            <a:normAutofit fontScale="90000"/>
          </a:bodyPr>
          <a:lstStyle/>
          <a:p>
            <a:pPr algn="ctr"/>
            <a:r>
              <a:rPr lang="en-US" b="1" dirty="0"/>
              <a:t>S.M.A.R.T. Health at Home Services </a:t>
            </a:r>
          </a:p>
        </p:txBody>
      </p:sp>
      <p:pic>
        <p:nvPicPr>
          <p:cNvPr id="8" name="Picture 7">
            <a:extLst>
              <a:ext uri="{FF2B5EF4-FFF2-40B4-BE49-F238E27FC236}">
                <a16:creationId xmlns="" xmlns:a16="http://schemas.microsoft.com/office/drawing/2014/main" id="{220053B3-B866-449A-8429-4A0B07700789}"/>
              </a:ext>
            </a:extLst>
          </p:cNvPr>
          <p:cNvPicPr>
            <a:picLocks noChangeAspect="1"/>
          </p:cNvPicPr>
          <p:nvPr/>
        </p:nvPicPr>
        <p:blipFill>
          <a:blip r:embed="rId8" cstate="print"/>
          <a:stretch>
            <a:fillRect/>
          </a:stretch>
        </p:blipFill>
        <p:spPr>
          <a:xfrm>
            <a:off x="11069028" y="200427"/>
            <a:ext cx="1034856" cy="682811"/>
          </a:xfrm>
          <a:prstGeom prst="rect">
            <a:avLst/>
          </a:prstGeom>
        </p:spPr>
      </p:pic>
    </p:spTree>
    <p:extLst>
      <p:ext uri="{BB962C8B-B14F-4D97-AF65-F5344CB8AC3E}">
        <p14:creationId xmlns:p14="http://schemas.microsoft.com/office/powerpoint/2010/main" val="3524929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F2B28F-A38D-4668-BB84-E84F3E172517}"/>
              </a:ext>
            </a:extLst>
          </p:cNvPr>
          <p:cNvSpPr>
            <a:spLocks noGrp="1"/>
          </p:cNvSpPr>
          <p:nvPr>
            <p:ph type="title"/>
          </p:nvPr>
        </p:nvSpPr>
        <p:spPr>
          <a:xfrm>
            <a:off x="669471" y="685800"/>
            <a:ext cx="9601200" cy="1485900"/>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en-US" altLang="en-US"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Program Schedule</a:t>
            </a:r>
            <a:endParaRPr kumimoji="0" lang="en-US" altLang="en-US" b="0" i="0" u="none" strike="noStrike" cap="none" normalizeH="0" baseline="0" dirty="0">
              <a:ln>
                <a:noFill/>
              </a:ln>
              <a:effectLst/>
            </a:endParaRPr>
          </a:p>
          <a:p>
            <a:pPr marL="0" marR="0" lvl="0" indent="0" defTabSz="914400" rtl="0" eaLnBrk="0" fontAlgn="base" latinLnBrk="0" hangingPunct="0">
              <a:spcBef>
                <a:spcPct val="0"/>
              </a:spcBef>
              <a:spcAft>
                <a:spcPct val="0"/>
              </a:spcAft>
              <a:buClrTx/>
              <a:buSzTx/>
              <a:buFontTx/>
              <a:buNone/>
              <a:tabLst/>
            </a:pPr>
            <a:endParaRPr kumimoji="0" lang="en-US" altLang="en-US" b="0" i="0" u="none" strike="noStrike" cap="none" normalizeH="0" baseline="0" dirty="0">
              <a:ln>
                <a:noFill/>
              </a:ln>
              <a:effectLst/>
              <a:latin typeface="Arial" panose="020B0604020202020204" pitchFamily="34" charset="0"/>
            </a:endParaRPr>
          </a:p>
        </p:txBody>
      </p:sp>
      <p:graphicFrame>
        <p:nvGraphicFramePr>
          <p:cNvPr id="6" name="Content Placeholder 5">
            <a:extLst>
              <a:ext uri="{FF2B5EF4-FFF2-40B4-BE49-F238E27FC236}">
                <a16:creationId xmlns="" xmlns:a16="http://schemas.microsoft.com/office/drawing/2014/main" id="{10662A5A-64BB-4317-81D1-2F1CACBA2E5A}"/>
              </a:ext>
            </a:extLst>
          </p:cNvPr>
          <p:cNvGraphicFramePr>
            <a:graphicFrameLocks noGrp="1"/>
          </p:cNvGraphicFramePr>
          <p:nvPr>
            <p:ph idx="1"/>
            <p:extLst>
              <p:ext uri="{D42A27DB-BD31-4B8C-83A1-F6EECF244321}">
                <p14:modId xmlns:p14="http://schemas.microsoft.com/office/powerpoint/2010/main" val="1794684001"/>
              </p:ext>
            </p:extLst>
          </p:nvPr>
        </p:nvGraphicFramePr>
        <p:xfrm>
          <a:off x="669471" y="1518558"/>
          <a:ext cx="11348360" cy="5262295"/>
        </p:xfrm>
        <a:graphic>
          <a:graphicData uri="http://schemas.openxmlformats.org/drawingml/2006/table">
            <a:tbl>
              <a:tblPr firstRow="1" firstCol="1" bandRow="1"/>
              <a:tblGrid>
                <a:gridCol w="2063859">
                  <a:extLst>
                    <a:ext uri="{9D8B030D-6E8A-4147-A177-3AD203B41FA5}">
                      <a16:colId xmlns="" xmlns:a16="http://schemas.microsoft.com/office/drawing/2014/main" val="1629508494"/>
                    </a:ext>
                  </a:extLst>
                </a:gridCol>
                <a:gridCol w="728962">
                  <a:extLst>
                    <a:ext uri="{9D8B030D-6E8A-4147-A177-3AD203B41FA5}">
                      <a16:colId xmlns="" xmlns:a16="http://schemas.microsoft.com/office/drawing/2014/main" val="2896846336"/>
                    </a:ext>
                  </a:extLst>
                </a:gridCol>
                <a:gridCol w="766331">
                  <a:extLst>
                    <a:ext uri="{9D8B030D-6E8A-4147-A177-3AD203B41FA5}">
                      <a16:colId xmlns="" xmlns:a16="http://schemas.microsoft.com/office/drawing/2014/main" val="3222626724"/>
                    </a:ext>
                  </a:extLst>
                </a:gridCol>
                <a:gridCol w="809448">
                  <a:extLst>
                    <a:ext uri="{9D8B030D-6E8A-4147-A177-3AD203B41FA5}">
                      <a16:colId xmlns="" xmlns:a16="http://schemas.microsoft.com/office/drawing/2014/main" val="3141407559"/>
                    </a:ext>
                  </a:extLst>
                </a:gridCol>
                <a:gridCol w="757707">
                  <a:extLst>
                    <a:ext uri="{9D8B030D-6E8A-4147-A177-3AD203B41FA5}">
                      <a16:colId xmlns="" xmlns:a16="http://schemas.microsoft.com/office/drawing/2014/main" val="4162603008"/>
                    </a:ext>
                  </a:extLst>
                </a:gridCol>
                <a:gridCol w="832443">
                  <a:extLst>
                    <a:ext uri="{9D8B030D-6E8A-4147-A177-3AD203B41FA5}">
                      <a16:colId xmlns="" xmlns:a16="http://schemas.microsoft.com/office/drawing/2014/main" val="2686502112"/>
                    </a:ext>
                  </a:extLst>
                </a:gridCol>
                <a:gridCol w="740461">
                  <a:extLst>
                    <a:ext uri="{9D8B030D-6E8A-4147-A177-3AD203B41FA5}">
                      <a16:colId xmlns="" xmlns:a16="http://schemas.microsoft.com/office/drawing/2014/main" val="1269530022"/>
                    </a:ext>
                  </a:extLst>
                </a:gridCol>
                <a:gridCol w="672623">
                  <a:extLst>
                    <a:ext uri="{9D8B030D-6E8A-4147-A177-3AD203B41FA5}">
                      <a16:colId xmlns="" xmlns:a16="http://schemas.microsoft.com/office/drawing/2014/main" val="1314136386"/>
                    </a:ext>
                  </a:extLst>
                </a:gridCol>
                <a:gridCol w="786451">
                  <a:extLst>
                    <a:ext uri="{9D8B030D-6E8A-4147-A177-3AD203B41FA5}">
                      <a16:colId xmlns="" xmlns:a16="http://schemas.microsoft.com/office/drawing/2014/main" val="488881286"/>
                    </a:ext>
                  </a:extLst>
                </a:gridCol>
                <a:gridCol w="843941">
                  <a:extLst>
                    <a:ext uri="{9D8B030D-6E8A-4147-A177-3AD203B41FA5}">
                      <a16:colId xmlns="" xmlns:a16="http://schemas.microsoft.com/office/drawing/2014/main" val="3116706189"/>
                    </a:ext>
                  </a:extLst>
                </a:gridCol>
                <a:gridCol w="770355">
                  <a:extLst>
                    <a:ext uri="{9D8B030D-6E8A-4147-A177-3AD203B41FA5}">
                      <a16:colId xmlns="" xmlns:a16="http://schemas.microsoft.com/office/drawing/2014/main" val="2702655147"/>
                    </a:ext>
                  </a:extLst>
                </a:gridCol>
                <a:gridCol w="797950">
                  <a:extLst>
                    <a:ext uri="{9D8B030D-6E8A-4147-A177-3AD203B41FA5}">
                      <a16:colId xmlns="" xmlns:a16="http://schemas.microsoft.com/office/drawing/2014/main" val="755680018"/>
                    </a:ext>
                  </a:extLst>
                </a:gridCol>
                <a:gridCol w="777829">
                  <a:extLst>
                    <a:ext uri="{9D8B030D-6E8A-4147-A177-3AD203B41FA5}">
                      <a16:colId xmlns="" xmlns:a16="http://schemas.microsoft.com/office/drawing/2014/main" val="1484699999"/>
                    </a:ext>
                  </a:extLst>
                </a:gridCol>
              </a:tblGrid>
              <a:tr h="509308">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Programs</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Jan</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Feb</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Mar</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Apr</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May</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Jun</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Jul</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Aug</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Sept</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Oct</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Nov</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Dec</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86496762"/>
                  </a:ext>
                </a:extLst>
              </a:tr>
              <a:tr h="940957">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Weight Management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nSpc>
                          <a:spcPct val="107000"/>
                        </a:lnSpc>
                        <a:spcBef>
                          <a:spcPts val="0"/>
                        </a:spcBef>
                        <a:spcAft>
                          <a:spcPts val="0"/>
                        </a:spcAft>
                      </a:pPr>
                      <a:r>
                        <a:rPr lang="en-US" sz="2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43301775"/>
                  </a:ext>
                </a:extLst>
              </a:tr>
              <a:tr h="509308">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Fitness</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61452439"/>
                  </a:ext>
                </a:extLst>
              </a:tr>
              <a:tr h="509308">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Diabetes</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35729509"/>
                  </a:ext>
                </a:extLst>
              </a:tr>
              <a:tr h="940957">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Cardiac Health/ Hypertension</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43501887"/>
                  </a:ext>
                </a:extLst>
              </a:tr>
              <a:tr h="509308">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Nutrition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90704526"/>
                  </a:ext>
                </a:extLst>
              </a:tr>
              <a:tr h="1110054">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Stress Management</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105059" marR="105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extLst>
                  <a:ext uri="{0D108BD9-81ED-4DB2-BD59-A6C34878D82A}">
                    <a16:rowId xmlns="" xmlns:a16="http://schemas.microsoft.com/office/drawing/2014/main" val="2586335023"/>
                  </a:ext>
                </a:extLst>
              </a:tr>
            </a:tbl>
          </a:graphicData>
        </a:graphic>
      </p:graphicFrame>
    </p:spTree>
    <p:extLst>
      <p:ext uri="{BB962C8B-B14F-4D97-AF65-F5344CB8AC3E}">
        <p14:creationId xmlns:p14="http://schemas.microsoft.com/office/powerpoint/2010/main" val="18886017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1906" y="1425388"/>
            <a:ext cx="8404412" cy="3246904"/>
          </a:xfrm>
        </p:spPr>
        <p:txBody>
          <a:bodyPr/>
          <a:lstStyle/>
          <a:p>
            <a:pPr algn="l"/>
            <a:r>
              <a:rPr lang="en-US" sz="3200" b="1" dirty="0">
                <a:solidFill>
                  <a:schemeClr val="bg1"/>
                </a:solidFill>
              </a:rPr>
              <a:t/>
            </a:r>
            <a:br>
              <a:rPr lang="en-US" sz="3200" b="1" dirty="0">
                <a:solidFill>
                  <a:schemeClr val="bg1"/>
                </a:solidFill>
              </a:rPr>
            </a:b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
            </a:r>
            <a:br>
              <a:rPr lang="en-US" sz="3200" b="1" dirty="0" smtClean="0">
                <a:solidFill>
                  <a:schemeClr val="bg1"/>
                </a:solidFill>
              </a:rPr>
            </a:br>
            <a:r>
              <a:rPr lang="en-US" sz="3200" dirty="0" smtClean="0">
                <a:solidFill>
                  <a:schemeClr val="bg1"/>
                </a:solidFill>
              </a:rPr>
              <a:t>Health </a:t>
            </a:r>
            <a:r>
              <a:rPr lang="en-US" sz="3200" dirty="0">
                <a:solidFill>
                  <a:schemeClr val="bg1"/>
                </a:solidFill>
              </a:rPr>
              <a:t>By Design USA Inc. is a nonprofit </a:t>
            </a:r>
            <a:r>
              <a:rPr lang="en-US" sz="3200" dirty="0" smtClean="0">
                <a:solidFill>
                  <a:schemeClr val="bg1"/>
                </a:solidFill>
              </a:rPr>
              <a:t>organization </a:t>
            </a:r>
            <a:r>
              <a:rPr lang="en-US" sz="3200" dirty="0">
                <a:solidFill>
                  <a:schemeClr val="bg1"/>
                </a:solidFill>
              </a:rPr>
              <a:t>that is dedicated to </a:t>
            </a:r>
            <a:r>
              <a:rPr lang="en-US" sz="3200" dirty="0" smtClean="0">
                <a:solidFill>
                  <a:schemeClr val="bg1"/>
                </a:solidFill>
              </a:rPr>
              <a:t>providing health education which addresses obesity</a:t>
            </a:r>
            <a:r>
              <a:rPr lang="en-US" sz="3200" dirty="0">
                <a:solidFill>
                  <a:schemeClr val="bg1"/>
                </a:solidFill>
              </a:rPr>
              <a:t>, heart disease, diabetes </a:t>
            </a:r>
            <a:r>
              <a:rPr lang="en-US" sz="3200" dirty="0" smtClean="0">
                <a:solidFill>
                  <a:schemeClr val="bg1"/>
                </a:solidFill>
              </a:rPr>
              <a:t>and Hypertension among </a:t>
            </a:r>
            <a:r>
              <a:rPr lang="en-US" sz="3200" dirty="0">
                <a:solidFill>
                  <a:schemeClr val="bg1"/>
                </a:solidFill>
              </a:rPr>
              <a:t>children and adults in the community.</a:t>
            </a:r>
            <a:br>
              <a:rPr lang="en-US" sz="3200" dirty="0">
                <a:solidFill>
                  <a:schemeClr val="bg1"/>
                </a:solidFill>
              </a:rPr>
            </a:br>
            <a:endParaRPr lang="en-US" sz="3200" dirty="0">
              <a:solidFill>
                <a:schemeClr val="bg1"/>
              </a:solidFill>
            </a:endParaRPr>
          </a:p>
        </p:txBody>
      </p:sp>
      <p:pic>
        <p:nvPicPr>
          <p:cNvPr id="4" name="Picture 3"/>
          <p:cNvPicPr>
            <a:picLocks noChangeAspect="1"/>
          </p:cNvPicPr>
          <p:nvPr/>
        </p:nvPicPr>
        <p:blipFill>
          <a:blip r:embed="rId2" cstate="print"/>
          <a:stretch>
            <a:fillRect/>
          </a:stretch>
        </p:blipFill>
        <p:spPr>
          <a:xfrm>
            <a:off x="9616142" y="194809"/>
            <a:ext cx="2327260" cy="548688"/>
          </a:xfrm>
          <a:prstGeom prst="rect">
            <a:avLst/>
          </a:prstGeom>
        </p:spPr>
      </p:pic>
    </p:spTree>
    <p:extLst>
      <p:ext uri="{BB962C8B-B14F-4D97-AF65-F5344CB8AC3E}">
        <p14:creationId xmlns:p14="http://schemas.microsoft.com/office/powerpoint/2010/main" val="10722864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29474F7A-C90E-4979-90EB-8783E10DFF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0824" y="685800"/>
            <a:ext cx="6176776" cy="1485900"/>
          </a:xfrm>
        </p:spPr>
        <p:txBody>
          <a:bodyPr>
            <a:normAutofit/>
          </a:bodyPr>
          <a:lstStyle/>
          <a:p>
            <a:r>
              <a:rPr lang="en-US" b="1" dirty="0"/>
              <a:t>Classes</a:t>
            </a:r>
          </a:p>
        </p:txBody>
      </p:sp>
      <p:pic>
        <p:nvPicPr>
          <p:cNvPr id="4" name="Picture 3">
            <a:extLst>
              <a:ext uri="{FF2B5EF4-FFF2-40B4-BE49-F238E27FC236}">
                <a16:creationId xmlns="" xmlns:a16="http://schemas.microsoft.com/office/drawing/2014/main" id="{3F7818C0-6AE4-46DF-81FC-F20C1EE4F505}"/>
              </a:ext>
            </a:extLst>
          </p:cNvPr>
          <p:cNvPicPr>
            <a:picLocks noChangeAspect="1"/>
          </p:cNvPicPr>
          <p:nvPr/>
        </p:nvPicPr>
        <p:blipFill rotWithShape="1">
          <a:blip r:embed="rId2" cstate="print"/>
          <a:srcRect t="12289" b="2681"/>
          <a:stretch/>
        </p:blipFill>
        <p:spPr>
          <a:xfrm rot="5400000">
            <a:off x="-1242228" y="1242227"/>
            <a:ext cx="6858000" cy="4373546"/>
          </a:xfrm>
          <a:prstGeom prst="rect">
            <a:avLst/>
          </a:prstGeom>
        </p:spPr>
      </p:pic>
      <p:sp>
        <p:nvSpPr>
          <p:cNvPr id="19" name="Rectangle 18">
            <a:extLst>
              <a:ext uri="{FF2B5EF4-FFF2-40B4-BE49-F238E27FC236}">
                <a16:creationId xmlns="" xmlns:a16="http://schemas.microsoft.com/office/drawing/2014/main" id="{B89F1C51-9A32-41EF-A4FB-15FDD4142F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100824" y="1569037"/>
            <a:ext cx="7003060" cy="5288963"/>
          </a:xfrm>
        </p:spPr>
        <p:txBody>
          <a:bodyPr>
            <a:normAutofit fontScale="92500" lnSpcReduction="20000"/>
          </a:bodyPr>
          <a:lstStyle/>
          <a:p>
            <a:r>
              <a:rPr lang="en-US" sz="2800" dirty="0"/>
              <a:t>Classes meet once a week for either 6 or 8 weeks.</a:t>
            </a:r>
          </a:p>
          <a:p>
            <a:endParaRPr lang="en-US" sz="2800" dirty="0"/>
          </a:p>
          <a:p>
            <a:r>
              <a:rPr lang="en-US" sz="2800" dirty="0"/>
              <a:t>A minimum of 10 participants needed for each class and a maximum of 25, so we can provide individual attention and assistance to participants. </a:t>
            </a:r>
          </a:p>
          <a:p>
            <a:endParaRPr lang="en-US" sz="2800" dirty="0"/>
          </a:p>
          <a:p>
            <a:r>
              <a:rPr lang="en-US" sz="2800" dirty="0"/>
              <a:t>All classes will be two-hour sessions and include a health assessment during the class. </a:t>
            </a:r>
          </a:p>
          <a:p>
            <a:endParaRPr lang="en-US" sz="2800" dirty="0"/>
          </a:p>
          <a:p>
            <a:r>
              <a:rPr lang="en-US" sz="2800" dirty="0"/>
              <a:t>Some classes include a personal trainer and/or food preparation demonstration. </a:t>
            </a:r>
          </a:p>
          <a:p>
            <a:endParaRPr lang="en-US" sz="1600" dirty="0"/>
          </a:p>
          <a:p>
            <a:endParaRPr lang="en-US" sz="1600" dirty="0"/>
          </a:p>
        </p:txBody>
      </p:sp>
      <p:pic>
        <p:nvPicPr>
          <p:cNvPr id="7" name="Picture 6">
            <a:extLst>
              <a:ext uri="{FF2B5EF4-FFF2-40B4-BE49-F238E27FC236}">
                <a16:creationId xmlns="" xmlns:a16="http://schemas.microsoft.com/office/drawing/2014/main" id="{019B040C-C485-4CC7-AD0D-A041F8CB8CEE}"/>
              </a:ext>
            </a:extLst>
          </p:cNvPr>
          <p:cNvPicPr>
            <a:picLocks noChangeAspect="1"/>
          </p:cNvPicPr>
          <p:nvPr/>
        </p:nvPicPr>
        <p:blipFill>
          <a:blip r:embed="rId3" cstate="print"/>
          <a:stretch>
            <a:fillRect/>
          </a:stretch>
        </p:blipFill>
        <p:spPr>
          <a:xfrm>
            <a:off x="11069028" y="200427"/>
            <a:ext cx="1034856" cy="682811"/>
          </a:xfrm>
          <a:prstGeom prst="rect">
            <a:avLst/>
          </a:prstGeom>
        </p:spPr>
      </p:pic>
    </p:spTree>
    <p:extLst>
      <p:ext uri="{BB962C8B-B14F-4D97-AF65-F5344CB8AC3E}">
        <p14:creationId xmlns:p14="http://schemas.microsoft.com/office/powerpoint/2010/main" val="4329588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36B9E7B-7914-443D-8B27-D8F9DE2E41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0824" y="685800"/>
            <a:ext cx="6176776" cy="1485900"/>
          </a:xfrm>
        </p:spPr>
        <p:txBody>
          <a:bodyPr>
            <a:normAutofit/>
          </a:bodyPr>
          <a:lstStyle/>
          <a:p>
            <a:r>
              <a:rPr lang="en-US" b="1" dirty="0"/>
              <a:t>Classes</a:t>
            </a:r>
            <a:endParaRPr lang="en-US" b="1"/>
          </a:p>
        </p:txBody>
      </p:sp>
      <p:pic>
        <p:nvPicPr>
          <p:cNvPr id="4" name="Picture 3">
            <a:extLst>
              <a:ext uri="{FF2B5EF4-FFF2-40B4-BE49-F238E27FC236}">
                <a16:creationId xmlns="" xmlns:a16="http://schemas.microsoft.com/office/drawing/2014/main" id="{01237A9D-3C8F-47AA-9C2A-D7FA25D0D888}"/>
              </a:ext>
            </a:extLst>
          </p:cNvPr>
          <p:cNvPicPr>
            <a:picLocks noChangeAspect="1"/>
          </p:cNvPicPr>
          <p:nvPr/>
        </p:nvPicPr>
        <p:blipFill rotWithShape="1">
          <a:blip r:embed="rId2" cstate="print">
            <a:grayscl/>
          </a:blip>
          <a:srcRect b="10525"/>
          <a:stretch/>
        </p:blipFill>
        <p:spPr>
          <a:xfrm rot="5400000">
            <a:off x="-1127928" y="1127927"/>
            <a:ext cx="6858000" cy="4602146"/>
          </a:xfrm>
          <a:prstGeom prst="rect">
            <a:avLst/>
          </a:prstGeom>
        </p:spPr>
      </p:pic>
      <p:sp>
        <p:nvSpPr>
          <p:cNvPr id="19" name="Rectangle 18">
            <a:extLst>
              <a:ext uri="{FF2B5EF4-FFF2-40B4-BE49-F238E27FC236}">
                <a16:creationId xmlns="" xmlns:a16="http://schemas.microsoft.com/office/drawing/2014/main" id="{2AF8D1D8-3354-4766-AF0B-2172DA61AB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73545" cy="6858000"/>
          </a:xfrm>
          <a:prstGeom prst="rect">
            <a:avLst/>
          </a:prstGeom>
          <a:gradFill flip="none" rotWithShape="1">
            <a:gsLst>
              <a:gs pos="3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00824" y="2286000"/>
            <a:ext cx="6176776" cy="3581400"/>
          </a:xfrm>
        </p:spPr>
        <p:txBody>
          <a:bodyPr>
            <a:normAutofit/>
          </a:bodyPr>
          <a:lstStyle/>
          <a:p>
            <a:r>
              <a:rPr lang="en-US"/>
              <a:t>Initial and End of Class Health Assessment includes biometric measurements as follows: </a:t>
            </a:r>
          </a:p>
          <a:p>
            <a:pPr lvl="1"/>
            <a:r>
              <a:rPr lang="en-US"/>
              <a:t>cardiovascular profile with cholesterol check</a:t>
            </a:r>
          </a:p>
          <a:p>
            <a:pPr lvl="1"/>
            <a:r>
              <a:rPr lang="en-US"/>
              <a:t>diabetes glucose check</a:t>
            </a:r>
          </a:p>
          <a:p>
            <a:pPr lvl="1"/>
            <a:r>
              <a:rPr lang="en-US"/>
              <a:t>blood pressure check</a:t>
            </a:r>
          </a:p>
          <a:p>
            <a:pPr lvl="1"/>
            <a:r>
              <a:rPr lang="en-US"/>
              <a:t>weight/height, BMI (body mass index)</a:t>
            </a:r>
          </a:p>
          <a:p>
            <a:r>
              <a:rPr lang="en-US"/>
              <a:t>Health Assessments: Screening results will be reviewed by qualified health professionals. </a:t>
            </a:r>
          </a:p>
          <a:p>
            <a:pPr lvl="1"/>
            <a:endParaRPr lang="en-US" dirty="0"/>
          </a:p>
        </p:txBody>
      </p:sp>
      <p:sp>
        <p:nvSpPr>
          <p:cNvPr id="21" name="Rectangle 20">
            <a:extLst>
              <a:ext uri="{FF2B5EF4-FFF2-40B4-BE49-F238E27FC236}">
                <a16:creationId xmlns="" xmlns:a16="http://schemas.microsoft.com/office/drawing/2014/main" id="{7D93F4CD-5B4B-459C-A18B-8394475400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 xmlns:a16="http://schemas.microsoft.com/office/drawing/2014/main" id="{42D7B749-57E0-4840-A354-BA2224D90E5B}"/>
              </a:ext>
            </a:extLst>
          </p:cNvPr>
          <p:cNvPicPr>
            <a:picLocks noChangeAspect="1"/>
          </p:cNvPicPr>
          <p:nvPr/>
        </p:nvPicPr>
        <p:blipFill>
          <a:blip r:embed="rId3" cstate="print"/>
          <a:stretch>
            <a:fillRect/>
          </a:stretch>
        </p:blipFill>
        <p:spPr>
          <a:xfrm>
            <a:off x="11069028" y="200427"/>
            <a:ext cx="1034856" cy="682811"/>
          </a:xfrm>
          <a:prstGeom prst="rect">
            <a:avLst/>
          </a:prstGeom>
        </p:spPr>
      </p:pic>
    </p:spTree>
    <p:extLst>
      <p:ext uri="{BB962C8B-B14F-4D97-AF65-F5344CB8AC3E}">
        <p14:creationId xmlns:p14="http://schemas.microsoft.com/office/powerpoint/2010/main" val="9798181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B8DE41E0-A43A-4E72-8B83-0656784751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685800"/>
            <a:ext cx="10905066" cy="1485900"/>
          </a:xfrm>
          <a:noFill/>
        </p:spPr>
        <p:txBody>
          <a:bodyPr>
            <a:normAutofit/>
          </a:bodyPr>
          <a:lstStyle/>
          <a:p>
            <a:pPr algn="ctr"/>
            <a:r>
              <a:rPr lang="en-US" b="1" dirty="0"/>
              <a:t>Classes</a:t>
            </a:r>
            <a:endParaRPr lang="en-US" b="1"/>
          </a:p>
        </p:txBody>
      </p:sp>
      <p:pic>
        <p:nvPicPr>
          <p:cNvPr id="7" name="Picture 6">
            <a:extLst>
              <a:ext uri="{FF2B5EF4-FFF2-40B4-BE49-F238E27FC236}">
                <a16:creationId xmlns="" xmlns:a16="http://schemas.microsoft.com/office/drawing/2014/main" id="{D8908EBF-DF9A-4EBC-82DE-078F046CE6FB}"/>
              </a:ext>
            </a:extLst>
          </p:cNvPr>
          <p:cNvPicPr>
            <a:picLocks noChangeAspect="1"/>
          </p:cNvPicPr>
          <p:nvPr/>
        </p:nvPicPr>
        <p:blipFill>
          <a:blip r:embed="rId2" cstate="print"/>
          <a:stretch>
            <a:fillRect/>
          </a:stretch>
        </p:blipFill>
        <p:spPr>
          <a:xfrm>
            <a:off x="11069028" y="200427"/>
            <a:ext cx="1034856" cy="682811"/>
          </a:xfrm>
          <a:prstGeom prst="rect">
            <a:avLst/>
          </a:prstGeom>
        </p:spPr>
      </p:pic>
      <p:graphicFrame>
        <p:nvGraphicFramePr>
          <p:cNvPr id="14" name="Content Placeholder 2">
            <a:extLst>
              <a:ext uri="{FF2B5EF4-FFF2-40B4-BE49-F238E27FC236}">
                <a16:creationId xmlns="" xmlns:a16="http://schemas.microsoft.com/office/drawing/2014/main" id="{E87BBDB9-3124-4D72-BE3F-B04DC4A53D5A}"/>
              </a:ext>
            </a:extLst>
          </p:cNvPr>
          <p:cNvGraphicFramePr>
            <a:graphicFrameLocks noGrp="1"/>
          </p:cNvGraphicFramePr>
          <p:nvPr>
            <p:ph idx="1"/>
            <p:extLst>
              <p:ext uri="{D42A27DB-BD31-4B8C-83A1-F6EECF244321}">
                <p14:modId xmlns:p14="http://schemas.microsoft.com/office/powerpoint/2010/main" val="2656067258"/>
              </p:ext>
            </p:extLst>
          </p:nvPr>
        </p:nvGraphicFramePr>
        <p:xfrm>
          <a:off x="1122971" y="1569039"/>
          <a:ext cx="10905065" cy="4815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06816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 xmlns:a16="http://schemas.microsoft.com/office/drawing/2014/main" id="{3CDAEBAD-F3BE-433C-BEE5-D8EB4DF7BF4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52858" y="744469"/>
            <a:ext cx="10674117" cy="5349671"/>
            <a:chOff x="752858" y="744469"/>
            <a:chExt cx="10674117" cy="5349671"/>
          </a:xfrm>
        </p:grpSpPr>
        <p:sp>
          <p:nvSpPr>
            <p:cNvPr id="27" name="Freeform 6">
              <a:extLst>
                <a:ext uri="{FF2B5EF4-FFF2-40B4-BE49-F238E27FC236}">
                  <a16:creationId xmlns="" xmlns:a16="http://schemas.microsoft.com/office/drawing/2014/main" id="{0A3957AE-A940-4E68-87B4-0E45E7C91CA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8" name="Freeform 6">
              <a:extLst>
                <a:ext uri="{FF2B5EF4-FFF2-40B4-BE49-F238E27FC236}">
                  <a16:creationId xmlns="" xmlns:a16="http://schemas.microsoft.com/office/drawing/2014/main" id="{8760C852-3FFF-4139-9954-94B7B678853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5" name="Content Placeholder 3" descr="A group of people posing for a photo&#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t="18166"/>
          <a:stretch/>
        </p:blipFill>
        <p:spPr>
          <a:xfrm>
            <a:off x="20" y="10"/>
            <a:ext cx="12191980" cy="6859300"/>
          </a:xfrm>
          <a:prstGeom prst="rect">
            <a:avLst/>
          </a:prstGeom>
        </p:spPr>
      </p:pic>
      <p:sp>
        <p:nvSpPr>
          <p:cNvPr id="30" name="Rectangle 29">
            <a:extLst>
              <a:ext uri="{FF2B5EF4-FFF2-40B4-BE49-F238E27FC236}">
                <a16:creationId xmlns="" xmlns:a16="http://schemas.microsoft.com/office/drawing/2014/main" id="{778E1E34-15BA-44AB-980F-2FE1B93F71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55560" y="1137137"/>
            <a:ext cx="9867482" cy="4570327"/>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6">
            <a:extLst>
              <a:ext uri="{FF2B5EF4-FFF2-40B4-BE49-F238E27FC236}">
                <a16:creationId xmlns="" xmlns:a16="http://schemas.microsoft.com/office/drawing/2014/main" id="{15A574FF-FBA3-4EA3-8C22-589DE3A506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34" name="Freeform 6">
            <a:extLst>
              <a:ext uri="{FF2B5EF4-FFF2-40B4-BE49-F238E27FC236}">
                <a16:creationId xmlns="" xmlns:a16="http://schemas.microsoft.com/office/drawing/2014/main" id="{A86D9DA2-9826-4E0D-9B71-C14A8B125B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 name="Title 1"/>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b="1" cap="all"/>
              <a:t>Fitness Fun</a:t>
            </a: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0400" y="130629"/>
            <a:ext cx="1371600" cy="1027611"/>
          </a:xfrm>
          <a:prstGeom prst="rect">
            <a:avLst/>
          </a:prstGeom>
          <a:noFill/>
        </p:spPr>
      </p:pic>
    </p:spTree>
    <p:extLst>
      <p:ext uri="{BB962C8B-B14F-4D97-AF65-F5344CB8AC3E}">
        <p14:creationId xmlns:p14="http://schemas.microsoft.com/office/powerpoint/2010/main" val="7935104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 xmlns:a16="http://schemas.microsoft.com/office/drawing/2014/main" id="{EE0CFA15-21C5-4022-8020-D6A39CFF9E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E4199B8E-5507-4D7C-BEEE-5733E0897567}"/>
              </a:ext>
            </a:extLst>
          </p:cNvPr>
          <p:cNvSpPr>
            <a:spLocks noGrp="1"/>
          </p:cNvSpPr>
          <p:nvPr>
            <p:ph type="title"/>
          </p:nvPr>
        </p:nvSpPr>
        <p:spPr>
          <a:xfrm>
            <a:off x="908369" y="1649185"/>
            <a:ext cx="5793475" cy="1485900"/>
          </a:xfrm>
        </p:spPr>
        <p:txBody>
          <a:bodyPr>
            <a:normAutofit/>
          </a:bodyPr>
          <a:lstStyle/>
          <a:p>
            <a:r>
              <a:rPr lang="en-US" dirty="0"/>
              <a:t>Meal Appeal – </a:t>
            </a:r>
            <a:br>
              <a:rPr lang="en-US" dirty="0"/>
            </a:br>
            <a:r>
              <a:rPr lang="en-US" dirty="0"/>
              <a:t>Cooking Classes</a:t>
            </a:r>
          </a:p>
        </p:txBody>
      </p:sp>
      <p:sp>
        <p:nvSpPr>
          <p:cNvPr id="19" name="Rectangle 14">
            <a:extLst>
              <a:ext uri="{FF2B5EF4-FFF2-40B4-BE49-F238E27FC236}">
                <a16:creationId xmlns="" xmlns:a16="http://schemas.microsoft.com/office/drawing/2014/main" id="{88CB55BE-84F2-4AAC-8C90-DE4191B552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a:extLst>
              <a:ext uri="{FF2B5EF4-FFF2-40B4-BE49-F238E27FC236}">
                <a16:creationId xmlns="" xmlns:a16="http://schemas.microsoft.com/office/drawing/2014/main" id="{E6A3FA16-472A-49C4-92F9-6E9FBF298FC3}"/>
              </a:ext>
            </a:extLst>
          </p:cNvPr>
          <p:cNvPicPr>
            <a:picLocks noChangeAspect="1"/>
          </p:cNvPicPr>
          <p:nvPr/>
        </p:nvPicPr>
        <p:blipFill rotWithShape="1">
          <a:blip r:embed="rId4" cstate="print"/>
          <a:srcRect l="13988" r="29857" b="1"/>
          <a:stretch/>
        </p:blipFill>
        <p:spPr>
          <a:xfrm rot="5400000">
            <a:off x="8187629" y="-575369"/>
            <a:ext cx="3429000" cy="4579739"/>
          </a:xfrm>
          <a:prstGeom prst="rect">
            <a:avLst/>
          </a:prstGeom>
        </p:spPr>
      </p:pic>
      <p:pic>
        <p:nvPicPr>
          <p:cNvPr id="6" name="Picture 5" descr="A group of people in a room&#10;&#10;Description automatically generated with low confidence">
            <a:extLst>
              <a:ext uri="{FF2B5EF4-FFF2-40B4-BE49-F238E27FC236}">
                <a16:creationId xmlns="" xmlns:a16="http://schemas.microsoft.com/office/drawing/2014/main" id="{6EDA2655-C0EA-4CA9-9851-0977188FD4D3}"/>
              </a:ext>
            </a:extLst>
          </p:cNvPr>
          <p:cNvPicPr>
            <a:picLocks noChangeAspect="1"/>
          </p:cNvPicPr>
          <p:nvPr/>
        </p:nvPicPr>
        <p:blipFill rotWithShape="1">
          <a:blip r:embed="rId5" cstate="print"/>
          <a:srcRect l="23345" r="20501" b="1"/>
          <a:stretch/>
        </p:blipFill>
        <p:spPr>
          <a:xfrm rot="5400000">
            <a:off x="8187629" y="2863087"/>
            <a:ext cx="3429000" cy="4579739"/>
          </a:xfrm>
          <a:prstGeom prst="rect">
            <a:avLst/>
          </a:prstGeom>
        </p:spPr>
      </p:pic>
      <p:sp>
        <p:nvSpPr>
          <p:cNvPr id="5" name="AutoShape 2">
            <a:extLst>
              <a:ext uri="{FF2B5EF4-FFF2-40B4-BE49-F238E27FC236}">
                <a16:creationId xmlns="" xmlns:a16="http://schemas.microsoft.com/office/drawing/2014/main" id="{571EA02F-F016-436E-8D52-F123CE79D65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Video 3">
            <a:extLst>
              <a:ext uri="{FF2B5EF4-FFF2-40B4-BE49-F238E27FC236}">
                <a16:creationId xmlns="" xmlns:a16="http://schemas.microsoft.com/office/drawing/2014/main" id="{13A15000-1589-4724-AA57-06D835D0CE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cstate="print"/>
          <a:srcRect r="1" b="26"/>
          <a:stretch/>
        </p:blipFill>
        <p:spPr>
          <a:xfrm>
            <a:off x="0" y="3706586"/>
            <a:ext cx="7378466" cy="3121215"/>
          </a:xfrm>
          <a:prstGeom prst="rect">
            <a:avLst/>
          </a:prstGeom>
        </p:spPr>
      </p:pic>
    </p:spTree>
    <p:extLst>
      <p:ext uri="{BB962C8B-B14F-4D97-AF65-F5344CB8AC3E}">
        <p14:creationId xmlns:p14="http://schemas.microsoft.com/office/powerpoint/2010/main" val="33347813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mute="1">
                <p:cTn id="12" repeatCount="indefinite" fill="hold" display="0">
                  <p:stCondLst>
                    <p:cond delay="indefinite"/>
                  </p:stCondLst>
                </p:cTn>
                <p:tgtEl>
                  <p:spTgt spid="1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48805" y="710961"/>
            <a:ext cx="6858000" cy="543607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51883" y="2835394"/>
            <a:ext cx="4813540" cy="323167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1116"/>
          <a:stretch/>
        </p:blipFill>
        <p:spPr>
          <a:xfrm rot="5400000">
            <a:off x="3585124" y="1400308"/>
            <a:ext cx="6858000" cy="40573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595179" y="-552362"/>
            <a:ext cx="2044460" cy="3149185"/>
          </a:xfrm>
          <a:prstGeom prst="rect">
            <a:avLst/>
          </a:prstGeom>
        </p:spPr>
      </p:pic>
    </p:spTree>
    <p:extLst>
      <p:ext uri="{BB962C8B-B14F-4D97-AF65-F5344CB8AC3E}">
        <p14:creationId xmlns:p14="http://schemas.microsoft.com/office/powerpoint/2010/main" val="42603857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srcRect t="28036" b="29777"/>
          <a:stretch/>
        </p:blipFill>
        <p:spPr>
          <a:xfrm>
            <a:off x="20" y="10"/>
            <a:ext cx="12191980" cy="6857990"/>
          </a:xfrm>
          <a:prstGeom prst="rect">
            <a:avLst/>
          </a:prstGeom>
        </p:spPr>
      </p:pic>
      <p:sp>
        <p:nvSpPr>
          <p:cNvPr id="2" name="AutoShape 2" descr="https://webmail.centurylink.net/service/home/~/?auth=co&amp;loc=en_US&amp;id=85918&amp;part=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webmail.centurylink.net/service/home/~/?auth=co&amp;loc=en_US&amp;id=85918&amp;part=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768126" y="7937"/>
            <a:ext cx="6594306" cy="830997"/>
          </a:xfrm>
          <a:prstGeom prst="rect">
            <a:avLst/>
          </a:prstGeom>
          <a:solidFill>
            <a:schemeClr val="bg2"/>
          </a:solidFill>
        </p:spPr>
        <p:txBody>
          <a:bodyPr wrap="none" rtlCol="0">
            <a:spAutoFit/>
          </a:bodyPr>
          <a:lstStyle/>
          <a:p>
            <a:r>
              <a:rPr lang="en-US" sz="4800" dirty="0" smtClean="0"/>
              <a:t>Learn to Earn Resources</a:t>
            </a:r>
            <a:endParaRPr lang="en-US" sz="4800" dirty="0"/>
          </a:p>
        </p:txBody>
      </p:sp>
    </p:spTree>
    <p:extLst>
      <p:ext uri="{BB962C8B-B14F-4D97-AF65-F5344CB8AC3E}">
        <p14:creationId xmlns:p14="http://schemas.microsoft.com/office/powerpoint/2010/main" val="4587853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5535386" y="0"/>
            <a:ext cx="6656614" cy="6858000"/>
          </a:xfrm>
          <a:prstGeom prst="rect">
            <a:avLst/>
          </a:prstGeom>
        </p:spPr>
      </p:pic>
      <p:pic>
        <p:nvPicPr>
          <p:cNvPr id="3" name="Picture 2"/>
          <p:cNvPicPr>
            <a:picLocks noChangeAspect="1"/>
          </p:cNvPicPr>
          <p:nvPr/>
        </p:nvPicPr>
        <p:blipFill>
          <a:blip r:embed="rId3" cstate="print"/>
          <a:stretch>
            <a:fillRect/>
          </a:stretch>
        </p:blipFill>
        <p:spPr>
          <a:xfrm>
            <a:off x="0" y="1"/>
            <a:ext cx="5535386" cy="6858000"/>
          </a:xfrm>
          <a:prstGeom prst="rect">
            <a:avLst/>
          </a:prstGeom>
        </p:spPr>
      </p:pic>
      <p:pic>
        <p:nvPicPr>
          <p:cNvPr id="4" name="Picture 3"/>
          <p:cNvPicPr>
            <a:picLocks noChangeAspect="1"/>
          </p:cNvPicPr>
          <p:nvPr/>
        </p:nvPicPr>
        <p:blipFill>
          <a:blip r:embed="rId4" cstate="print"/>
          <a:stretch>
            <a:fillRect/>
          </a:stretch>
        </p:blipFill>
        <p:spPr>
          <a:xfrm>
            <a:off x="2767693" y="5774676"/>
            <a:ext cx="7084166" cy="1286367"/>
          </a:xfrm>
          <a:prstGeom prst="rect">
            <a:avLst/>
          </a:prstGeom>
        </p:spPr>
      </p:pic>
    </p:spTree>
    <p:extLst>
      <p:ext uri="{BB962C8B-B14F-4D97-AF65-F5344CB8AC3E}">
        <p14:creationId xmlns:p14="http://schemas.microsoft.com/office/powerpoint/2010/main" val="12441299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Social Impact</a:t>
            </a:r>
          </a:p>
        </p:txBody>
      </p:sp>
      <p:sp>
        <p:nvSpPr>
          <p:cNvPr id="3" name="Footer Placeholder 2">
            <a:extLst>
              <a:ext uri="{FF2B5EF4-FFF2-40B4-BE49-F238E27FC236}">
                <a16:creationId xmlns="" xmlns:a16="http://schemas.microsoft.com/office/drawing/2014/main" id="{B5BCA02C-4A43-4C8C-B8A8-629D76F66520}"/>
              </a:ext>
            </a:extLst>
          </p:cNvPr>
          <p:cNvSpPr>
            <a:spLocks noGrp="1"/>
          </p:cNvSpPr>
          <p:nvPr>
            <p:ph type="ftr" sz="quarter" idx="11"/>
          </p:nvPr>
        </p:nvSpPr>
        <p:spPr/>
        <p:txBody>
          <a:bodyPr/>
          <a:lstStyle/>
          <a:p>
            <a:r>
              <a:rPr lang="en-US"/>
              <a:t>Health by  Design, U.S.A., Inc</a:t>
            </a:r>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2989" y="284176"/>
            <a:ext cx="1693762" cy="1153175"/>
          </a:xfrm>
          <a:prstGeom prst="rect">
            <a:avLst/>
          </a:prstGeom>
          <a:noFill/>
        </p:spPr>
      </p:pic>
      <p:graphicFrame>
        <p:nvGraphicFramePr>
          <p:cNvPr id="10" name="Table 10">
            <a:extLst>
              <a:ext uri="{FF2B5EF4-FFF2-40B4-BE49-F238E27FC236}">
                <a16:creationId xmlns="" xmlns:a16="http://schemas.microsoft.com/office/drawing/2014/main" id="{4C44E6E6-64AC-4A8D-A066-50340B584F0B}"/>
              </a:ext>
            </a:extLst>
          </p:cNvPr>
          <p:cNvGraphicFramePr>
            <a:graphicFrameLocks noGrp="1"/>
          </p:cNvGraphicFramePr>
          <p:nvPr>
            <p:extLst>
              <p:ext uri="{D42A27DB-BD31-4B8C-83A1-F6EECF244321}">
                <p14:modId xmlns:p14="http://schemas.microsoft.com/office/powerpoint/2010/main" val="194152027"/>
              </p:ext>
            </p:extLst>
          </p:nvPr>
        </p:nvGraphicFramePr>
        <p:xfrm>
          <a:off x="1485900" y="2007326"/>
          <a:ext cx="9807659" cy="4523023"/>
        </p:xfrm>
        <a:graphic>
          <a:graphicData uri="http://schemas.openxmlformats.org/drawingml/2006/table">
            <a:tbl>
              <a:tblPr firstRow="1" bandRow="1">
                <a:tableStyleId>{616DA210-FB5B-4158-B5E0-FEB733F419BA}</a:tableStyleId>
              </a:tblPr>
              <a:tblGrid>
                <a:gridCol w="9807659">
                  <a:extLst>
                    <a:ext uri="{9D8B030D-6E8A-4147-A177-3AD203B41FA5}">
                      <a16:colId xmlns="" xmlns:a16="http://schemas.microsoft.com/office/drawing/2014/main" val="880467056"/>
                    </a:ext>
                  </a:extLst>
                </a:gridCol>
              </a:tblGrid>
              <a:tr h="4523023">
                <a:tc>
                  <a:txBody>
                    <a:bodyPr/>
                    <a:lstStyle/>
                    <a:p>
                      <a:endParaRPr lang="en-US" sz="2400" b="0" kern="1200" dirty="0">
                        <a:solidFill>
                          <a:schemeClr val="tx1"/>
                        </a:solidFill>
                        <a:effectLst/>
                        <a:latin typeface="+mn-lt"/>
                        <a:ea typeface="+mn-ea"/>
                        <a:cs typeface="+mn-cs"/>
                      </a:endParaRPr>
                    </a:p>
                    <a:p>
                      <a:r>
                        <a:rPr lang="en-US" sz="2800" b="0" dirty="0"/>
                        <a:t>Percentage of participants enrolled in education classes that met their  lifestyle goals was 90%.</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a:t>Lower blood pressure readings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a:t>Reduction in blood glucose readings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a:t>Decrease in body weight and BMI by 10 lbs.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dirty="0"/>
                    </a:p>
                  </a:txBody>
                  <a:tcPr/>
                </a:tc>
                <a:extLst>
                  <a:ext uri="{0D108BD9-81ED-4DB2-BD59-A6C34878D82A}">
                    <a16:rowId xmlns="" xmlns:a16="http://schemas.microsoft.com/office/drawing/2014/main" val="907803852"/>
                  </a:ext>
                </a:extLst>
              </a:tr>
            </a:tbl>
          </a:graphicData>
        </a:graphic>
      </p:graphicFrame>
    </p:spTree>
    <p:extLst>
      <p:ext uri="{BB962C8B-B14F-4D97-AF65-F5344CB8AC3E}">
        <p14:creationId xmlns:p14="http://schemas.microsoft.com/office/powerpoint/2010/main" val="3105856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Community Events</a:t>
            </a:r>
          </a:p>
        </p:txBody>
      </p:sp>
      <p:pic>
        <p:nvPicPr>
          <p:cNvPr id="3" name="Picture 2">
            <a:extLst>
              <a:ext uri="{FF2B5EF4-FFF2-40B4-BE49-F238E27FC236}">
                <a16:creationId xmlns="" xmlns:a16="http://schemas.microsoft.com/office/drawing/2014/main" id="{85CAFCAE-7747-4060-A6FF-95A020746476}"/>
              </a:ext>
            </a:extLst>
          </p:cNvPr>
          <p:cNvPicPr>
            <a:picLocks noChangeAspect="1"/>
          </p:cNvPicPr>
          <p:nvPr/>
        </p:nvPicPr>
        <p:blipFill>
          <a:blip r:embed="rId2" cstate="print"/>
          <a:stretch>
            <a:fillRect/>
          </a:stretch>
        </p:blipFill>
        <p:spPr>
          <a:xfrm>
            <a:off x="11069028" y="200427"/>
            <a:ext cx="1034856" cy="682811"/>
          </a:xfrm>
          <a:prstGeom prst="rect">
            <a:avLst/>
          </a:prstGeom>
        </p:spPr>
      </p:pic>
    </p:spTree>
    <p:extLst>
      <p:ext uri="{BB962C8B-B14F-4D97-AF65-F5344CB8AC3E}">
        <p14:creationId xmlns:p14="http://schemas.microsoft.com/office/powerpoint/2010/main" val="7162303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sz="half" idx="1"/>
          </p:nvPr>
        </p:nvSpPr>
        <p:spPr/>
        <p:txBody>
          <a:bodyPr>
            <a:normAutofit/>
          </a:bodyPr>
          <a:lstStyle/>
          <a:p>
            <a:r>
              <a:rPr lang="en-US" sz="3200" dirty="0" smtClean="0"/>
              <a:t>Mission and Vision</a:t>
            </a:r>
          </a:p>
          <a:p>
            <a:r>
              <a:rPr lang="en-US" sz="3200" dirty="0" smtClean="0"/>
              <a:t>History</a:t>
            </a:r>
          </a:p>
          <a:p>
            <a:r>
              <a:rPr lang="en-US" sz="3200" dirty="0" smtClean="0"/>
              <a:t>Executive Team</a:t>
            </a:r>
          </a:p>
          <a:p>
            <a:r>
              <a:rPr lang="en-US" sz="3200" dirty="0" smtClean="0"/>
              <a:t>Scope of Service</a:t>
            </a:r>
          </a:p>
          <a:p>
            <a:r>
              <a:rPr lang="en-US" sz="3200" dirty="0"/>
              <a:t>Need</a:t>
            </a:r>
          </a:p>
          <a:p>
            <a:endParaRPr lang="en-US" sz="3200" dirty="0" smtClean="0"/>
          </a:p>
          <a:p>
            <a:endParaRPr lang="en-US" sz="3200" dirty="0"/>
          </a:p>
        </p:txBody>
      </p:sp>
      <p:sp>
        <p:nvSpPr>
          <p:cNvPr id="5" name="Content Placeholder 4"/>
          <p:cNvSpPr>
            <a:spLocks noGrp="1"/>
          </p:cNvSpPr>
          <p:nvPr>
            <p:ph sz="half" idx="2"/>
          </p:nvPr>
        </p:nvSpPr>
        <p:spPr/>
        <p:txBody>
          <a:bodyPr>
            <a:normAutofit/>
          </a:bodyPr>
          <a:lstStyle/>
          <a:p>
            <a:r>
              <a:rPr lang="en-US" sz="3200" dirty="0" smtClean="0"/>
              <a:t>Customer</a:t>
            </a:r>
            <a:endParaRPr lang="en-US" sz="3200" dirty="0"/>
          </a:p>
          <a:p>
            <a:r>
              <a:rPr lang="en-US" sz="3200" dirty="0"/>
              <a:t>Services</a:t>
            </a:r>
          </a:p>
          <a:p>
            <a:r>
              <a:rPr lang="en-US" sz="3200" dirty="0"/>
              <a:t>Social </a:t>
            </a:r>
            <a:r>
              <a:rPr lang="en-US" sz="3200" dirty="0" smtClean="0"/>
              <a:t>Impact</a:t>
            </a:r>
          </a:p>
          <a:p>
            <a:r>
              <a:rPr lang="en-US" sz="3200" dirty="0" smtClean="0"/>
              <a:t>Community Events</a:t>
            </a:r>
          </a:p>
          <a:p>
            <a:r>
              <a:rPr lang="en-US" sz="3200" dirty="0" smtClean="0"/>
              <a:t>Resources</a:t>
            </a:r>
            <a:endParaRPr lang="en-US" sz="3200" dirty="0"/>
          </a:p>
          <a:p>
            <a:endParaRPr lang="en-US" sz="3200" dirty="0"/>
          </a:p>
        </p:txBody>
      </p:sp>
    </p:spTree>
    <p:extLst>
      <p:ext uri="{BB962C8B-B14F-4D97-AF65-F5344CB8AC3E}">
        <p14:creationId xmlns:p14="http://schemas.microsoft.com/office/powerpoint/2010/main" val="11648620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 xmlns:a16="http://schemas.microsoft.com/office/drawing/2014/main" id="{7BB74091-09FE-44AF-8325-7FE6E175F72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 xmlns:a16="http://schemas.microsoft.com/office/drawing/2014/main" id="{E5519F12-2AA2-4F00-BCDE-AE451802C590}"/>
              </a:ext>
            </a:extLst>
          </p:cNvPr>
          <p:cNvSpPr>
            <a:spLocks noGrp="1"/>
          </p:cNvSpPr>
          <p:nvPr>
            <p:ph type="ctrTitle"/>
          </p:nvPr>
        </p:nvSpPr>
        <p:spPr>
          <a:xfrm>
            <a:off x="752858" y="4736961"/>
            <a:ext cx="10720685" cy="936769"/>
          </a:xfrm>
        </p:spPr>
        <p:txBody>
          <a:bodyPr>
            <a:normAutofit/>
          </a:bodyPr>
          <a:lstStyle/>
          <a:p>
            <a:r>
              <a:rPr lang="en-US" sz="4800"/>
              <a:t>Pastor’s Appreciation Breakfast</a:t>
            </a:r>
          </a:p>
        </p:txBody>
      </p:sp>
      <p:pic>
        <p:nvPicPr>
          <p:cNvPr id="11" name="Content Placeholder 3">
            <a:extLst>
              <a:ext uri="{FF2B5EF4-FFF2-40B4-BE49-F238E27FC236}">
                <a16:creationId xmlns="" xmlns:a16="http://schemas.microsoft.com/office/drawing/2014/main" id="{59F01FFD-7C13-4099-A258-4EF9EC0476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63" r="2" b="2"/>
          <a:stretch/>
        </p:blipFill>
        <p:spPr>
          <a:xfrm rot="5400000">
            <a:off x="-103617" y="103617"/>
            <a:ext cx="4187129" cy="3979895"/>
          </a:xfrm>
          <a:prstGeom prst="rect">
            <a:avLst/>
          </a:prstGeom>
        </p:spPr>
      </p:pic>
      <p:pic>
        <p:nvPicPr>
          <p:cNvPr id="6" name="Picture 5">
            <a:extLst>
              <a:ext uri="{FF2B5EF4-FFF2-40B4-BE49-F238E27FC236}">
                <a16:creationId xmlns="" xmlns:a16="http://schemas.microsoft.com/office/drawing/2014/main" id="{5E63A279-F243-4443-8FCC-34D818799748}"/>
              </a:ext>
            </a:extLst>
          </p:cNvPr>
          <p:cNvPicPr>
            <a:picLocks noChangeAspect="1"/>
          </p:cNvPicPr>
          <p:nvPr/>
        </p:nvPicPr>
        <p:blipFill rotWithShape="1">
          <a:blip r:embed="rId3" cstate="print"/>
          <a:srcRect l="16344"/>
          <a:stretch/>
        </p:blipFill>
        <p:spPr>
          <a:xfrm>
            <a:off x="8051236" y="27479"/>
            <a:ext cx="4026180" cy="4187119"/>
          </a:xfrm>
          <a:prstGeom prst="rect">
            <a:avLst/>
          </a:prstGeom>
        </p:spPr>
      </p:pic>
      <p:pic>
        <p:nvPicPr>
          <p:cNvPr id="15" name="Content Placeholder 3">
            <a:extLst>
              <a:ext uri="{FF2B5EF4-FFF2-40B4-BE49-F238E27FC236}">
                <a16:creationId xmlns="" xmlns:a16="http://schemas.microsoft.com/office/drawing/2014/main" id="{55944BD1-380F-4651-A11F-9486AEF808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7246" b="-1"/>
          <a:stretch/>
        </p:blipFill>
        <p:spPr>
          <a:xfrm rot="5400000">
            <a:off x="3864709" y="100359"/>
            <a:ext cx="4187129" cy="3956755"/>
          </a:xfrm>
          <a:prstGeom prst="rect">
            <a:avLst/>
          </a:prstGeom>
        </p:spPr>
      </p:pic>
      <p:sp>
        <p:nvSpPr>
          <p:cNvPr id="22" name="Freeform: Shape 21">
            <a:extLst>
              <a:ext uri="{FF2B5EF4-FFF2-40B4-BE49-F238E27FC236}">
                <a16:creationId xmlns="" xmlns:a16="http://schemas.microsoft.com/office/drawing/2014/main" id="{0F30CCEB-94C4-4F72-BA5A-9CEA853022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24" name="Freeform: Shape 23">
            <a:extLst>
              <a:ext uri="{FF2B5EF4-FFF2-40B4-BE49-F238E27FC236}">
                <a16:creationId xmlns="" xmlns:a16="http://schemas.microsoft.com/office/drawing/2014/main" id="{0DE1A94F-CC8B-4954-97A7-ADD4F300D6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extLst>
      <p:ext uri="{BB962C8B-B14F-4D97-AF65-F5344CB8AC3E}">
        <p14:creationId xmlns:p14="http://schemas.microsoft.com/office/powerpoint/2010/main" val="4022599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729" y="2031548"/>
            <a:ext cx="4033157" cy="4026352"/>
          </a:xfrm>
          <a:prstGeom prst="rect">
            <a:avLst/>
          </a:prstGeom>
        </p:spPr>
      </p:pic>
      <p:sp>
        <p:nvSpPr>
          <p:cNvPr id="3" name="Title 2">
            <a:extLst>
              <a:ext uri="{FF2B5EF4-FFF2-40B4-BE49-F238E27FC236}">
                <a16:creationId xmlns="" xmlns:a16="http://schemas.microsoft.com/office/drawing/2014/main" id="{446A0563-76AA-4523-9AD1-86C5FFB4EEE6}"/>
              </a:ext>
            </a:extLst>
          </p:cNvPr>
          <p:cNvSpPr>
            <a:spLocks noGrp="1"/>
          </p:cNvSpPr>
          <p:nvPr>
            <p:ph type="title" idx="4294967295"/>
          </p:nvPr>
        </p:nvSpPr>
        <p:spPr>
          <a:xfrm>
            <a:off x="702130" y="800100"/>
            <a:ext cx="11489870" cy="1485900"/>
          </a:xfrm>
        </p:spPr>
        <p:txBody>
          <a:bodyPr/>
          <a:lstStyle/>
          <a:p>
            <a:pPr algn="ctr"/>
            <a:r>
              <a:rPr lang="en-US" b="1" dirty="0"/>
              <a:t>Martin Luther King Parade</a:t>
            </a:r>
          </a:p>
        </p:txBody>
      </p:sp>
      <p:pic>
        <p:nvPicPr>
          <p:cNvPr id="5" name="Picture 4">
            <a:extLst>
              <a:ext uri="{FF2B5EF4-FFF2-40B4-BE49-F238E27FC236}">
                <a16:creationId xmlns="" xmlns:a16="http://schemas.microsoft.com/office/drawing/2014/main" id="{8CCA9DB5-54E6-4884-BB1B-832AB689BC7E}"/>
              </a:ext>
            </a:extLst>
          </p:cNvPr>
          <p:cNvPicPr>
            <a:picLocks noChangeAspect="1"/>
          </p:cNvPicPr>
          <p:nvPr/>
        </p:nvPicPr>
        <p:blipFill>
          <a:blip r:embed="rId3" cstate="print"/>
          <a:stretch>
            <a:fillRect/>
          </a:stretch>
        </p:blipFill>
        <p:spPr>
          <a:xfrm rot="5400000">
            <a:off x="8199665" y="2207079"/>
            <a:ext cx="4044042" cy="3657600"/>
          </a:xfrm>
          <a:prstGeom prst="rect">
            <a:avLst/>
          </a:prstGeom>
        </p:spPr>
      </p:pic>
      <p:sp>
        <p:nvSpPr>
          <p:cNvPr id="6" name="AutoShape 2">
            <a:extLst>
              <a:ext uri="{FF2B5EF4-FFF2-40B4-BE49-F238E27FC236}">
                <a16:creationId xmlns="" xmlns:a16="http://schemas.microsoft.com/office/drawing/2014/main" id="{D0741265-9CE6-4731-884F-720F1D1A19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 xmlns:a16="http://schemas.microsoft.com/office/drawing/2014/main" id="{1E6CD56F-08BD-4CE0-BFF2-F515C129B9A4}"/>
              </a:ext>
            </a:extLst>
          </p:cNvPr>
          <p:cNvPicPr>
            <a:picLocks noChangeAspect="1"/>
          </p:cNvPicPr>
          <p:nvPr/>
        </p:nvPicPr>
        <p:blipFill>
          <a:blip r:embed="rId4" cstate="print"/>
          <a:stretch>
            <a:fillRect/>
          </a:stretch>
        </p:blipFill>
        <p:spPr>
          <a:xfrm>
            <a:off x="702130" y="2013858"/>
            <a:ext cx="3657600" cy="4044042"/>
          </a:xfrm>
          <a:prstGeom prst="rect">
            <a:avLst/>
          </a:prstGeom>
        </p:spPr>
      </p:pic>
    </p:spTree>
    <p:extLst>
      <p:ext uri="{BB962C8B-B14F-4D97-AF65-F5344CB8AC3E}">
        <p14:creationId xmlns:p14="http://schemas.microsoft.com/office/powerpoint/2010/main" val="8243202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 name="Group 25">
            <a:extLst>
              <a:ext uri="{FF2B5EF4-FFF2-40B4-BE49-F238E27FC236}">
                <a16:creationId xmlns="" xmlns:a16="http://schemas.microsoft.com/office/drawing/2014/main" id="{CBE7C578-9777-4B76-9276-A87368AC2CB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752858" y="744469"/>
            <a:ext cx="10674117" cy="5349671"/>
            <a:chOff x="752858" y="744469"/>
            <a:chExt cx="10674117" cy="5349671"/>
          </a:xfrm>
        </p:grpSpPr>
        <p:sp>
          <p:nvSpPr>
            <p:cNvPr id="27" name="Freeform 6">
              <a:extLst>
                <a:ext uri="{FF2B5EF4-FFF2-40B4-BE49-F238E27FC236}">
                  <a16:creationId xmlns="" xmlns:a16="http://schemas.microsoft.com/office/drawing/2014/main" id="{D7971694-5F95-4F29-8927-17F2556F5CE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8" name="Freeform 6">
              <a:extLst>
                <a:ext uri="{FF2B5EF4-FFF2-40B4-BE49-F238E27FC236}">
                  <a16:creationId xmlns="" xmlns:a16="http://schemas.microsoft.com/office/drawing/2014/main" id="{62100FF3-9487-446B-8734-11CFFE7F0A8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30" name="Rectangle 29">
            <a:extLst>
              <a:ext uri="{FF2B5EF4-FFF2-40B4-BE49-F238E27FC236}">
                <a16:creationId xmlns="" xmlns:a16="http://schemas.microsoft.com/office/drawing/2014/main" id="{E0396297-EC65-4A5A-90B7-592592B84D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6">
            <a:extLst>
              <a:ext uri="{FF2B5EF4-FFF2-40B4-BE49-F238E27FC236}">
                <a16:creationId xmlns="" xmlns:a16="http://schemas.microsoft.com/office/drawing/2014/main" id="{6E6773EB-A14A-46AC-9F05-C530BE76D0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 xmlns:a16="http://schemas.microsoft.com/office/drawing/2014/main" id="{62E659EF-C126-4202-A9EE-18363A6ECF40}"/>
              </a:ext>
            </a:extLst>
          </p:cNvPr>
          <p:cNvSpPr>
            <a:spLocks noGrp="1"/>
          </p:cNvSpPr>
          <p:nvPr>
            <p:ph type="title"/>
          </p:nvPr>
        </p:nvSpPr>
        <p:spPr>
          <a:xfrm>
            <a:off x="1478522" y="1480930"/>
            <a:ext cx="5301138" cy="3254321"/>
          </a:xfrm>
        </p:spPr>
        <p:txBody>
          <a:bodyPr vert="horz" lIns="91440" tIns="45720" rIns="91440" bIns="45720" rtlCol="0" anchor="b">
            <a:normAutofit/>
          </a:bodyPr>
          <a:lstStyle/>
          <a:p>
            <a:r>
              <a:rPr lang="en-US" sz="6600" b="1" cap="all"/>
              <a:t>Annual Banquet</a:t>
            </a:r>
          </a:p>
        </p:txBody>
      </p:sp>
      <p:pic>
        <p:nvPicPr>
          <p:cNvPr id="19" name="Content Placeholder 18" descr="A picture containing table, indoor, plate, set&#10;&#10;Description automatically generated">
            <a:extLst>
              <a:ext uri="{FF2B5EF4-FFF2-40B4-BE49-F238E27FC236}">
                <a16:creationId xmlns="" xmlns:a16="http://schemas.microsoft.com/office/drawing/2014/main" id="{508186C3-2914-4E70-8451-F376B2EA6C7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t="7938" r="3" b="3"/>
          <a:stretch/>
        </p:blipFill>
        <p:spPr>
          <a:xfrm>
            <a:off x="7225748" y="-2"/>
            <a:ext cx="4966252" cy="3429002"/>
          </a:xfrm>
          <a:prstGeom prst="rect">
            <a:avLst/>
          </a:prstGeom>
        </p:spPr>
      </p:pic>
      <p:pic>
        <p:nvPicPr>
          <p:cNvPr id="21" name="Picture 20" descr="A picture containing table, plate, wine, indoor&#10;&#10;Description automatically generated">
            <a:extLst>
              <a:ext uri="{FF2B5EF4-FFF2-40B4-BE49-F238E27FC236}">
                <a16:creationId xmlns="" xmlns:a16="http://schemas.microsoft.com/office/drawing/2014/main" id="{97A9063B-BDCB-4E8D-BB7A-95C4E396BC85}"/>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r="4052" b="3"/>
          <a:stretch/>
        </p:blipFill>
        <p:spPr>
          <a:xfrm>
            <a:off x="7225748" y="3429002"/>
            <a:ext cx="4966252" cy="3428999"/>
          </a:xfrm>
          <a:prstGeom prst="rect">
            <a:avLst/>
          </a:prstGeom>
        </p:spPr>
      </p:pic>
    </p:spTree>
    <p:extLst>
      <p:ext uri="{BB962C8B-B14F-4D97-AF65-F5344CB8AC3E}">
        <p14:creationId xmlns:p14="http://schemas.microsoft.com/office/powerpoint/2010/main" val="4159146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CB499FB-2A54-42A4-BCA1-E440B2A2B3FF}"/>
              </a:ext>
            </a:extLst>
          </p:cNvPr>
          <p:cNvSpPr>
            <a:spLocks noGrp="1"/>
          </p:cNvSpPr>
          <p:nvPr>
            <p:ph type="ctrTitle"/>
          </p:nvPr>
        </p:nvSpPr>
        <p:spPr/>
        <p:txBody>
          <a:bodyPr/>
          <a:lstStyle/>
          <a:p>
            <a:r>
              <a:rPr lang="en-US" dirty="0"/>
              <a:t>2021 Events</a:t>
            </a:r>
          </a:p>
        </p:txBody>
      </p:sp>
    </p:spTree>
    <p:extLst>
      <p:ext uri="{BB962C8B-B14F-4D97-AF65-F5344CB8AC3E}">
        <p14:creationId xmlns:p14="http://schemas.microsoft.com/office/powerpoint/2010/main" val="17831223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centurylink.net/service/home/~/?auth=co&amp;loc=en_US&amp;id=85918&amp;part=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cstate="print"/>
          <a:stretch>
            <a:fillRect/>
          </a:stretch>
        </p:blipFill>
        <p:spPr>
          <a:xfrm>
            <a:off x="3448050" y="0"/>
            <a:ext cx="5295900" cy="6858000"/>
          </a:xfrm>
          <a:prstGeom prst="rect">
            <a:avLst/>
          </a:prstGeom>
        </p:spPr>
      </p:pic>
    </p:spTree>
    <p:extLst>
      <p:ext uri="{BB962C8B-B14F-4D97-AF65-F5344CB8AC3E}">
        <p14:creationId xmlns:p14="http://schemas.microsoft.com/office/powerpoint/2010/main" val="17249267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smit\AppData\Local\Temp\Updated WALK-A-THON Flyer.jpg"/>
          <p:cNvPicPr/>
          <p:nvPr/>
        </p:nvPicPr>
        <p:blipFill>
          <a:blip r:embed="rId2">
            <a:extLst>
              <a:ext uri="{28A0092B-C50C-407E-A947-70E740481C1C}">
                <a14:useLocalDpi xmlns:a14="http://schemas.microsoft.com/office/drawing/2010/main" val="0"/>
              </a:ext>
            </a:extLst>
          </a:blip>
          <a:srcRect/>
          <a:stretch>
            <a:fillRect/>
          </a:stretch>
        </p:blipFill>
        <p:spPr bwMode="auto">
          <a:xfrm>
            <a:off x="1411940" y="174812"/>
            <a:ext cx="9412941" cy="6575612"/>
          </a:xfrm>
          <a:prstGeom prst="rect">
            <a:avLst/>
          </a:prstGeom>
          <a:noFill/>
          <a:ln>
            <a:noFill/>
          </a:ln>
        </p:spPr>
      </p:pic>
    </p:spTree>
    <p:extLst>
      <p:ext uri="{BB962C8B-B14F-4D97-AF65-F5344CB8AC3E}">
        <p14:creationId xmlns:p14="http://schemas.microsoft.com/office/powerpoint/2010/main" val="32654076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470" y="242046"/>
            <a:ext cx="8175811" cy="6858000"/>
          </a:xfrm>
          <a:prstGeom prst="rect">
            <a:avLst/>
          </a:prstGeom>
        </p:spPr>
      </p:pic>
    </p:spTree>
    <p:extLst>
      <p:ext uri="{BB962C8B-B14F-4D97-AF65-F5344CB8AC3E}">
        <p14:creationId xmlns:p14="http://schemas.microsoft.com/office/powerpoint/2010/main" val="19470562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smit\AppData\Local\Temp\20210418_08075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74061" y="255492"/>
            <a:ext cx="6333564" cy="6414247"/>
          </a:xfrm>
          <a:prstGeom prst="rect">
            <a:avLst/>
          </a:prstGeom>
          <a:noFill/>
          <a:ln>
            <a:noFill/>
          </a:ln>
        </p:spPr>
      </p:pic>
      <p:pic>
        <p:nvPicPr>
          <p:cNvPr id="3" name="Picture 2" descr="C:\Users\psmit\AppData\Local\Temp\20210418_090723-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624" y="147917"/>
            <a:ext cx="4984375" cy="6521821"/>
          </a:xfrm>
          <a:prstGeom prst="rect">
            <a:avLst/>
          </a:prstGeom>
          <a:noFill/>
          <a:ln>
            <a:noFill/>
          </a:ln>
        </p:spPr>
      </p:pic>
    </p:spTree>
    <p:extLst>
      <p:ext uri="{BB962C8B-B14F-4D97-AF65-F5344CB8AC3E}">
        <p14:creationId xmlns:p14="http://schemas.microsoft.com/office/powerpoint/2010/main" val="8121326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98425" y="98425"/>
          <a:ext cx="1311275" cy="571500"/>
        </p:xfrm>
        <a:graphic>
          <a:graphicData uri="http://schemas.openxmlformats.org/presentationml/2006/ole">
            <mc:AlternateContent xmlns:mc="http://schemas.openxmlformats.org/markup-compatibility/2006">
              <mc:Choice xmlns:v="urn:schemas-microsoft-com:vml" Requires="v">
                <p:oleObj spid="_x0000_s3099" name="Packager Shell Object" showAsIcon="1" r:id="rId3" imgW="1311120" imgH="570960" progId="Package">
                  <p:embed/>
                </p:oleObj>
              </mc:Choice>
              <mc:Fallback>
                <p:oleObj name="Packager Shell Object" showAsIcon="1" r:id="rId3" imgW="1311120" imgH="570960" progId="Package">
                  <p:embed/>
                  <p:pic>
                    <p:nvPicPr>
                      <p:cNvPr id="0" name=""/>
                      <p:cNvPicPr/>
                      <p:nvPr/>
                    </p:nvPicPr>
                    <p:blipFill>
                      <a:blip r:embed="rId4"/>
                      <a:stretch>
                        <a:fillRect/>
                      </a:stretch>
                    </p:blipFill>
                    <p:spPr>
                      <a:xfrm>
                        <a:off x="98425" y="98425"/>
                        <a:ext cx="1311275" cy="571500"/>
                      </a:xfrm>
                      <a:prstGeom prst="rect">
                        <a:avLst/>
                      </a:prstGeom>
                    </p:spPr>
                  </p:pic>
                </p:oleObj>
              </mc:Fallback>
            </mc:AlternateContent>
          </a:graphicData>
        </a:graphic>
      </p:graphicFrame>
      <p:pic>
        <p:nvPicPr>
          <p:cNvPr id="3" name="Picture 2" descr="C:\Users\psmit\AppData\Local\Temp\20210418_090723-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9700" y="336176"/>
            <a:ext cx="10316135" cy="6172200"/>
          </a:xfrm>
          <a:prstGeom prst="rect">
            <a:avLst/>
          </a:prstGeom>
          <a:noFill/>
          <a:ln>
            <a:noFill/>
          </a:ln>
        </p:spPr>
      </p:pic>
    </p:spTree>
    <p:extLst>
      <p:ext uri="{BB962C8B-B14F-4D97-AF65-F5344CB8AC3E}">
        <p14:creationId xmlns:p14="http://schemas.microsoft.com/office/powerpoint/2010/main" val="14798235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4323" y="0"/>
            <a:ext cx="4961965" cy="415514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736287" y="0"/>
            <a:ext cx="6333569" cy="4182035"/>
          </a:xfrm>
          <a:prstGeom prst="rect">
            <a:avLst/>
          </a:prstGeom>
        </p:spPr>
      </p:pic>
      <p:pic>
        <p:nvPicPr>
          <p:cNvPr id="4" name="Picture 3" descr="C:\Users\psmit\AppData\Local\Temp\20210418_090723-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2854" y="4192120"/>
            <a:ext cx="7397002" cy="2595283"/>
          </a:xfrm>
          <a:prstGeom prst="rect">
            <a:avLst/>
          </a:prstGeom>
          <a:noFill/>
          <a:ln>
            <a:no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323" y="4192120"/>
            <a:ext cx="4147301" cy="287094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483" y="3590366"/>
            <a:ext cx="2421187" cy="3089462"/>
          </a:xfrm>
          <a:prstGeom prst="rect">
            <a:avLst/>
          </a:prstGeom>
        </p:spPr>
      </p:pic>
    </p:spTree>
    <p:extLst>
      <p:ext uri="{BB962C8B-B14F-4D97-AF65-F5344CB8AC3E}">
        <p14:creationId xmlns:p14="http://schemas.microsoft.com/office/powerpoint/2010/main" val="28146254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srcRect l="15020" r="13973"/>
          <a:stretch/>
        </p:blipFill>
        <p:spPr>
          <a:xfrm>
            <a:off x="1037548" y="523875"/>
            <a:ext cx="10639790" cy="6042025"/>
          </a:xfrm>
          <a:prstGeom prst="rect">
            <a:avLst/>
          </a:prstGeom>
        </p:spPr>
      </p:pic>
    </p:spTree>
    <p:extLst>
      <p:ext uri="{BB962C8B-B14F-4D97-AF65-F5344CB8AC3E}">
        <p14:creationId xmlns:p14="http://schemas.microsoft.com/office/powerpoint/2010/main" val="20705404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Downloads\HBD - Health Wellness Seminar Flyer - Sept. 18th 2021.jpg"/>
          <p:cNvPicPr/>
          <p:nvPr/>
        </p:nvPicPr>
        <p:blipFill>
          <a:blip r:embed="rId2">
            <a:extLst>
              <a:ext uri="{28A0092B-C50C-407E-A947-70E740481C1C}">
                <a14:useLocalDpi xmlns:a14="http://schemas.microsoft.com/office/drawing/2010/main" val="0"/>
              </a:ext>
            </a:extLst>
          </a:blip>
          <a:srcRect/>
          <a:stretch>
            <a:fillRect/>
          </a:stretch>
        </p:blipFill>
        <p:spPr bwMode="auto">
          <a:xfrm>
            <a:off x="2798064" y="429768"/>
            <a:ext cx="6428232" cy="6007608"/>
          </a:xfrm>
          <a:prstGeom prst="rect">
            <a:avLst/>
          </a:prstGeom>
          <a:noFill/>
          <a:ln>
            <a:noFill/>
          </a:ln>
        </p:spPr>
      </p:pic>
    </p:spTree>
    <p:extLst>
      <p:ext uri="{BB962C8B-B14F-4D97-AF65-F5344CB8AC3E}">
        <p14:creationId xmlns:p14="http://schemas.microsoft.com/office/powerpoint/2010/main" val="35874897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328" y="507492"/>
            <a:ext cx="5998464" cy="5902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29808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Participation in Community Events</a:t>
            </a:r>
            <a:br>
              <a:rPr lang="en-US" dirty="0" smtClean="0"/>
            </a:br>
            <a:r>
              <a:rPr lang="en-US" dirty="0" smtClean="0"/>
              <a:t>Dr. Martin Luther King Jr. Parade 2022</a:t>
            </a:r>
            <a:endParaRPr lang="en-US" dirty="0"/>
          </a:p>
        </p:txBody>
      </p:sp>
      <p:pic>
        <p:nvPicPr>
          <p:cNvPr id="4" name="Content Placeholder 3" descr="C:\Users\User\Downloads\20220117_10310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50592" y="2286000"/>
            <a:ext cx="7388352" cy="4023360"/>
          </a:xfrm>
          <a:prstGeom prst="rect">
            <a:avLst/>
          </a:prstGeom>
          <a:noFill/>
          <a:ln>
            <a:noFill/>
          </a:ln>
        </p:spPr>
      </p:pic>
    </p:spTree>
    <p:extLst>
      <p:ext uri="{BB962C8B-B14F-4D97-AF65-F5344CB8AC3E}">
        <p14:creationId xmlns:p14="http://schemas.microsoft.com/office/powerpoint/2010/main" val="1994861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35BECF-013C-4783-909B-718BDFFA3FE6}"/>
              </a:ext>
            </a:extLst>
          </p:cNvPr>
          <p:cNvSpPr>
            <a:spLocks noGrp="1"/>
          </p:cNvSpPr>
          <p:nvPr>
            <p:ph type="ctrTitle"/>
          </p:nvPr>
        </p:nvSpPr>
        <p:spPr/>
        <p:txBody>
          <a:bodyPr/>
          <a:lstStyle/>
          <a:p>
            <a:r>
              <a:rPr lang="en-US" dirty="0"/>
              <a:t>Resources</a:t>
            </a:r>
          </a:p>
        </p:txBody>
      </p:sp>
    </p:spTree>
    <p:extLst>
      <p:ext uri="{BB962C8B-B14F-4D97-AF65-F5344CB8AC3E}">
        <p14:creationId xmlns:p14="http://schemas.microsoft.com/office/powerpoint/2010/main" val="29849860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2300" y="2874487"/>
            <a:ext cx="3855720" cy="2157884"/>
          </a:xfrm>
        </p:spPr>
        <p:txBody>
          <a:bodyPr/>
          <a:lstStyle/>
          <a:p>
            <a:pPr algn="ctr"/>
            <a:r>
              <a:rPr lang="en-US" b="1"/>
              <a:t>Needs</a:t>
            </a:r>
            <a:endParaRPr lang="en-US" b="1" dirty="0"/>
          </a:p>
        </p:txBody>
      </p:sp>
      <p:sp>
        <p:nvSpPr>
          <p:cNvPr id="4" name="Content Placeholder 3"/>
          <p:cNvSpPr>
            <a:spLocks noGrp="1"/>
          </p:cNvSpPr>
          <p:nvPr>
            <p:ph idx="1"/>
          </p:nvPr>
        </p:nvSpPr>
        <p:spPr>
          <a:xfrm>
            <a:off x="6256020" y="685801"/>
            <a:ext cx="5834380" cy="5175250"/>
          </a:xfrm>
        </p:spPr>
        <p:txBody>
          <a:bodyPr>
            <a:normAutofit lnSpcReduction="10000"/>
          </a:bodyPr>
          <a:lstStyle/>
          <a:p>
            <a:pPr marL="0" indent="0">
              <a:buNone/>
            </a:pPr>
            <a:r>
              <a:rPr lang="en-US" sz="5400" dirty="0"/>
              <a:t>V.I.P.</a:t>
            </a:r>
          </a:p>
          <a:p>
            <a:endParaRPr lang="en-US" sz="2800" dirty="0"/>
          </a:p>
          <a:p>
            <a:r>
              <a:rPr lang="en-US" sz="2800" b="1" u="sng" dirty="0" smtClean="0"/>
              <a:t>V</a:t>
            </a:r>
            <a:r>
              <a:rPr lang="en-US" sz="2800" b="1" dirty="0" smtClean="0"/>
              <a:t>olunteers</a:t>
            </a:r>
          </a:p>
          <a:p>
            <a:r>
              <a:rPr lang="en-US" sz="2800" b="1" u="sng" dirty="0" smtClean="0"/>
              <a:t>I</a:t>
            </a:r>
            <a:r>
              <a:rPr lang="en-US" sz="2800" b="1" dirty="0" smtClean="0"/>
              <a:t>ncome/donations</a:t>
            </a:r>
          </a:p>
          <a:p>
            <a:r>
              <a:rPr lang="en-US" sz="2800" b="1" u="sng" dirty="0"/>
              <a:t>P</a:t>
            </a:r>
            <a:r>
              <a:rPr lang="en-US" sz="2800" b="1" dirty="0"/>
              <a:t>articipants for classes</a:t>
            </a:r>
          </a:p>
          <a:p>
            <a:endParaRPr lang="en-US" sz="2800" dirty="0" smtClean="0"/>
          </a:p>
          <a:p>
            <a:r>
              <a:rPr lang="en-US" sz="2800" smtClean="0"/>
              <a:t>Partners/Grants/Sponsors</a:t>
            </a:r>
            <a:endParaRPr lang="en-US" sz="2800" dirty="0"/>
          </a:p>
          <a:p>
            <a:r>
              <a:rPr lang="en-US" sz="2800" dirty="0" smtClean="0"/>
              <a:t>Internet Infra structure/hot spots</a:t>
            </a:r>
            <a:endParaRPr lang="en-US" sz="2800" dirty="0"/>
          </a:p>
          <a:p>
            <a:r>
              <a:rPr lang="en-US" sz="2800" dirty="0" smtClean="0"/>
              <a:t>Computers</a:t>
            </a:r>
            <a:r>
              <a:rPr lang="en-US" sz="2800" dirty="0"/>
              <a:t>, tablets, cell phones</a:t>
            </a:r>
          </a:p>
          <a:p>
            <a:endParaRPr lang="en-US" sz="2800" dirty="0"/>
          </a:p>
          <a:p>
            <a:endParaRPr lang="en-US" sz="2800" dirty="0"/>
          </a:p>
        </p:txBody>
      </p:sp>
    </p:spTree>
    <p:extLst>
      <p:ext uri="{BB962C8B-B14F-4D97-AF65-F5344CB8AC3E}">
        <p14:creationId xmlns:p14="http://schemas.microsoft.com/office/powerpoint/2010/main" val="10446322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70" y="288986"/>
            <a:ext cx="5520906" cy="728932"/>
          </a:xfrm>
        </p:spPr>
        <p:txBody>
          <a:bodyPr>
            <a:normAutofit/>
          </a:bodyPr>
          <a:lstStyle/>
          <a:p>
            <a:pPr algn="ctr"/>
            <a:r>
              <a:rPr lang="en-US" sz="4000" dirty="0" smtClean="0">
                <a:solidFill>
                  <a:schemeClr val="bg1"/>
                </a:solidFill>
              </a:rPr>
              <a:t>Volunteers Needed</a:t>
            </a:r>
            <a:endParaRPr lang="en-US" sz="4000" dirty="0">
              <a:solidFill>
                <a:schemeClr val="bg1"/>
              </a:solidFill>
            </a:endParaRPr>
          </a:p>
        </p:txBody>
      </p:sp>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8159" r="18159"/>
          <a:stretch>
            <a:fillRect/>
          </a:stretch>
        </p:blipFill>
        <p:spPr>
          <a:xfrm>
            <a:off x="6977407" y="2518913"/>
            <a:ext cx="3627331" cy="3735237"/>
          </a:xfrm>
        </p:spPr>
      </p:pic>
      <p:sp>
        <p:nvSpPr>
          <p:cNvPr id="7" name="Text Placeholder 6"/>
          <p:cNvSpPr>
            <a:spLocks noGrp="1"/>
          </p:cNvSpPr>
          <p:nvPr>
            <p:ph type="body" sz="half" idx="2"/>
          </p:nvPr>
        </p:nvSpPr>
        <p:spPr>
          <a:xfrm>
            <a:off x="362309" y="1224952"/>
            <a:ext cx="4865297" cy="5840081"/>
          </a:xfrm>
        </p:spPr>
        <p:txBody>
          <a:bodyPr>
            <a:normAutofit fontScale="77500" lnSpcReduction="20000"/>
          </a:bodyPr>
          <a:lstStyle/>
          <a:p>
            <a:pPr marL="457200" indent="-457200">
              <a:buFont typeface="Wingdings" panose="05000000000000000000" pitchFamily="2" charset="2"/>
              <a:buChar char="q"/>
            </a:pPr>
            <a:r>
              <a:rPr lang="en-US" sz="2800" dirty="0" smtClean="0">
                <a:solidFill>
                  <a:schemeClr val="bg1"/>
                </a:solidFill>
              </a:rPr>
              <a:t>Clerical support</a:t>
            </a:r>
          </a:p>
          <a:p>
            <a:pPr marL="457200" indent="-457200">
              <a:buFont typeface="Wingdings" panose="05000000000000000000" pitchFamily="2" charset="2"/>
              <a:buChar char="q"/>
            </a:pPr>
            <a:r>
              <a:rPr lang="en-US" sz="2800" dirty="0" smtClean="0">
                <a:solidFill>
                  <a:schemeClr val="bg1"/>
                </a:solidFill>
              </a:rPr>
              <a:t>Secretary</a:t>
            </a:r>
          </a:p>
          <a:p>
            <a:pPr marL="457200" indent="-457200">
              <a:buFont typeface="Wingdings" panose="05000000000000000000" pitchFamily="2" charset="2"/>
              <a:buChar char="q"/>
            </a:pPr>
            <a:r>
              <a:rPr lang="en-US" sz="2800" dirty="0" smtClean="0">
                <a:solidFill>
                  <a:schemeClr val="bg1"/>
                </a:solidFill>
              </a:rPr>
              <a:t>Follow-up phone calls</a:t>
            </a:r>
          </a:p>
          <a:p>
            <a:pPr marL="457200" indent="-457200">
              <a:buFont typeface="Wingdings" panose="05000000000000000000" pitchFamily="2" charset="2"/>
              <a:buChar char="q"/>
            </a:pPr>
            <a:r>
              <a:rPr lang="en-US" sz="2800" dirty="0" smtClean="0">
                <a:solidFill>
                  <a:schemeClr val="bg1"/>
                </a:solidFill>
              </a:rPr>
              <a:t>Nursing support</a:t>
            </a:r>
          </a:p>
          <a:p>
            <a:pPr marL="457200" indent="-457200">
              <a:buFont typeface="Wingdings" panose="05000000000000000000" pitchFamily="2" charset="2"/>
              <a:buChar char="q"/>
            </a:pPr>
            <a:r>
              <a:rPr lang="en-US" sz="2800" dirty="0" smtClean="0">
                <a:solidFill>
                  <a:schemeClr val="bg1"/>
                </a:solidFill>
              </a:rPr>
              <a:t>Photographer/social Media</a:t>
            </a:r>
          </a:p>
          <a:p>
            <a:pPr marL="457200" indent="-457200">
              <a:buFont typeface="Wingdings" panose="05000000000000000000" pitchFamily="2" charset="2"/>
              <a:buChar char="q"/>
            </a:pPr>
            <a:r>
              <a:rPr lang="en-US" sz="2800" dirty="0" smtClean="0">
                <a:solidFill>
                  <a:schemeClr val="bg1"/>
                </a:solidFill>
              </a:rPr>
              <a:t>Bus Drivers</a:t>
            </a:r>
          </a:p>
          <a:p>
            <a:pPr marL="457200" indent="-457200">
              <a:buFont typeface="Wingdings" panose="05000000000000000000" pitchFamily="2" charset="2"/>
              <a:buChar char="q"/>
            </a:pPr>
            <a:r>
              <a:rPr lang="en-US" sz="2800" dirty="0" smtClean="0">
                <a:solidFill>
                  <a:schemeClr val="bg1"/>
                </a:solidFill>
              </a:rPr>
              <a:t>Community Liaisons</a:t>
            </a:r>
          </a:p>
          <a:p>
            <a:pPr marL="457200" indent="-457200">
              <a:buFont typeface="Wingdings" panose="05000000000000000000" pitchFamily="2" charset="2"/>
              <a:buChar char="q"/>
            </a:pPr>
            <a:r>
              <a:rPr lang="en-US" sz="2800" dirty="0" smtClean="0">
                <a:solidFill>
                  <a:schemeClr val="bg1"/>
                </a:solidFill>
              </a:rPr>
              <a:t>Transportation</a:t>
            </a:r>
          </a:p>
          <a:p>
            <a:pPr marL="457200" indent="-457200">
              <a:buFont typeface="Wingdings" panose="05000000000000000000" pitchFamily="2" charset="2"/>
              <a:buChar char="q"/>
            </a:pPr>
            <a:r>
              <a:rPr lang="en-US" sz="2800" dirty="0" smtClean="0">
                <a:solidFill>
                  <a:schemeClr val="bg1"/>
                </a:solidFill>
              </a:rPr>
              <a:t>Marketing/Advertising</a:t>
            </a:r>
          </a:p>
          <a:p>
            <a:pPr marL="457200" indent="-457200">
              <a:buFont typeface="Wingdings" panose="05000000000000000000" pitchFamily="2" charset="2"/>
              <a:buChar char="q"/>
            </a:pPr>
            <a:r>
              <a:rPr lang="en-US" sz="2800" dirty="0" smtClean="0">
                <a:solidFill>
                  <a:schemeClr val="bg1"/>
                </a:solidFill>
              </a:rPr>
              <a:t>Helping Hands</a:t>
            </a:r>
          </a:p>
          <a:p>
            <a:pPr marL="457200" indent="-457200">
              <a:buFont typeface="Wingdings" panose="05000000000000000000" pitchFamily="2" charset="2"/>
              <a:buChar char="q"/>
            </a:pPr>
            <a:r>
              <a:rPr lang="en-US" sz="2800" dirty="0" smtClean="0">
                <a:solidFill>
                  <a:schemeClr val="bg1"/>
                </a:solidFill>
              </a:rPr>
              <a:t>Event planner</a:t>
            </a:r>
          </a:p>
          <a:p>
            <a:pPr marL="457200" indent="-457200">
              <a:buFont typeface="Wingdings" panose="05000000000000000000" pitchFamily="2" charset="2"/>
              <a:buChar char="q"/>
            </a:pPr>
            <a:endParaRPr lang="en-US" sz="2800" dirty="0">
              <a:solidFill>
                <a:schemeClr val="bg1"/>
              </a:solidFill>
            </a:endParaRPr>
          </a:p>
        </p:txBody>
      </p:sp>
    </p:spTree>
    <p:extLst>
      <p:ext uri="{BB962C8B-B14F-4D97-AF65-F5344CB8AC3E}">
        <p14:creationId xmlns:p14="http://schemas.microsoft.com/office/powerpoint/2010/main" val="21601228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 xmlns:a16="http://schemas.microsoft.com/office/drawing/2014/main" id="{29474F7A-C90E-4979-90EB-8783E10DFF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0824" y="685800"/>
            <a:ext cx="6176776" cy="1485900"/>
          </a:xfrm>
        </p:spPr>
        <p:txBody>
          <a:bodyPr>
            <a:normAutofit/>
          </a:bodyPr>
          <a:lstStyle/>
          <a:p>
            <a:r>
              <a:rPr lang="en-US" b="1" dirty="0"/>
              <a:t>Financial/Sponsors</a:t>
            </a:r>
            <a:endParaRPr lang="en-US" b="1"/>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0419" r="39652"/>
          <a:stretch/>
        </p:blipFill>
        <p:spPr>
          <a:xfrm>
            <a:off x="-1" y="10"/>
            <a:ext cx="4373546" cy="6857990"/>
          </a:xfrm>
          <a:prstGeom prst="rect">
            <a:avLst/>
          </a:prstGeom>
        </p:spPr>
      </p:pic>
      <p:sp>
        <p:nvSpPr>
          <p:cNvPr id="28" name="Rectangle 27">
            <a:extLst>
              <a:ext uri="{FF2B5EF4-FFF2-40B4-BE49-F238E27FC236}">
                <a16:creationId xmlns="" xmlns:a16="http://schemas.microsoft.com/office/drawing/2014/main" id="{B89F1C51-9A32-41EF-A4FB-15FDD4142F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100824" y="1730829"/>
            <a:ext cx="7091176" cy="4926743"/>
          </a:xfrm>
        </p:spPr>
        <p:txBody>
          <a:bodyPr>
            <a:normAutofit/>
          </a:bodyPr>
          <a:lstStyle/>
          <a:p>
            <a:r>
              <a:rPr lang="en-US" sz="2800" dirty="0"/>
              <a:t>Health by Design has sustained itself through community support. </a:t>
            </a:r>
          </a:p>
          <a:p>
            <a:endParaRPr lang="en-US" sz="2800" dirty="0"/>
          </a:p>
          <a:p>
            <a:r>
              <a:rPr lang="en-US" sz="2800" dirty="0"/>
              <a:t>For over seven years, Health by Design has successfully provided community service programs using individual and corporate donations and sponsorships, in-kind services and fundraising income.</a:t>
            </a:r>
          </a:p>
          <a:p>
            <a:endParaRPr lang="en-US" sz="2800" dirty="0"/>
          </a:p>
          <a:p>
            <a:r>
              <a:rPr lang="en-US" sz="2800" dirty="0"/>
              <a:t>West Orange Healthcare District</a:t>
            </a:r>
          </a:p>
          <a:p>
            <a:endParaRPr lang="en-US" dirty="0"/>
          </a:p>
        </p:txBody>
      </p:sp>
      <p:pic>
        <p:nvPicPr>
          <p:cNvPr id="5" name="Picture 4">
            <a:extLst>
              <a:ext uri="{FF2B5EF4-FFF2-40B4-BE49-F238E27FC236}">
                <a16:creationId xmlns="" xmlns:a16="http://schemas.microsoft.com/office/drawing/2014/main" id="{C09D1B4F-27E3-4B41-A63E-25B3701EF2A3}"/>
              </a:ext>
            </a:extLst>
          </p:cNvPr>
          <p:cNvPicPr>
            <a:picLocks noChangeAspect="1"/>
          </p:cNvPicPr>
          <p:nvPr/>
        </p:nvPicPr>
        <p:blipFill>
          <a:blip r:embed="rId3" cstate="print"/>
          <a:stretch>
            <a:fillRect/>
          </a:stretch>
        </p:blipFill>
        <p:spPr>
          <a:xfrm>
            <a:off x="11069028" y="200427"/>
            <a:ext cx="1034856" cy="682811"/>
          </a:xfrm>
          <a:prstGeom prst="rect">
            <a:avLst/>
          </a:prstGeom>
        </p:spPr>
      </p:pic>
    </p:spTree>
    <p:extLst>
      <p:ext uri="{BB962C8B-B14F-4D97-AF65-F5344CB8AC3E}">
        <p14:creationId xmlns:p14="http://schemas.microsoft.com/office/powerpoint/2010/main" val="39913843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60185" y="-12460"/>
            <a:ext cx="8361229" cy="2098226"/>
          </a:xfrm>
        </p:spPr>
        <p:txBody>
          <a:bodyPr/>
          <a:lstStyle/>
          <a:p>
            <a:r>
              <a:rPr lang="en-US" sz="3600" dirty="0" smtClean="0">
                <a:solidFill>
                  <a:schemeClr val="bg1"/>
                </a:solidFill>
              </a:rPr>
              <a:t>Appreciation of Volunteers</a:t>
            </a:r>
            <a:endParaRPr lang="en-US" sz="3600" dirty="0">
              <a:solidFill>
                <a:schemeClr val="bg1"/>
              </a:solidFill>
            </a:endParaRPr>
          </a:p>
        </p:txBody>
      </p:sp>
      <p:pic>
        <p:nvPicPr>
          <p:cNvPr id="6" name="Picture 5"/>
          <p:cNvPicPr>
            <a:picLocks noChangeAspect="1"/>
          </p:cNvPicPr>
          <p:nvPr/>
        </p:nvPicPr>
        <p:blipFill>
          <a:blip r:embed="rId2" cstate="print"/>
          <a:stretch>
            <a:fillRect/>
          </a:stretch>
        </p:blipFill>
        <p:spPr>
          <a:xfrm>
            <a:off x="9112727" y="6164556"/>
            <a:ext cx="2327260" cy="54868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633" y="2085766"/>
            <a:ext cx="5072332" cy="3538657"/>
          </a:xfrm>
          <a:prstGeom prst="rect">
            <a:avLst/>
          </a:prstGeom>
        </p:spPr>
      </p:pic>
    </p:spTree>
    <p:extLst>
      <p:ext uri="{BB962C8B-B14F-4D97-AF65-F5344CB8AC3E}">
        <p14:creationId xmlns:p14="http://schemas.microsoft.com/office/powerpoint/2010/main" val="21933375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979824-CEBD-40F1-86CA-B34F1946A94F}"/>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42070377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485326CE-E8C0-4DD9-B97D-BFB0DFF3FC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9236"/>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B2F7C211-0825-4C3D-A4EF-EEE1E0F225DC}"/>
              </a:ext>
            </a:extLst>
          </p:cNvPr>
          <p:cNvSpPr>
            <a:spLocks noGrp="1"/>
          </p:cNvSpPr>
          <p:nvPr>
            <p:ph type="ctrTitle"/>
          </p:nvPr>
        </p:nvSpPr>
        <p:spPr>
          <a:xfrm>
            <a:off x="8154186" y="634028"/>
            <a:ext cx="3355942" cy="3732835"/>
          </a:xfrm>
        </p:spPr>
        <p:txBody>
          <a:bodyPr>
            <a:normAutofit/>
          </a:bodyPr>
          <a:lstStyle/>
          <a:p>
            <a:r>
              <a:rPr lang="en-US"/>
              <a:t>Thank You </a:t>
            </a:r>
          </a:p>
        </p:txBody>
      </p:sp>
      <p:sp>
        <p:nvSpPr>
          <p:cNvPr id="12" name="Freeform 6">
            <a:extLst>
              <a:ext uri="{FF2B5EF4-FFF2-40B4-BE49-F238E27FC236}">
                <a16:creationId xmlns="" xmlns:a16="http://schemas.microsoft.com/office/drawing/2014/main" id="{5ECBBE91-3592-462A-8700-B36554E6AA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4" name="Freeform 6">
            <a:extLst>
              <a:ext uri="{FF2B5EF4-FFF2-40B4-BE49-F238E27FC236}">
                <a16:creationId xmlns="" xmlns:a16="http://schemas.microsoft.com/office/drawing/2014/main" id="{646AE209-CD2C-4804-A22E-978C386140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5" name="Video 4" descr="Background pattern&#10;&#10;Description automatically generated">
            <a:extLst>
              <a:ext uri="{FF2B5EF4-FFF2-40B4-BE49-F238E27FC236}">
                <a16:creationId xmlns="" xmlns:a16="http://schemas.microsoft.com/office/drawing/2014/main" id="{A755D7AC-2AA0-40C0-A07C-A1D6379E602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cstate="print"/>
          <a:srcRect t="284" r="1" b="1"/>
          <a:stretch/>
        </p:blipFill>
        <p:spPr>
          <a:xfrm>
            <a:off x="1379023" y="1941460"/>
            <a:ext cx="5659222" cy="3174271"/>
          </a:xfrm>
          <a:prstGeom prst="rect">
            <a:avLst/>
          </a:prstGeom>
        </p:spPr>
      </p:pic>
    </p:spTree>
    <p:extLst>
      <p:ext uri="{BB962C8B-B14F-4D97-AF65-F5344CB8AC3E}">
        <p14:creationId xmlns:p14="http://schemas.microsoft.com/office/powerpoint/2010/main" val="5263114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37457"/>
            <a:ext cx="9601200" cy="1485900"/>
          </a:xfrm>
        </p:spPr>
        <p:txBody>
          <a:bodyPr/>
          <a:lstStyle/>
          <a:p>
            <a:pPr algn="ctr"/>
            <a:r>
              <a:rPr lang="en-US" b="1" dirty="0"/>
              <a:t>History</a:t>
            </a:r>
          </a:p>
        </p:txBody>
      </p:sp>
      <p:sp>
        <p:nvSpPr>
          <p:cNvPr id="3" name="Content Placeholder 2"/>
          <p:cNvSpPr>
            <a:spLocks noGrp="1"/>
          </p:cNvSpPr>
          <p:nvPr>
            <p:ph idx="1"/>
          </p:nvPr>
        </p:nvSpPr>
        <p:spPr>
          <a:xfrm>
            <a:off x="1295400" y="1349829"/>
            <a:ext cx="10515600" cy="5348513"/>
          </a:xfrm>
        </p:spPr>
        <p:txBody>
          <a:bodyPr>
            <a:normAutofit/>
          </a:bodyPr>
          <a:lstStyle/>
          <a:p>
            <a:pPr marL="0" indent="0">
              <a:buNone/>
            </a:pPr>
            <a:r>
              <a:rPr lang="en-US" sz="2800" b="1" dirty="0"/>
              <a:t>Health by Design USA, Inc. (Health by Design) was founded in 2011 by Ms. Dorothy Richards, RD recognized by IRS as a 501c3 organization. </a:t>
            </a:r>
          </a:p>
          <a:p>
            <a:r>
              <a:rPr lang="en-US" sz="2800" dirty="0"/>
              <a:t>Born in Jamaica</a:t>
            </a:r>
          </a:p>
          <a:p>
            <a:r>
              <a:rPr lang="en-US" sz="2800" dirty="0"/>
              <a:t>Graduated from Andrews University</a:t>
            </a:r>
          </a:p>
          <a:p>
            <a:r>
              <a:rPr lang="en-US" sz="2800" dirty="0"/>
              <a:t>Worked, as a nutritionist </a:t>
            </a:r>
          </a:p>
          <a:p>
            <a:pPr lvl="1"/>
            <a:r>
              <a:rPr lang="en-US" sz="2800" dirty="0"/>
              <a:t>New York Hospital and Brooklyn Jewish Hospital and Medical        Center. </a:t>
            </a:r>
          </a:p>
          <a:p>
            <a:pPr lvl="1"/>
            <a:r>
              <a:rPr lang="en-US" sz="2800" dirty="0"/>
              <a:t>Seminole County Health Department </a:t>
            </a:r>
          </a:p>
        </p:txBody>
      </p:sp>
      <p:pic>
        <p:nvPicPr>
          <p:cNvPr id="4" name="Picture 3">
            <a:extLst>
              <a:ext uri="{FF2B5EF4-FFF2-40B4-BE49-F238E27FC236}">
                <a16:creationId xmlns="" xmlns:a16="http://schemas.microsoft.com/office/drawing/2014/main" id="{9667E868-168E-42BA-84DC-8D24427F9A11}"/>
              </a:ext>
            </a:extLst>
          </p:cNvPr>
          <p:cNvPicPr>
            <a:picLocks noChangeAspect="1"/>
          </p:cNvPicPr>
          <p:nvPr/>
        </p:nvPicPr>
        <p:blipFill>
          <a:blip r:embed="rId2" cstate="print"/>
          <a:stretch>
            <a:fillRect/>
          </a:stretch>
        </p:blipFill>
        <p:spPr>
          <a:xfrm>
            <a:off x="10482943" y="4637388"/>
            <a:ext cx="1709057" cy="2220612"/>
          </a:xfrm>
          <a:prstGeom prst="rect">
            <a:avLst/>
          </a:prstGeom>
        </p:spPr>
      </p:pic>
    </p:spTree>
    <p:extLst>
      <p:ext uri="{BB962C8B-B14F-4D97-AF65-F5344CB8AC3E}">
        <p14:creationId xmlns:p14="http://schemas.microsoft.com/office/powerpoint/2010/main" val="28661626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32812C54-7AEF-4ABB-826E-221F51CB0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63864" y="685800"/>
            <a:ext cx="7705164" cy="1485900"/>
          </a:xfrm>
        </p:spPr>
        <p:txBody>
          <a:bodyPr>
            <a:normAutofit/>
          </a:bodyPr>
          <a:lstStyle/>
          <a:p>
            <a:r>
              <a:rPr lang="en-US" b="1" dirty="0"/>
              <a:t>History</a:t>
            </a:r>
            <a:endParaRPr lang="en-US" b="1"/>
          </a:p>
        </p:txBody>
      </p:sp>
      <p:sp>
        <p:nvSpPr>
          <p:cNvPr id="10" name="Rectangle 9">
            <a:extLst>
              <a:ext uri="{FF2B5EF4-FFF2-40B4-BE49-F238E27FC236}">
                <a16:creationId xmlns="" xmlns:a16="http://schemas.microsoft.com/office/drawing/2014/main" id="{891F40E4-8A76-44CF-91EC-9073673526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72171013-D973-4187-9CF2-EE098EEF81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67636" y="1583871"/>
            <a:ext cx="7705164" cy="4283529"/>
          </a:xfrm>
        </p:spPr>
        <p:txBody>
          <a:bodyPr>
            <a:noAutofit/>
          </a:bodyPr>
          <a:lstStyle/>
          <a:p>
            <a:pPr marL="0" indent="0">
              <a:buNone/>
            </a:pPr>
            <a:r>
              <a:rPr lang="en-US" sz="2800" b="1" dirty="0"/>
              <a:t>Upon retiring from the Seminole County Health Department in 1998 Ms. Richards</a:t>
            </a:r>
          </a:p>
          <a:p>
            <a:r>
              <a:rPr lang="en-US" sz="2800" dirty="0"/>
              <a:t>focused her attention on her church’s community activities. </a:t>
            </a:r>
          </a:p>
          <a:p>
            <a:r>
              <a:rPr lang="en-US" sz="2800" dirty="0"/>
              <a:t>visiting homes and educating family members about the importance of lifestyle choices. </a:t>
            </a:r>
          </a:p>
          <a:p>
            <a:r>
              <a:rPr lang="en-US" sz="2800" dirty="0"/>
              <a:t>In 2009, she visited a community center in Winter Garden to inquire about the needs of the Winter Garden community and two years later, Health by Design was established. </a:t>
            </a:r>
          </a:p>
        </p:txBody>
      </p:sp>
      <p:pic>
        <p:nvPicPr>
          <p:cNvPr id="7" name="Picture 6">
            <a:extLst>
              <a:ext uri="{FF2B5EF4-FFF2-40B4-BE49-F238E27FC236}">
                <a16:creationId xmlns="" xmlns:a16="http://schemas.microsoft.com/office/drawing/2014/main" id="{53BB342B-153E-4BFB-85EA-0288808483C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42171" y="159657"/>
            <a:ext cx="1349828" cy="526143"/>
          </a:xfrm>
          <a:prstGeom prst="rect">
            <a:avLst/>
          </a:prstGeom>
          <a:noFill/>
        </p:spPr>
      </p:pic>
    </p:spTree>
    <p:extLst>
      <p:ext uri="{BB962C8B-B14F-4D97-AF65-F5344CB8AC3E}">
        <p14:creationId xmlns:p14="http://schemas.microsoft.com/office/powerpoint/2010/main" val="42495361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07" y="2608729"/>
            <a:ext cx="5065485" cy="2157884"/>
          </a:xfrm>
        </p:spPr>
        <p:txBody>
          <a:bodyPr/>
          <a:lstStyle/>
          <a:p>
            <a:pPr algn="ctr"/>
            <a:r>
              <a:rPr lang="en-US" sz="3200" dirty="0">
                <a:solidFill>
                  <a:schemeClr val="bg1"/>
                </a:solidFill>
              </a:rPr>
              <a:t>Professional Management and Staffing</a:t>
            </a:r>
          </a:p>
        </p:txBody>
      </p:sp>
      <p:sp>
        <p:nvSpPr>
          <p:cNvPr id="3" name="Content Placeholder 2"/>
          <p:cNvSpPr>
            <a:spLocks noGrp="1"/>
          </p:cNvSpPr>
          <p:nvPr>
            <p:ph idx="1"/>
          </p:nvPr>
        </p:nvSpPr>
        <p:spPr>
          <a:xfrm>
            <a:off x="5752592" y="833121"/>
            <a:ext cx="6541008" cy="7206138"/>
          </a:xfrm>
        </p:spPr>
        <p:txBody>
          <a:bodyPr>
            <a:noAutofit/>
          </a:bodyPr>
          <a:lstStyle/>
          <a:p>
            <a:r>
              <a:rPr lang="en-US" sz="2400" dirty="0"/>
              <a:t>Health by Design has </a:t>
            </a:r>
            <a:r>
              <a:rPr lang="en-US" sz="2400" dirty="0" smtClean="0"/>
              <a:t>nine </a:t>
            </a:r>
            <a:r>
              <a:rPr lang="en-US" sz="2400" dirty="0"/>
              <a:t>governing board members and </a:t>
            </a:r>
            <a:r>
              <a:rPr lang="en-US" sz="2400" dirty="0" smtClean="0"/>
              <a:t>eight </a:t>
            </a:r>
            <a:r>
              <a:rPr lang="en-US" sz="2400" dirty="0"/>
              <a:t>advisory board members who are actively engaged in the management and administration of the organization. </a:t>
            </a:r>
          </a:p>
          <a:p>
            <a:endParaRPr lang="en-US" sz="2400" dirty="0"/>
          </a:p>
          <a:p>
            <a:r>
              <a:rPr lang="en-US" sz="2400" dirty="0"/>
              <a:t>These boards consist of medical and healthcare professionals, business owners, community leaders, </a:t>
            </a:r>
            <a:r>
              <a:rPr lang="en-US" sz="2400" dirty="0" smtClean="0"/>
              <a:t>community residents and public </a:t>
            </a:r>
            <a:r>
              <a:rPr lang="en-US" sz="2400" dirty="0"/>
              <a:t>officials. </a:t>
            </a:r>
          </a:p>
          <a:p>
            <a:endParaRPr lang="en-US" sz="2400" dirty="0"/>
          </a:p>
          <a:p>
            <a:r>
              <a:rPr lang="en-US" sz="2400" dirty="0"/>
              <a:t>The boards meet on a </a:t>
            </a:r>
            <a:r>
              <a:rPr lang="en-US" sz="2400" dirty="0" smtClean="0"/>
              <a:t>monthly </a:t>
            </a:r>
            <a:r>
              <a:rPr lang="en-US" sz="2400" dirty="0"/>
              <a:t>basis.</a:t>
            </a:r>
          </a:p>
        </p:txBody>
      </p:sp>
      <p:pic>
        <p:nvPicPr>
          <p:cNvPr id="4" name="Picture 3">
            <a:extLst>
              <a:ext uri="{FF2B5EF4-FFF2-40B4-BE49-F238E27FC236}">
                <a16:creationId xmlns="" xmlns:a16="http://schemas.microsoft.com/office/drawing/2014/main" id="{5E0B4ACA-4E7F-43EE-BD24-4DEDDC9B7E8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35658" y="0"/>
            <a:ext cx="856342" cy="420914"/>
          </a:xfrm>
          <a:prstGeom prst="rect">
            <a:avLst/>
          </a:prstGeom>
          <a:noFill/>
        </p:spPr>
      </p:pic>
    </p:spTree>
    <p:extLst>
      <p:ext uri="{BB962C8B-B14F-4D97-AF65-F5344CB8AC3E}">
        <p14:creationId xmlns:p14="http://schemas.microsoft.com/office/powerpoint/2010/main" val="4519664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Team</a:t>
            </a: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5804" y="159657"/>
            <a:ext cx="2056195" cy="1195614"/>
          </a:xfrm>
          <a:prstGeom prst="rect">
            <a:avLst/>
          </a:prstGeom>
          <a:noFill/>
        </p:spPr>
      </p:pic>
      <p:sp>
        <p:nvSpPr>
          <p:cNvPr id="3" name="Footer Placeholder 2">
            <a:extLst>
              <a:ext uri="{FF2B5EF4-FFF2-40B4-BE49-F238E27FC236}">
                <a16:creationId xmlns="" xmlns:a16="http://schemas.microsoft.com/office/drawing/2014/main" id="{B5BCA02C-4A43-4C8C-B8A8-629D76F66520}"/>
              </a:ext>
            </a:extLst>
          </p:cNvPr>
          <p:cNvSpPr>
            <a:spLocks noGrp="1"/>
          </p:cNvSpPr>
          <p:nvPr>
            <p:ph type="ftr" sz="quarter" idx="11"/>
          </p:nvPr>
        </p:nvSpPr>
        <p:spPr/>
        <p:txBody>
          <a:bodyPr/>
          <a:lstStyle/>
          <a:p>
            <a:r>
              <a:rPr lang="en-US"/>
              <a:t>Health by  Design, U.S.A., Inc</a:t>
            </a:r>
            <a:endParaRPr lang="en-US" dirty="0"/>
          </a:p>
        </p:txBody>
      </p:sp>
      <p:pic>
        <p:nvPicPr>
          <p:cNvPr id="11" name="Content Placeholder 10">
            <a:extLst>
              <a:ext uri="{FF2B5EF4-FFF2-40B4-BE49-F238E27FC236}">
                <a16:creationId xmlns="" xmlns:a16="http://schemas.microsoft.com/office/drawing/2014/main" id="{8153AFB1-2F58-46C7-8243-1907C235B2F8}"/>
              </a:ext>
            </a:extLst>
          </p:cNvPr>
          <p:cNvPicPr>
            <a:picLocks noGrp="1" noChangeAspect="1"/>
          </p:cNvPicPr>
          <p:nvPr>
            <p:ph idx="1"/>
          </p:nvPr>
        </p:nvPicPr>
        <p:blipFill rotWithShape="1">
          <a:blip r:embed="rId4" cstate="print"/>
          <a:srcRect b="18439"/>
          <a:stretch/>
        </p:blipFill>
        <p:spPr>
          <a:xfrm>
            <a:off x="872608" y="2412225"/>
            <a:ext cx="1790700" cy="2328037"/>
          </a:xfrm>
          <a:prstGeom prst="rect">
            <a:avLst/>
          </a:prstGeom>
          <a:ln>
            <a:noFill/>
          </a:ln>
          <a:effectLst>
            <a:softEdge rad="112500"/>
          </a:effectLst>
        </p:spPr>
      </p:pic>
      <p:pic>
        <p:nvPicPr>
          <p:cNvPr id="15" name="Picture 14">
            <a:extLst>
              <a:ext uri="{FF2B5EF4-FFF2-40B4-BE49-F238E27FC236}">
                <a16:creationId xmlns="" xmlns:a16="http://schemas.microsoft.com/office/drawing/2014/main" id="{7EE1EAF3-30BD-4647-A80F-475AFEA087EB}"/>
              </a:ext>
            </a:extLst>
          </p:cNvPr>
          <p:cNvPicPr>
            <a:picLocks noChangeAspect="1"/>
          </p:cNvPicPr>
          <p:nvPr/>
        </p:nvPicPr>
        <p:blipFill rotWithShape="1">
          <a:blip r:embed="rId5" cstate="print"/>
          <a:srcRect b="20730"/>
          <a:stretch/>
        </p:blipFill>
        <p:spPr>
          <a:xfrm>
            <a:off x="9018430" y="2319080"/>
            <a:ext cx="2099820" cy="2328038"/>
          </a:xfrm>
          <a:prstGeom prst="rect">
            <a:avLst/>
          </a:prstGeom>
          <a:ln>
            <a:noFill/>
          </a:ln>
          <a:effectLst>
            <a:softEdge rad="112500"/>
          </a:effectLst>
        </p:spPr>
      </p:pic>
      <p:sp>
        <p:nvSpPr>
          <p:cNvPr id="18" name="TextBox 17">
            <a:extLst>
              <a:ext uri="{FF2B5EF4-FFF2-40B4-BE49-F238E27FC236}">
                <a16:creationId xmlns="" xmlns:a16="http://schemas.microsoft.com/office/drawing/2014/main" id="{6D55A6D2-3E74-443D-8415-4EA71E0874EC}"/>
              </a:ext>
            </a:extLst>
          </p:cNvPr>
          <p:cNvSpPr txBox="1"/>
          <p:nvPr/>
        </p:nvSpPr>
        <p:spPr>
          <a:xfrm>
            <a:off x="936929" y="5930083"/>
            <a:ext cx="792480" cy="246176"/>
          </a:xfrm>
          <a:prstGeom prst="rect">
            <a:avLst/>
          </a:prstGeom>
          <a:noFill/>
        </p:spPr>
        <p:txBody>
          <a:bodyPr wrap="square" rtlCol="0">
            <a:spAutoFit/>
          </a:bodyPr>
          <a:lstStyle/>
          <a:p>
            <a:endParaRPr lang="en-US" dirty="0"/>
          </a:p>
        </p:txBody>
      </p:sp>
      <p:sp>
        <p:nvSpPr>
          <p:cNvPr id="20" name="TextBox 19">
            <a:extLst>
              <a:ext uri="{FF2B5EF4-FFF2-40B4-BE49-F238E27FC236}">
                <a16:creationId xmlns="" xmlns:a16="http://schemas.microsoft.com/office/drawing/2014/main" id="{DBD2A9FD-0C12-4052-AD47-2FDE636F48CE}"/>
              </a:ext>
            </a:extLst>
          </p:cNvPr>
          <p:cNvSpPr txBox="1"/>
          <p:nvPr/>
        </p:nvSpPr>
        <p:spPr>
          <a:xfrm>
            <a:off x="1407382" y="6053171"/>
            <a:ext cx="792480" cy="246176"/>
          </a:xfrm>
          <a:prstGeom prst="rect">
            <a:avLst/>
          </a:prstGeom>
          <a:noFill/>
        </p:spPr>
        <p:txBody>
          <a:bodyPr wrap="square" rtlCol="0">
            <a:spAutoFit/>
          </a:bodyPr>
          <a:lstStyle/>
          <a:p>
            <a:endParaRPr lang="en-US" dirty="0"/>
          </a:p>
        </p:txBody>
      </p:sp>
      <p:pic>
        <p:nvPicPr>
          <p:cNvPr id="24" name="Picture 23">
            <a:extLst>
              <a:ext uri="{FF2B5EF4-FFF2-40B4-BE49-F238E27FC236}">
                <a16:creationId xmlns="" xmlns:a16="http://schemas.microsoft.com/office/drawing/2014/main" id="{921C5431-B918-4B18-9B1A-152C0168305E}"/>
              </a:ext>
            </a:extLst>
          </p:cNvPr>
          <p:cNvPicPr>
            <a:picLocks noChangeAspect="1"/>
          </p:cNvPicPr>
          <p:nvPr/>
        </p:nvPicPr>
        <p:blipFill>
          <a:blip r:embed="rId6" cstate="print"/>
          <a:stretch>
            <a:fillRect/>
          </a:stretch>
        </p:blipFill>
        <p:spPr>
          <a:xfrm>
            <a:off x="4895178" y="2358262"/>
            <a:ext cx="1920026" cy="2328039"/>
          </a:xfrm>
          <a:prstGeom prst="rect">
            <a:avLst/>
          </a:prstGeom>
          <a:ln>
            <a:noFill/>
          </a:ln>
          <a:effectLst>
            <a:softEdge rad="112500"/>
          </a:effectLst>
        </p:spPr>
      </p:pic>
      <p:sp>
        <p:nvSpPr>
          <p:cNvPr id="26" name="TextBox 25">
            <a:extLst>
              <a:ext uri="{FF2B5EF4-FFF2-40B4-BE49-F238E27FC236}">
                <a16:creationId xmlns="" xmlns:a16="http://schemas.microsoft.com/office/drawing/2014/main" id="{F6E5C3B0-E9BE-4904-B8A9-B0049A070AC9}"/>
              </a:ext>
            </a:extLst>
          </p:cNvPr>
          <p:cNvSpPr txBox="1"/>
          <p:nvPr/>
        </p:nvSpPr>
        <p:spPr>
          <a:xfrm>
            <a:off x="4895178" y="4803076"/>
            <a:ext cx="2804375" cy="1754326"/>
          </a:xfrm>
          <a:prstGeom prst="rect">
            <a:avLst/>
          </a:prstGeom>
          <a:noFill/>
        </p:spPr>
        <p:txBody>
          <a:bodyPr wrap="square" rtlCol="0">
            <a:spAutoFit/>
          </a:bodyPr>
          <a:lstStyle/>
          <a:p>
            <a:r>
              <a:rPr lang="en-US" dirty="0">
                <a:solidFill>
                  <a:srgbClr val="002060"/>
                </a:solidFill>
              </a:rPr>
              <a:t>Patricia Smith, R.D., Ed.D.</a:t>
            </a:r>
          </a:p>
          <a:p>
            <a:r>
              <a:rPr lang="en-US" dirty="0">
                <a:solidFill>
                  <a:srgbClr val="002060"/>
                </a:solidFill>
              </a:rPr>
              <a:t>COO</a:t>
            </a:r>
          </a:p>
          <a:p>
            <a:endParaRPr lang="en-US" dirty="0">
              <a:solidFill>
                <a:srgbClr val="002060"/>
              </a:solidFill>
            </a:endParaRPr>
          </a:p>
          <a:p>
            <a:r>
              <a:rPr lang="en-US" dirty="0">
                <a:solidFill>
                  <a:srgbClr val="002060"/>
                </a:solidFill>
              </a:rPr>
              <a:t>35 years</a:t>
            </a:r>
          </a:p>
          <a:p>
            <a:r>
              <a:rPr lang="en-US" dirty="0">
                <a:solidFill>
                  <a:srgbClr val="002060"/>
                </a:solidFill>
              </a:rPr>
              <a:t>Professor of Nutrition &amp; Health</a:t>
            </a:r>
          </a:p>
        </p:txBody>
      </p:sp>
      <p:sp>
        <p:nvSpPr>
          <p:cNvPr id="28" name="TextBox 27">
            <a:extLst>
              <a:ext uri="{FF2B5EF4-FFF2-40B4-BE49-F238E27FC236}">
                <a16:creationId xmlns="" xmlns:a16="http://schemas.microsoft.com/office/drawing/2014/main" id="{29040DEC-A5B8-4E49-A063-A1073A26FD14}"/>
              </a:ext>
            </a:extLst>
          </p:cNvPr>
          <p:cNvSpPr txBox="1"/>
          <p:nvPr/>
        </p:nvSpPr>
        <p:spPr>
          <a:xfrm>
            <a:off x="9062055" y="4794498"/>
            <a:ext cx="2056195" cy="1477328"/>
          </a:xfrm>
          <a:prstGeom prst="rect">
            <a:avLst/>
          </a:prstGeom>
          <a:noFill/>
        </p:spPr>
        <p:txBody>
          <a:bodyPr wrap="square" rtlCol="0">
            <a:spAutoFit/>
          </a:bodyPr>
          <a:lstStyle/>
          <a:p>
            <a:r>
              <a:rPr lang="en-US" dirty="0">
                <a:solidFill>
                  <a:srgbClr val="002060"/>
                </a:solidFill>
              </a:rPr>
              <a:t>Henry Pearson, ND</a:t>
            </a:r>
          </a:p>
          <a:p>
            <a:r>
              <a:rPr lang="en-US" dirty="0">
                <a:solidFill>
                  <a:srgbClr val="002060"/>
                </a:solidFill>
              </a:rPr>
              <a:t>CFO</a:t>
            </a:r>
          </a:p>
          <a:p>
            <a:endParaRPr lang="en-US" dirty="0">
              <a:solidFill>
                <a:srgbClr val="002060"/>
              </a:solidFill>
            </a:endParaRPr>
          </a:p>
          <a:p>
            <a:r>
              <a:rPr lang="en-US" dirty="0">
                <a:solidFill>
                  <a:srgbClr val="002060"/>
                </a:solidFill>
              </a:rPr>
              <a:t>30 years</a:t>
            </a:r>
          </a:p>
          <a:p>
            <a:r>
              <a:rPr lang="en-US" dirty="0">
                <a:solidFill>
                  <a:srgbClr val="002060"/>
                </a:solidFill>
              </a:rPr>
              <a:t>Natural Medicine</a:t>
            </a:r>
          </a:p>
        </p:txBody>
      </p:sp>
      <p:sp>
        <p:nvSpPr>
          <p:cNvPr id="34" name="TextBox 33">
            <a:extLst>
              <a:ext uri="{FF2B5EF4-FFF2-40B4-BE49-F238E27FC236}">
                <a16:creationId xmlns="" xmlns:a16="http://schemas.microsoft.com/office/drawing/2014/main" id="{A378FF1A-3C04-4027-A26F-7953AD3DF312}"/>
              </a:ext>
            </a:extLst>
          </p:cNvPr>
          <p:cNvSpPr txBox="1"/>
          <p:nvPr/>
        </p:nvSpPr>
        <p:spPr>
          <a:xfrm>
            <a:off x="936929" y="4722727"/>
            <a:ext cx="2223955" cy="1477328"/>
          </a:xfrm>
          <a:prstGeom prst="rect">
            <a:avLst/>
          </a:prstGeom>
          <a:noFill/>
        </p:spPr>
        <p:txBody>
          <a:bodyPr wrap="square" rtlCol="0">
            <a:spAutoFit/>
          </a:bodyPr>
          <a:lstStyle/>
          <a:p>
            <a:r>
              <a:rPr lang="en-US" dirty="0">
                <a:solidFill>
                  <a:srgbClr val="002060"/>
                </a:solidFill>
              </a:rPr>
              <a:t>Dorothy Richards, </a:t>
            </a:r>
          </a:p>
          <a:p>
            <a:r>
              <a:rPr lang="en-US" dirty="0">
                <a:solidFill>
                  <a:srgbClr val="002060"/>
                </a:solidFill>
              </a:rPr>
              <a:t>Founder, CEO</a:t>
            </a:r>
          </a:p>
          <a:p>
            <a:endParaRPr lang="en-US" dirty="0">
              <a:solidFill>
                <a:srgbClr val="002060"/>
              </a:solidFill>
            </a:endParaRPr>
          </a:p>
          <a:p>
            <a:r>
              <a:rPr lang="en-US" dirty="0">
                <a:solidFill>
                  <a:srgbClr val="002060"/>
                </a:solidFill>
              </a:rPr>
              <a:t>30 years </a:t>
            </a:r>
          </a:p>
          <a:p>
            <a:r>
              <a:rPr lang="en-US" dirty="0">
                <a:solidFill>
                  <a:srgbClr val="002060"/>
                </a:solidFill>
              </a:rPr>
              <a:t>Nutritionist</a:t>
            </a:r>
          </a:p>
        </p:txBody>
      </p:sp>
    </p:spTree>
    <p:extLst>
      <p:ext uri="{BB962C8B-B14F-4D97-AF65-F5344CB8AC3E}">
        <p14:creationId xmlns:p14="http://schemas.microsoft.com/office/powerpoint/2010/main" val="31911736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Population</a:t>
            </a:r>
          </a:p>
        </p:txBody>
      </p:sp>
      <p:sp>
        <p:nvSpPr>
          <p:cNvPr id="3" name="Content Placeholder 2"/>
          <p:cNvSpPr>
            <a:spLocks noGrp="1"/>
          </p:cNvSpPr>
          <p:nvPr>
            <p:ph idx="1"/>
          </p:nvPr>
        </p:nvSpPr>
        <p:spPr/>
        <p:txBody>
          <a:bodyPr>
            <a:normAutofit/>
          </a:bodyPr>
          <a:lstStyle/>
          <a:p>
            <a:pPr marL="0" indent="0">
              <a:buNone/>
            </a:pPr>
            <a:r>
              <a:rPr lang="en-US" sz="2800" dirty="0"/>
              <a:t>Health by Design </a:t>
            </a:r>
            <a:r>
              <a:rPr lang="en-US" sz="2800" dirty="0" smtClean="0"/>
              <a:t>currently serves </a:t>
            </a:r>
            <a:r>
              <a:rPr lang="en-US" sz="2800" dirty="0"/>
              <a:t>the population of Winter Garden, Florida--Orange County-- comprised of about 43,500 persons (July 2017 U.S. Census). </a:t>
            </a:r>
          </a:p>
          <a:p>
            <a:pPr marL="0" indent="0">
              <a:buNone/>
            </a:pPr>
            <a:endParaRPr lang="en-US" sz="2800" dirty="0"/>
          </a:p>
          <a:p>
            <a:pPr marL="0" indent="0">
              <a:buNone/>
            </a:pPr>
            <a:r>
              <a:rPr lang="en-US" sz="2800" dirty="0"/>
              <a:t>Of the 43,500 persons, about 40% are minorities -- the largest percentages of which are:</a:t>
            </a:r>
          </a:p>
          <a:p>
            <a:pPr lvl="1"/>
            <a:r>
              <a:rPr lang="en-US" dirty="0"/>
              <a:t>25% Hispanic or Latino </a:t>
            </a:r>
          </a:p>
          <a:p>
            <a:pPr lvl="1"/>
            <a:r>
              <a:rPr lang="en-US" dirty="0"/>
              <a:t>15% Black or African American. </a:t>
            </a:r>
          </a:p>
          <a:p>
            <a:pPr lvl="1"/>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160" y="1885911"/>
            <a:ext cx="3553460" cy="3073400"/>
          </a:xfrm>
          <a:prstGeom prst="rect">
            <a:avLst/>
          </a:prstGeom>
        </p:spPr>
      </p:pic>
    </p:spTree>
    <p:extLst>
      <p:ext uri="{BB962C8B-B14F-4D97-AF65-F5344CB8AC3E}">
        <p14:creationId xmlns:p14="http://schemas.microsoft.com/office/powerpoint/2010/main" val="535827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Crop">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912</TotalTime>
  <Words>1279</Words>
  <Application>Microsoft Office PowerPoint</Application>
  <PresentationFormat>Custom</PresentationFormat>
  <Paragraphs>289</Paragraphs>
  <Slides>49</Slides>
  <Notes>7</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1" baseType="lpstr">
      <vt:lpstr>Crop</vt:lpstr>
      <vt:lpstr>Packager Shell Object</vt:lpstr>
      <vt:lpstr>PowerPoint Presentation</vt:lpstr>
      <vt:lpstr>    Health By Design USA Inc. is a nonprofit organization that is dedicated to providing health education which addresses obesity, heart disease, diabetes and Hypertension among children and adults in the community. </vt:lpstr>
      <vt:lpstr>Overview</vt:lpstr>
      <vt:lpstr>PowerPoint Presentation</vt:lpstr>
      <vt:lpstr>History</vt:lpstr>
      <vt:lpstr>History</vt:lpstr>
      <vt:lpstr>Professional Management and Staffing</vt:lpstr>
      <vt:lpstr>Team</vt:lpstr>
      <vt:lpstr>Population</vt:lpstr>
      <vt:lpstr>The Need</vt:lpstr>
      <vt:lpstr>Customer</vt:lpstr>
      <vt:lpstr>Problem</vt:lpstr>
      <vt:lpstr>Desired Outcome</vt:lpstr>
      <vt:lpstr>PowerPoint Presentation</vt:lpstr>
      <vt:lpstr>Services</vt:lpstr>
      <vt:lpstr>PowerPoint Presentation</vt:lpstr>
      <vt:lpstr>S.M.A.R.T. Health Education at Home Services</vt:lpstr>
      <vt:lpstr>S.M.A.R.T. Health at Home Services </vt:lpstr>
      <vt:lpstr>Program Schedule </vt:lpstr>
      <vt:lpstr>Classes</vt:lpstr>
      <vt:lpstr>Classes</vt:lpstr>
      <vt:lpstr>Classes</vt:lpstr>
      <vt:lpstr>Fitness Fun</vt:lpstr>
      <vt:lpstr>Meal Appeal –  Cooking Classes</vt:lpstr>
      <vt:lpstr>PowerPoint Presentation</vt:lpstr>
      <vt:lpstr>PowerPoint Presentation</vt:lpstr>
      <vt:lpstr>PowerPoint Presentation</vt:lpstr>
      <vt:lpstr>Social Impact</vt:lpstr>
      <vt:lpstr>Community Events</vt:lpstr>
      <vt:lpstr>Pastor’s Appreciation Breakfast</vt:lpstr>
      <vt:lpstr>Martin Luther King Parade</vt:lpstr>
      <vt:lpstr>Annual Banquet</vt:lpstr>
      <vt:lpstr>2021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Participation in Community Events Dr. Martin Luther King Jr. Parade 2022</vt:lpstr>
      <vt:lpstr>Resources</vt:lpstr>
      <vt:lpstr>Needs</vt:lpstr>
      <vt:lpstr>Volunteers Needed</vt:lpstr>
      <vt:lpstr>Financial/Sponsors</vt:lpstr>
      <vt:lpstr>Appreciation of Volunteers</vt:lpstr>
      <vt:lpstr>Questions</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BY DESIGN</dc:title>
  <dc:creator>Jennifer Cooper</dc:creator>
  <cp:lastModifiedBy>User</cp:lastModifiedBy>
  <cp:revision>94</cp:revision>
  <dcterms:created xsi:type="dcterms:W3CDTF">2018-12-17T23:35:21Z</dcterms:created>
  <dcterms:modified xsi:type="dcterms:W3CDTF">2022-01-18T18:06:47Z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20618139</vt:lpwstr>
  </property>
  <property fmtid="{D5CDD505-2E9C-101B-9397-08002B2CF9AE}" pid="3" name="NXPowerLiteSettings">
    <vt:lpwstr>C7000400038000</vt:lpwstr>
  </property>
  <property fmtid="{D5CDD505-2E9C-101B-9397-08002B2CF9AE}" pid="4" name="NXPowerLiteVersion">
    <vt:lpwstr>S9.0.3</vt:lpwstr>
  </property>
</Properties>
</file>