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8" r:id="rId4"/>
    <p:sldId id="260" r:id="rId5"/>
    <p:sldId id="261" r:id="rId6"/>
    <p:sldId id="295"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8288000" cy="10287000"/>
  <p:notesSz cx="6858000" cy="9144000"/>
  <p:embeddedFontLst>
    <p:embeddedFont>
      <p:font typeface="Now Bold" panose="020B0604020202020204" charset="0"/>
      <p:regular r:id="rId42"/>
    </p:embeddedFont>
    <p:embeddedFont>
      <p:font typeface="Hey Gotcha!" panose="020B0604020202020204" charset="0"/>
      <p:regular r:id="rId43"/>
    </p:embeddedFont>
    <p:embeddedFont>
      <p:font typeface="Artis" panose="020B0604020202020204" charset="0"/>
      <p:regular r:id="rId44"/>
    </p:embeddedFont>
    <p:embeddedFont>
      <p:font typeface="Calibri" panose="020F0502020204030204" pitchFamily="34" charset="0"/>
      <p:regular r:id="rId45"/>
      <p:bold r:id="rId46"/>
      <p:italic r:id="rId47"/>
      <p:boldItalic r:id="rId48"/>
    </p:embeddedFont>
    <p:embeddedFont>
      <p:font typeface="Lexend Exa" panose="020B0604020202020204" charset="0"/>
      <p:regular r:id="rId49"/>
    </p:embeddedFont>
    <p:embeddedFont>
      <p:font typeface="Life Savers" panose="020B0604020202020204" charset="0"/>
      <p:regular r:id="rId50"/>
    </p:embeddedFont>
    <p:embeddedFont>
      <p:font typeface="Life Savers Bold" panose="020B0604020202020204"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5" d="100"/>
          <a:sy n="35" d="100"/>
        </p:scale>
        <p:origin x="548"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FEA3F-3A96-46C8-A8A0-63D762F1EFCB}" type="datetimeFigureOut">
              <a:rPr lang="en-CA" smtClean="0"/>
              <a:t>2023-10-14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72EBC-38F0-48BB-966A-95994AF001D9}" type="slidenum">
              <a:rPr lang="en-CA" smtClean="0"/>
              <a:t>‹#›</a:t>
            </a:fld>
            <a:endParaRPr lang="en-CA"/>
          </a:p>
        </p:txBody>
      </p:sp>
    </p:spTree>
    <p:extLst>
      <p:ext uri="{BB962C8B-B14F-4D97-AF65-F5344CB8AC3E}">
        <p14:creationId xmlns:p14="http://schemas.microsoft.com/office/powerpoint/2010/main" val="296368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dXg2oY6fC8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0c2f62686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0c2f62686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https://youtu.be/dXg2oY6fC8w</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0606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abiodisalvo.com/2022/05/22/science-root-words/?fbclid=IwAR0kNvb_Ig_trSED94g3r6QFgDadTC-o1XQ1Quwg56p1jLJx9adqjsWnqk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earningwithperks.com/conference"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etepic.com/educators" TargetMode="Externa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readworks.or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dXg2oY6fC8w"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AutoShape 2"/>
          <p:cNvSpPr/>
          <p:nvPr/>
        </p:nvSpPr>
        <p:spPr>
          <a:xfrm>
            <a:off x="1028700" y="9272588"/>
            <a:ext cx="16230600" cy="0"/>
          </a:xfrm>
          <a:prstGeom prst="line">
            <a:avLst/>
          </a:prstGeom>
          <a:ln w="19050" cap="flat">
            <a:solidFill>
              <a:srgbClr val="E2CDB8"/>
            </a:solidFill>
            <a:prstDash val="solid"/>
            <a:headEnd type="none" w="sm" len="sm"/>
            <a:tailEnd type="none" w="sm" len="sm"/>
          </a:ln>
        </p:spPr>
      </p:sp>
      <p:sp>
        <p:nvSpPr>
          <p:cNvPr id="3" name="Freeform 3"/>
          <p:cNvSpPr/>
          <p:nvPr/>
        </p:nvSpPr>
        <p:spPr>
          <a:xfrm>
            <a:off x="-2344655" y="1700196"/>
            <a:ext cx="8755181" cy="6456946"/>
          </a:xfrm>
          <a:custGeom>
            <a:avLst/>
            <a:gdLst/>
            <a:ahLst/>
            <a:cxnLst/>
            <a:rect l="l" t="t" r="r" b="b"/>
            <a:pathLst>
              <a:path w="8755181" h="6456946">
                <a:moveTo>
                  <a:pt x="0" y="0"/>
                </a:moveTo>
                <a:lnTo>
                  <a:pt x="8755182" y="0"/>
                </a:lnTo>
                <a:lnTo>
                  <a:pt x="8755182" y="6456947"/>
                </a:lnTo>
                <a:lnTo>
                  <a:pt x="0" y="645694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5406291" y="2096569"/>
            <a:ext cx="12447574" cy="2832100"/>
          </a:xfrm>
          <a:prstGeom prst="rect">
            <a:avLst/>
          </a:prstGeom>
        </p:spPr>
        <p:txBody>
          <a:bodyPr lIns="0" tIns="0" rIns="0" bIns="0" rtlCol="0" anchor="t">
            <a:spAutoFit/>
          </a:bodyPr>
          <a:lstStyle/>
          <a:p>
            <a:pPr algn="r">
              <a:lnSpc>
                <a:spcPts val="11200"/>
              </a:lnSpc>
            </a:pPr>
            <a:r>
              <a:rPr lang="en-US" sz="8000">
                <a:solidFill>
                  <a:srgbClr val="E2CDB8"/>
                </a:solidFill>
                <a:latin typeface="Now Bold"/>
              </a:rPr>
              <a:t>TEACHING READING IN THE UPPER GRADES</a:t>
            </a:r>
          </a:p>
        </p:txBody>
      </p:sp>
      <p:sp>
        <p:nvSpPr>
          <p:cNvPr id="5" name="TextBox 5"/>
          <p:cNvSpPr txBox="1"/>
          <p:nvPr/>
        </p:nvSpPr>
        <p:spPr>
          <a:xfrm>
            <a:off x="12064213" y="7296717"/>
            <a:ext cx="12447574" cy="860425"/>
          </a:xfrm>
          <a:prstGeom prst="rect">
            <a:avLst/>
          </a:prstGeom>
        </p:spPr>
        <p:txBody>
          <a:bodyPr lIns="0" tIns="0" rIns="0" bIns="0" rtlCol="0" anchor="t">
            <a:spAutoFit/>
          </a:bodyPr>
          <a:lstStyle/>
          <a:p>
            <a:pPr>
              <a:lnSpc>
                <a:spcPts val="7000"/>
              </a:lnSpc>
            </a:pPr>
            <a:r>
              <a:rPr lang="en-US" sz="5000">
                <a:solidFill>
                  <a:srgbClr val="F3C6C6"/>
                </a:solidFill>
                <a:latin typeface="Now Bold"/>
              </a:rPr>
              <a:t>CHRISTINE PERKIN</a:t>
            </a:r>
          </a:p>
        </p:txBody>
      </p:sp>
      <p:sp>
        <p:nvSpPr>
          <p:cNvPr id="6" name="TextBox 6"/>
          <p:cNvSpPr txBox="1"/>
          <p:nvPr/>
        </p:nvSpPr>
        <p:spPr>
          <a:xfrm>
            <a:off x="1028700" y="9436331"/>
            <a:ext cx="3783026" cy="365760"/>
          </a:xfrm>
          <a:prstGeom prst="rect">
            <a:avLst/>
          </a:prstGeom>
        </p:spPr>
        <p:txBody>
          <a:bodyPr lIns="0" tIns="0" rIns="0" bIns="0" rtlCol="0" anchor="t">
            <a:spAutoFit/>
          </a:bodyPr>
          <a:lstStyle/>
          <a:p>
            <a:pPr>
              <a:lnSpc>
                <a:spcPts val="2940"/>
              </a:lnSpc>
            </a:pPr>
            <a:r>
              <a:rPr lang="en-US" sz="2100">
                <a:solidFill>
                  <a:srgbClr val="E2CDB8"/>
                </a:solidFill>
                <a:latin typeface="Lexend Exa"/>
              </a:rPr>
              <a:t>2023</a:t>
            </a:r>
          </a:p>
        </p:txBody>
      </p:sp>
      <p:sp>
        <p:nvSpPr>
          <p:cNvPr id="7" name="TextBox 7"/>
          <p:cNvSpPr txBox="1"/>
          <p:nvPr/>
        </p:nvSpPr>
        <p:spPr>
          <a:xfrm>
            <a:off x="11223642" y="8090467"/>
            <a:ext cx="15249644" cy="621341"/>
          </a:xfrm>
          <a:prstGeom prst="rect">
            <a:avLst/>
          </a:prstGeom>
        </p:spPr>
        <p:txBody>
          <a:bodyPr lIns="0" tIns="0" rIns="0" bIns="0" rtlCol="0" anchor="t">
            <a:spAutoFit/>
          </a:bodyPr>
          <a:lstStyle/>
          <a:p>
            <a:pPr>
              <a:lnSpc>
                <a:spcPts val="5127"/>
              </a:lnSpc>
            </a:pPr>
            <a:r>
              <a:rPr lang="en-US" sz="3662">
                <a:solidFill>
                  <a:srgbClr val="FDFDFD"/>
                </a:solidFill>
                <a:latin typeface="Lexend Exa"/>
              </a:rPr>
              <a:t>@LEARNINGWITHPERKS</a:t>
            </a:r>
          </a:p>
        </p:txBody>
      </p:sp>
      <p:sp>
        <p:nvSpPr>
          <p:cNvPr id="8" name="TextBox 8"/>
          <p:cNvSpPr txBox="1"/>
          <p:nvPr/>
        </p:nvSpPr>
        <p:spPr>
          <a:xfrm>
            <a:off x="12064213" y="9436331"/>
            <a:ext cx="6002511" cy="365760"/>
          </a:xfrm>
          <a:prstGeom prst="rect">
            <a:avLst/>
          </a:prstGeom>
        </p:spPr>
        <p:txBody>
          <a:bodyPr lIns="0" tIns="0" rIns="0" bIns="0" rtlCol="0" anchor="t">
            <a:spAutoFit/>
          </a:bodyPr>
          <a:lstStyle/>
          <a:p>
            <a:pPr algn="r">
              <a:lnSpc>
                <a:spcPts val="2940"/>
              </a:lnSpc>
            </a:pPr>
            <a:r>
              <a:rPr lang="en-US" sz="2100">
                <a:solidFill>
                  <a:srgbClr val="E2CDB8"/>
                </a:solidFill>
                <a:latin typeface="Lexend Exa"/>
              </a:rPr>
              <a:t>www.learningwithperks.com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Freeform 2"/>
          <p:cNvSpPr/>
          <p:nvPr/>
        </p:nvSpPr>
        <p:spPr>
          <a:xfrm>
            <a:off x="3371861" y="4257032"/>
            <a:ext cx="11544277" cy="5404821"/>
          </a:xfrm>
          <a:custGeom>
            <a:avLst/>
            <a:gdLst/>
            <a:ahLst/>
            <a:cxnLst/>
            <a:rect l="l" t="t" r="r" b="b"/>
            <a:pathLst>
              <a:path w="11544277" h="5404821">
                <a:moveTo>
                  <a:pt x="0" y="0"/>
                </a:moveTo>
                <a:lnTo>
                  <a:pt x="11544278" y="0"/>
                </a:lnTo>
                <a:lnTo>
                  <a:pt x="11544278" y="5404821"/>
                </a:lnTo>
                <a:lnTo>
                  <a:pt x="0" y="5404821"/>
                </a:lnTo>
                <a:lnTo>
                  <a:pt x="0" y="0"/>
                </a:lnTo>
                <a:close/>
              </a:path>
            </a:pathLst>
          </a:custGeom>
          <a:blipFill>
            <a:blip r:embed="rId2"/>
            <a:stretch>
              <a:fillRect/>
            </a:stretch>
          </a:blipFill>
        </p:spPr>
      </p:sp>
      <p:sp>
        <p:nvSpPr>
          <p:cNvPr id="3" name="TextBox 3"/>
          <p:cNvSpPr txBox="1"/>
          <p:nvPr/>
        </p:nvSpPr>
        <p:spPr>
          <a:xfrm>
            <a:off x="4790408" y="904875"/>
            <a:ext cx="8707184" cy="1047063"/>
          </a:xfrm>
          <a:prstGeom prst="rect">
            <a:avLst/>
          </a:prstGeom>
        </p:spPr>
        <p:txBody>
          <a:bodyPr lIns="0" tIns="0" rIns="0" bIns="0" rtlCol="0" anchor="t">
            <a:spAutoFit/>
          </a:bodyPr>
          <a:lstStyle/>
          <a:p>
            <a:pPr algn="ctr">
              <a:lnSpc>
                <a:spcPts val="8531"/>
              </a:lnSpc>
              <a:spcBef>
                <a:spcPct val="0"/>
              </a:spcBef>
            </a:pPr>
            <a:r>
              <a:rPr lang="en-US" sz="6094">
                <a:solidFill>
                  <a:srgbClr val="000000"/>
                </a:solidFill>
                <a:latin typeface="Lexend Exa"/>
              </a:rPr>
              <a:t>The Dyslexic Brain</a:t>
            </a:r>
          </a:p>
        </p:txBody>
      </p:sp>
      <p:sp>
        <p:nvSpPr>
          <p:cNvPr id="4" name="TextBox 4"/>
          <p:cNvSpPr txBox="1"/>
          <p:nvPr/>
        </p:nvSpPr>
        <p:spPr>
          <a:xfrm>
            <a:off x="1281027" y="2222491"/>
            <a:ext cx="15148024" cy="2034541"/>
          </a:xfrm>
          <a:prstGeom prst="rect">
            <a:avLst/>
          </a:prstGeom>
        </p:spPr>
        <p:txBody>
          <a:bodyPr lIns="0" tIns="0" rIns="0" bIns="0" rtlCol="0" anchor="t">
            <a:spAutoFit/>
          </a:bodyPr>
          <a:lstStyle/>
          <a:p>
            <a:pPr algn="ctr">
              <a:lnSpc>
                <a:spcPts val="5459"/>
              </a:lnSpc>
              <a:spcBef>
                <a:spcPct val="0"/>
              </a:spcBef>
            </a:pPr>
            <a:r>
              <a:rPr lang="en-US" sz="3899">
                <a:solidFill>
                  <a:srgbClr val="000000"/>
                </a:solidFill>
                <a:latin typeface="Lexend Exa"/>
              </a:rPr>
              <a:t>Brain scans of struggling readers show activity that is quite different and much more scattered than the brain activity of strong readers.  </a:t>
            </a:r>
          </a:p>
        </p:txBody>
      </p:sp>
      <p:sp>
        <p:nvSpPr>
          <p:cNvPr id="5" name="TextBox 5"/>
          <p:cNvSpPr txBox="1"/>
          <p:nvPr/>
        </p:nvSpPr>
        <p:spPr>
          <a:xfrm>
            <a:off x="11481483" y="9614228"/>
            <a:ext cx="3434655" cy="36576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Lexend Exa"/>
              </a:rPr>
              <a:t>Shaywitz et al. (2002)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TextBox 2"/>
          <p:cNvSpPr txBox="1"/>
          <p:nvPr/>
        </p:nvSpPr>
        <p:spPr>
          <a:xfrm>
            <a:off x="5984256" y="129105"/>
            <a:ext cx="6319488" cy="1627739"/>
          </a:xfrm>
          <a:prstGeom prst="rect">
            <a:avLst/>
          </a:prstGeom>
        </p:spPr>
        <p:txBody>
          <a:bodyPr lIns="0" tIns="0" rIns="0" bIns="0" rtlCol="0" anchor="t">
            <a:spAutoFit/>
          </a:bodyPr>
          <a:lstStyle/>
          <a:p>
            <a:pPr algn="ctr">
              <a:lnSpc>
                <a:spcPts val="13458"/>
              </a:lnSpc>
              <a:spcBef>
                <a:spcPct val="0"/>
              </a:spcBef>
            </a:pPr>
            <a:r>
              <a:rPr lang="en-US" sz="9612">
                <a:solidFill>
                  <a:srgbClr val="000000"/>
                </a:solidFill>
                <a:latin typeface="Lexend Exa"/>
              </a:rPr>
              <a:t>Dyslexia</a:t>
            </a:r>
          </a:p>
        </p:txBody>
      </p:sp>
      <p:sp>
        <p:nvSpPr>
          <p:cNvPr id="3" name="TextBox 3"/>
          <p:cNvSpPr txBox="1"/>
          <p:nvPr/>
        </p:nvSpPr>
        <p:spPr>
          <a:xfrm>
            <a:off x="269697" y="2220791"/>
            <a:ext cx="17748607" cy="8674736"/>
          </a:xfrm>
          <a:prstGeom prst="rect">
            <a:avLst/>
          </a:prstGeom>
        </p:spPr>
        <p:txBody>
          <a:bodyPr lIns="0" tIns="0" rIns="0" bIns="0" rtlCol="0" anchor="t">
            <a:spAutoFit/>
          </a:bodyPr>
          <a:lstStyle/>
          <a:p>
            <a:pPr algn="ctr">
              <a:lnSpc>
                <a:spcPts val="4339"/>
              </a:lnSpc>
            </a:pPr>
            <a:r>
              <a:rPr lang="en-US" sz="3099">
                <a:solidFill>
                  <a:srgbClr val="000000"/>
                </a:solidFill>
                <a:latin typeface="Lexend Exa"/>
              </a:rPr>
              <a:t>A common myth is that dyslexia is only related to letter reversals or reading words backwards. Although this can be a part of having dyslexia, it  is a reading disability that is connected to DECODING WORDS and connecting the sounds they hear to the letters in the word.</a:t>
            </a:r>
          </a:p>
          <a:p>
            <a:pPr algn="ctr">
              <a:lnSpc>
                <a:spcPts val="4339"/>
              </a:lnSpc>
            </a:pPr>
            <a:endParaRPr lang="en-US" sz="3099">
              <a:solidFill>
                <a:srgbClr val="000000"/>
              </a:solidFill>
              <a:latin typeface="Lexend Exa"/>
            </a:endParaRPr>
          </a:p>
          <a:p>
            <a:pPr algn="ctr">
              <a:lnSpc>
                <a:spcPts val="4339"/>
              </a:lnSpc>
            </a:pPr>
            <a:r>
              <a:rPr lang="en-US" sz="3099">
                <a:solidFill>
                  <a:srgbClr val="000000"/>
                </a:solidFill>
                <a:latin typeface="Lexend Exa"/>
              </a:rPr>
              <a:t> Dyslexia is not related to intelligence at all. Most people with dyslexia have an average or above average IQ. </a:t>
            </a:r>
          </a:p>
          <a:p>
            <a:pPr algn="ctr">
              <a:lnSpc>
                <a:spcPts val="4339"/>
              </a:lnSpc>
            </a:pPr>
            <a:endParaRPr lang="en-US" sz="3099">
              <a:solidFill>
                <a:srgbClr val="000000"/>
              </a:solidFill>
              <a:latin typeface="Lexend Exa"/>
            </a:endParaRPr>
          </a:p>
          <a:p>
            <a:pPr algn="ctr">
              <a:lnSpc>
                <a:spcPts val="4339"/>
              </a:lnSpc>
            </a:pPr>
            <a:r>
              <a:rPr lang="en-US" sz="3099">
                <a:solidFill>
                  <a:srgbClr val="000000"/>
                </a:solidFill>
                <a:latin typeface="Lexend Exa"/>
              </a:rPr>
              <a:t>The dyslexic brain requires EXPLICIT and SYSTEMATIC teaching of phonemic awareness and decoding skills. </a:t>
            </a:r>
          </a:p>
          <a:p>
            <a:pPr algn="ctr">
              <a:lnSpc>
                <a:spcPts val="4339"/>
              </a:lnSpc>
            </a:pPr>
            <a:endParaRPr lang="en-US" sz="3099">
              <a:solidFill>
                <a:srgbClr val="000000"/>
              </a:solidFill>
              <a:latin typeface="Lexend Exa"/>
            </a:endParaRPr>
          </a:p>
          <a:p>
            <a:pPr algn="ctr">
              <a:lnSpc>
                <a:spcPts val="4339"/>
              </a:lnSpc>
            </a:pPr>
            <a:r>
              <a:rPr lang="en-US" sz="3099">
                <a:solidFill>
                  <a:srgbClr val="000000"/>
                </a:solidFill>
                <a:latin typeface="Lexend Exa"/>
              </a:rPr>
              <a:t>With strong intervention in these areas, the dyslexic brain CAN “re-wire” itself to be a strong reader. The older the student, the greater the length and intensity of the intruction. Early intervention is best!</a:t>
            </a:r>
          </a:p>
          <a:p>
            <a:pPr algn="ctr">
              <a:lnSpc>
                <a:spcPts val="4339"/>
              </a:lnSpc>
            </a:pPr>
            <a:endParaRPr lang="en-US" sz="3099">
              <a:solidFill>
                <a:srgbClr val="000000"/>
              </a:solidFill>
              <a:latin typeface="Lexend Exa"/>
            </a:endParaRPr>
          </a:p>
          <a:p>
            <a:pPr algn="ctr">
              <a:lnSpc>
                <a:spcPts val="4339"/>
              </a:lnSpc>
              <a:spcBef>
                <a:spcPct val="0"/>
              </a:spcBef>
            </a:pPr>
            <a:r>
              <a:rPr lang="en-US" sz="3099">
                <a:solidFill>
                  <a:srgbClr val="000000"/>
                </a:solidFill>
                <a:latin typeface="Lexend Exa"/>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AutoShape 2"/>
          <p:cNvSpPr/>
          <p:nvPr/>
        </p:nvSpPr>
        <p:spPr>
          <a:xfrm>
            <a:off x="1028700" y="9272588"/>
            <a:ext cx="16230600" cy="0"/>
          </a:xfrm>
          <a:prstGeom prst="line">
            <a:avLst/>
          </a:prstGeom>
          <a:ln w="19050" cap="flat">
            <a:solidFill>
              <a:srgbClr val="E2CDB8"/>
            </a:solidFill>
            <a:prstDash val="solid"/>
            <a:headEnd type="none" w="sm" len="sm"/>
            <a:tailEnd type="none" w="sm" len="sm"/>
          </a:ln>
        </p:spPr>
      </p:sp>
      <p:sp>
        <p:nvSpPr>
          <p:cNvPr id="3" name="TextBox 3"/>
          <p:cNvSpPr txBox="1"/>
          <p:nvPr/>
        </p:nvSpPr>
        <p:spPr>
          <a:xfrm>
            <a:off x="1897902" y="8142475"/>
            <a:ext cx="4874484" cy="365760"/>
          </a:xfrm>
          <a:prstGeom prst="rect">
            <a:avLst/>
          </a:prstGeom>
        </p:spPr>
        <p:txBody>
          <a:bodyPr lIns="0" tIns="0" rIns="0" bIns="0" rtlCol="0" anchor="t">
            <a:spAutoFit/>
          </a:bodyPr>
          <a:lstStyle/>
          <a:p>
            <a:pPr>
              <a:lnSpc>
                <a:spcPts val="2940"/>
              </a:lnSpc>
            </a:pPr>
            <a:endParaRPr/>
          </a:p>
        </p:txBody>
      </p:sp>
      <p:sp>
        <p:nvSpPr>
          <p:cNvPr id="4" name="AutoShape 4"/>
          <p:cNvSpPr/>
          <p:nvPr/>
        </p:nvSpPr>
        <p:spPr>
          <a:xfrm rot="5400000">
            <a:off x="-659533" y="7028462"/>
            <a:ext cx="3376466" cy="0"/>
          </a:xfrm>
          <a:prstGeom prst="line">
            <a:avLst/>
          </a:prstGeom>
          <a:ln w="19050" cap="flat">
            <a:solidFill>
              <a:srgbClr val="E2CDB8"/>
            </a:solidFill>
            <a:prstDash val="solid"/>
            <a:headEnd type="none" w="sm" len="sm"/>
            <a:tailEnd type="none" w="sm" len="sm"/>
          </a:ln>
        </p:spPr>
      </p:sp>
      <p:sp>
        <p:nvSpPr>
          <p:cNvPr id="5" name="Freeform 5"/>
          <p:cNvSpPr/>
          <p:nvPr/>
        </p:nvSpPr>
        <p:spPr>
          <a:xfrm>
            <a:off x="4811726" y="351734"/>
            <a:ext cx="8992265" cy="8730354"/>
          </a:xfrm>
          <a:custGeom>
            <a:avLst/>
            <a:gdLst/>
            <a:ahLst/>
            <a:cxnLst/>
            <a:rect l="l" t="t" r="r" b="b"/>
            <a:pathLst>
              <a:path w="8992265" h="8730354">
                <a:moveTo>
                  <a:pt x="0" y="0"/>
                </a:moveTo>
                <a:lnTo>
                  <a:pt x="8992265" y="0"/>
                </a:lnTo>
                <a:lnTo>
                  <a:pt x="8992265" y="8730354"/>
                </a:lnTo>
                <a:lnTo>
                  <a:pt x="0" y="8730354"/>
                </a:lnTo>
                <a:lnTo>
                  <a:pt x="0" y="0"/>
                </a:lnTo>
                <a:close/>
              </a:path>
            </a:pathLst>
          </a:custGeom>
          <a:blipFill>
            <a:blip r:embed="rId2"/>
            <a:stretch>
              <a:fillRect t="-1415" b="-1415"/>
            </a:stretch>
          </a:blipFill>
        </p:spPr>
      </p:sp>
      <p:sp>
        <p:nvSpPr>
          <p:cNvPr id="6" name="TextBox 6"/>
          <p:cNvSpPr txBox="1"/>
          <p:nvPr/>
        </p:nvSpPr>
        <p:spPr>
          <a:xfrm>
            <a:off x="1028700" y="9436331"/>
            <a:ext cx="3783026" cy="365760"/>
          </a:xfrm>
          <a:prstGeom prst="rect">
            <a:avLst/>
          </a:prstGeom>
        </p:spPr>
        <p:txBody>
          <a:bodyPr lIns="0" tIns="0" rIns="0" bIns="0" rtlCol="0" anchor="t">
            <a:spAutoFit/>
          </a:bodyPr>
          <a:lstStyle/>
          <a:p>
            <a:pPr>
              <a:lnSpc>
                <a:spcPts val="2940"/>
              </a:lnSpc>
            </a:pPr>
            <a:r>
              <a:rPr lang="en-US" sz="2100">
                <a:solidFill>
                  <a:srgbClr val="E2CDB8"/>
                </a:solidFill>
                <a:latin typeface="Lexend Exa"/>
              </a:rPr>
              <a:t>2023</a:t>
            </a:r>
          </a:p>
        </p:txBody>
      </p:sp>
      <p:sp>
        <p:nvSpPr>
          <p:cNvPr id="7" name="TextBox 7"/>
          <p:cNvSpPr txBox="1"/>
          <p:nvPr/>
        </p:nvSpPr>
        <p:spPr>
          <a:xfrm>
            <a:off x="13476274" y="9436331"/>
            <a:ext cx="3783026" cy="365760"/>
          </a:xfrm>
          <a:prstGeom prst="rect">
            <a:avLst/>
          </a:prstGeom>
        </p:spPr>
        <p:txBody>
          <a:bodyPr lIns="0" tIns="0" rIns="0" bIns="0" rtlCol="0" anchor="t">
            <a:spAutoFit/>
          </a:bodyPr>
          <a:lstStyle/>
          <a:p>
            <a:pPr algn="r">
              <a:lnSpc>
                <a:spcPts val="2940"/>
              </a:lnSpc>
            </a:pPr>
            <a:r>
              <a:rPr lang="en-US" sz="2100">
                <a:solidFill>
                  <a:srgbClr val="E2CDB8"/>
                </a:solidFill>
                <a:latin typeface="Lexend Exa"/>
              </a:rPr>
              <a:t>@LearningWithPerks</a:t>
            </a:r>
          </a:p>
        </p:txBody>
      </p:sp>
      <p:sp>
        <p:nvSpPr>
          <p:cNvPr id="8" name="TextBox 8"/>
          <p:cNvSpPr txBox="1"/>
          <p:nvPr/>
        </p:nvSpPr>
        <p:spPr>
          <a:xfrm rot="-5400000">
            <a:off x="-1052512" y="2903220"/>
            <a:ext cx="4114800" cy="365760"/>
          </a:xfrm>
          <a:prstGeom prst="rect">
            <a:avLst/>
          </a:prstGeom>
        </p:spPr>
        <p:txBody>
          <a:bodyPr lIns="0" tIns="0" rIns="0" bIns="0" rtlCol="0" anchor="t">
            <a:spAutoFit/>
          </a:bodyPr>
          <a:lstStyle/>
          <a:p>
            <a:pPr>
              <a:lnSpc>
                <a:spcPts val="2940"/>
              </a:lnSpc>
            </a:pPr>
            <a:r>
              <a:rPr lang="en-US" sz="2100">
                <a:solidFill>
                  <a:srgbClr val="F3C6C6"/>
                </a:solidFill>
                <a:latin typeface="Lexend Exa"/>
              </a:rPr>
              <a:t>Science of Reading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028700" y="1281717"/>
            <a:ext cx="16331073" cy="9005283"/>
          </a:xfrm>
          <a:custGeom>
            <a:avLst/>
            <a:gdLst/>
            <a:ahLst/>
            <a:cxnLst/>
            <a:rect l="l" t="t" r="r" b="b"/>
            <a:pathLst>
              <a:path w="16331073" h="9005283">
                <a:moveTo>
                  <a:pt x="0" y="0"/>
                </a:moveTo>
                <a:lnTo>
                  <a:pt x="16331073" y="0"/>
                </a:lnTo>
                <a:lnTo>
                  <a:pt x="16331073" y="9005283"/>
                </a:lnTo>
                <a:lnTo>
                  <a:pt x="0" y="9005283"/>
                </a:lnTo>
                <a:lnTo>
                  <a:pt x="0" y="0"/>
                </a:lnTo>
                <a:close/>
              </a:path>
            </a:pathLst>
          </a:custGeom>
          <a:blipFill>
            <a:blip r:embed="rId2"/>
            <a:stretch>
              <a:fillRect/>
            </a:stretch>
          </a:blipFill>
        </p:spPr>
      </p:sp>
      <p:sp>
        <p:nvSpPr>
          <p:cNvPr id="3" name="TextBox 3"/>
          <p:cNvSpPr txBox="1"/>
          <p:nvPr/>
        </p:nvSpPr>
        <p:spPr>
          <a:xfrm>
            <a:off x="381921" y="129105"/>
            <a:ext cx="17524159" cy="1627739"/>
          </a:xfrm>
          <a:prstGeom prst="rect">
            <a:avLst/>
          </a:prstGeom>
        </p:spPr>
        <p:txBody>
          <a:bodyPr lIns="0" tIns="0" rIns="0" bIns="0" rtlCol="0" anchor="t">
            <a:spAutoFit/>
          </a:bodyPr>
          <a:lstStyle/>
          <a:p>
            <a:pPr algn="ctr">
              <a:lnSpc>
                <a:spcPts val="13458"/>
              </a:lnSpc>
              <a:spcBef>
                <a:spcPct val="0"/>
              </a:spcBef>
            </a:pPr>
            <a:r>
              <a:rPr lang="en-US" sz="9612">
                <a:solidFill>
                  <a:srgbClr val="000000"/>
                </a:solidFill>
                <a:latin typeface="Lexend Exa"/>
              </a:rPr>
              <a:t>Background Knowledge</a:t>
            </a:r>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3293443" y="445859"/>
            <a:ext cx="12605731" cy="9395283"/>
          </a:xfrm>
          <a:custGeom>
            <a:avLst/>
            <a:gdLst/>
            <a:ahLst/>
            <a:cxnLst/>
            <a:rect l="l" t="t" r="r" b="b"/>
            <a:pathLst>
              <a:path w="12605731" h="9395283">
                <a:moveTo>
                  <a:pt x="0" y="0"/>
                </a:moveTo>
                <a:lnTo>
                  <a:pt x="12605731" y="0"/>
                </a:lnTo>
                <a:lnTo>
                  <a:pt x="12605731" y="9395282"/>
                </a:lnTo>
                <a:lnTo>
                  <a:pt x="0" y="9395282"/>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TextBox 2"/>
          <p:cNvSpPr txBox="1"/>
          <p:nvPr/>
        </p:nvSpPr>
        <p:spPr>
          <a:xfrm>
            <a:off x="4900805" y="129105"/>
            <a:ext cx="8486391" cy="1627739"/>
          </a:xfrm>
          <a:prstGeom prst="rect">
            <a:avLst/>
          </a:prstGeom>
        </p:spPr>
        <p:txBody>
          <a:bodyPr lIns="0" tIns="0" rIns="0" bIns="0" rtlCol="0" anchor="t">
            <a:spAutoFit/>
          </a:bodyPr>
          <a:lstStyle/>
          <a:p>
            <a:pPr algn="ctr">
              <a:lnSpc>
                <a:spcPts val="13458"/>
              </a:lnSpc>
              <a:spcBef>
                <a:spcPct val="0"/>
              </a:spcBef>
            </a:pPr>
            <a:r>
              <a:rPr lang="en-US" sz="9612">
                <a:solidFill>
                  <a:srgbClr val="000000"/>
                </a:solidFill>
                <a:latin typeface="Lexend Exa"/>
              </a:rPr>
              <a:t>Vocabulary</a:t>
            </a:r>
          </a:p>
        </p:txBody>
      </p:sp>
      <p:sp>
        <p:nvSpPr>
          <p:cNvPr id="3" name="TextBox 3"/>
          <p:cNvSpPr txBox="1"/>
          <p:nvPr/>
        </p:nvSpPr>
        <p:spPr>
          <a:xfrm>
            <a:off x="250433" y="1911350"/>
            <a:ext cx="17787135" cy="5902325"/>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Lexend Exa"/>
              </a:rPr>
              <a:t>Use rich Vocabulary and talk about language &amp; word structures!</a:t>
            </a:r>
          </a:p>
          <a:p>
            <a:pPr algn="ctr">
              <a:lnSpc>
                <a:spcPts val="4759"/>
              </a:lnSpc>
              <a:spcBef>
                <a:spcPct val="0"/>
              </a:spcBef>
            </a:pPr>
            <a:endParaRPr lang="en-US" sz="3399">
              <a:solidFill>
                <a:srgbClr val="000000"/>
              </a:solidFill>
              <a:latin typeface="Lexend Exa"/>
            </a:endParaRPr>
          </a:p>
          <a:p>
            <a:pPr algn="ctr">
              <a:lnSpc>
                <a:spcPts val="3919"/>
              </a:lnSpc>
              <a:spcBef>
                <a:spcPct val="0"/>
              </a:spcBef>
            </a:pPr>
            <a:r>
              <a:rPr lang="en-US" sz="2799">
                <a:solidFill>
                  <a:srgbClr val="000000"/>
                </a:solidFill>
                <a:latin typeface="Lexend Exa"/>
              </a:rPr>
              <a:t>Focusing on vocabulary doesn't just mean looking up the word from a list and copying the definition. Although you may find this helpful for filling student notebooks with study material.... are they truly understanding the words?! Instead, make time in your lessons to talk about the words, their structure, and their connections to other topics. A great place to start is to bring in an awareness of ROOT WORDS, PREFIX and SUFFIX. Do some research prior to teaching the lesson to understand for yourself where these vocabulary words come from and how they are connected to concepts.</a:t>
            </a:r>
          </a:p>
          <a:p>
            <a:pPr algn="ctr">
              <a:lnSpc>
                <a:spcPts val="2940"/>
              </a:lnSpc>
              <a:spcBef>
                <a:spcPct val="0"/>
              </a:spcBef>
            </a:pPr>
            <a:endParaRPr lang="en-US" sz="2799">
              <a:solidFill>
                <a:srgbClr val="000000"/>
              </a:solidFill>
              <a:latin typeface="Lexend Exa"/>
            </a:endParaRPr>
          </a:p>
          <a:p>
            <a:pPr algn="ctr">
              <a:lnSpc>
                <a:spcPts val="2940"/>
              </a:lnSpc>
              <a:spcBef>
                <a:spcPct val="0"/>
              </a:spcBef>
            </a:pPr>
            <a:endParaRPr lang="en-US" sz="2799">
              <a:solidFill>
                <a:srgbClr val="000000"/>
              </a:solidFill>
              <a:latin typeface="Lexend Ex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Freeform 2"/>
          <p:cNvSpPr/>
          <p:nvPr/>
        </p:nvSpPr>
        <p:spPr>
          <a:xfrm>
            <a:off x="-151252" y="1028700"/>
            <a:ext cx="2977565" cy="2970121"/>
          </a:xfrm>
          <a:custGeom>
            <a:avLst/>
            <a:gdLst/>
            <a:ahLst/>
            <a:cxnLst/>
            <a:rect l="l" t="t" r="r" b="b"/>
            <a:pathLst>
              <a:path w="2977565" h="2970121">
                <a:moveTo>
                  <a:pt x="0" y="0"/>
                </a:moveTo>
                <a:lnTo>
                  <a:pt x="2977564" y="0"/>
                </a:lnTo>
                <a:lnTo>
                  <a:pt x="2977564" y="2970121"/>
                </a:lnTo>
                <a:lnTo>
                  <a:pt x="0" y="29701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900805" y="-171450"/>
            <a:ext cx="8486391" cy="1627739"/>
          </a:xfrm>
          <a:prstGeom prst="rect">
            <a:avLst/>
          </a:prstGeom>
        </p:spPr>
        <p:txBody>
          <a:bodyPr lIns="0" tIns="0" rIns="0" bIns="0" rtlCol="0" anchor="t">
            <a:spAutoFit/>
          </a:bodyPr>
          <a:lstStyle/>
          <a:p>
            <a:pPr algn="ctr">
              <a:lnSpc>
                <a:spcPts val="13458"/>
              </a:lnSpc>
              <a:spcBef>
                <a:spcPct val="0"/>
              </a:spcBef>
            </a:pPr>
            <a:r>
              <a:rPr lang="en-US" sz="9612">
                <a:solidFill>
                  <a:srgbClr val="000000"/>
                </a:solidFill>
                <a:latin typeface="Lexend Exa"/>
              </a:rPr>
              <a:t>Vocabulary</a:t>
            </a:r>
          </a:p>
        </p:txBody>
      </p:sp>
      <p:sp>
        <p:nvSpPr>
          <p:cNvPr id="4" name="TextBox 4"/>
          <p:cNvSpPr txBox="1"/>
          <p:nvPr/>
        </p:nvSpPr>
        <p:spPr>
          <a:xfrm>
            <a:off x="791562" y="1351514"/>
            <a:ext cx="17219777" cy="9484516"/>
          </a:xfrm>
          <a:prstGeom prst="rect">
            <a:avLst/>
          </a:prstGeom>
        </p:spPr>
        <p:txBody>
          <a:bodyPr lIns="0" tIns="0" rIns="0" bIns="0" rtlCol="0" anchor="t">
            <a:spAutoFit/>
          </a:bodyPr>
          <a:lstStyle/>
          <a:p>
            <a:pPr algn="ctr">
              <a:lnSpc>
                <a:spcPts val="7962"/>
              </a:lnSpc>
              <a:spcBef>
                <a:spcPct val="0"/>
              </a:spcBef>
            </a:pPr>
            <a:r>
              <a:rPr lang="en-US" sz="5687">
                <a:solidFill>
                  <a:srgbClr val="000000"/>
                </a:solidFill>
                <a:latin typeface="Life Savers"/>
              </a:rPr>
              <a:t>IDEA for VOCAB exposure: Word Study</a:t>
            </a:r>
          </a:p>
          <a:p>
            <a:pPr algn="ctr">
              <a:lnSpc>
                <a:spcPts val="8102"/>
              </a:lnSpc>
              <a:spcBef>
                <a:spcPct val="0"/>
              </a:spcBef>
            </a:pPr>
            <a:r>
              <a:rPr lang="en-US" sz="5787">
                <a:solidFill>
                  <a:srgbClr val="000000"/>
                </a:solidFill>
                <a:latin typeface="Life Savers Bold"/>
              </a:rPr>
              <a:t>Word of the Day </a:t>
            </a:r>
          </a:p>
          <a:p>
            <a:pPr algn="ctr">
              <a:lnSpc>
                <a:spcPts val="5302"/>
              </a:lnSpc>
              <a:spcBef>
                <a:spcPct val="0"/>
              </a:spcBef>
            </a:pPr>
            <a:r>
              <a:rPr lang="en-US" sz="3787">
                <a:solidFill>
                  <a:srgbClr val="000000"/>
                </a:solidFill>
                <a:latin typeface="Life Savers"/>
              </a:rPr>
              <a:t>{bonus: connect this to your content areas!}</a:t>
            </a:r>
          </a:p>
          <a:p>
            <a:pPr>
              <a:lnSpc>
                <a:spcPts val="5459"/>
              </a:lnSpc>
            </a:pPr>
            <a:r>
              <a:rPr lang="en-US" sz="3899">
                <a:solidFill>
                  <a:srgbClr val="000000"/>
                </a:solidFill>
                <a:latin typeface="Life Savers"/>
              </a:rPr>
              <a:t>Choose a long word to study each day/week</a:t>
            </a:r>
          </a:p>
          <a:p>
            <a:pPr>
              <a:lnSpc>
                <a:spcPts val="5459"/>
              </a:lnSpc>
            </a:pPr>
            <a:r>
              <a:rPr lang="en-US" sz="3899">
                <a:solidFill>
                  <a:srgbClr val="000000"/>
                </a:solidFill>
                <a:latin typeface="Life Savers Bold"/>
              </a:rPr>
              <a:t>METEOROLOGIST</a:t>
            </a:r>
            <a:r>
              <a:rPr lang="en-US" sz="3899">
                <a:solidFill>
                  <a:srgbClr val="000000"/>
                </a:solidFill>
                <a:latin typeface="Life Savers"/>
              </a:rPr>
              <a:t> (for example)</a:t>
            </a:r>
          </a:p>
          <a:p>
            <a:pPr>
              <a:lnSpc>
                <a:spcPts val="5459"/>
              </a:lnSpc>
            </a:pPr>
            <a:r>
              <a:rPr lang="en-US" sz="3899">
                <a:solidFill>
                  <a:srgbClr val="000000"/>
                </a:solidFill>
                <a:latin typeface="Life Savers"/>
              </a:rPr>
              <a:t>-How can I break it down? (syllables, sounds, prefix/suffix?)</a:t>
            </a:r>
          </a:p>
          <a:p>
            <a:pPr>
              <a:lnSpc>
                <a:spcPts val="5459"/>
              </a:lnSpc>
            </a:pPr>
            <a:r>
              <a:rPr lang="en-US" sz="3899">
                <a:solidFill>
                  <a:srgbClr val="000000"/>
                </a:solidFill>
                <a:latin typeface="Life Savers"/>
              </a:rPr>
              <a:t>-What is living inside of it? (smaller words? letter patterns? Morphemes? Etymology?)</a:t>
            </a:r>
          </a:p>
          <a:p>
            <a:pPr>
              <a:lnSpc>
                <a:spcPts val="5459"/>
              </a:lnSpc>
            </a:pPr>
            <a:r>
              <a:rPr lang="en-US" sz="3899">
                <a:solidFill>
                  <a:srgbClr val="000000"/>
                </a:solidFill>
                <a:latin typeface="Life Savers"/>
              </a:rPr>
              <a:t>-Who is in the gang? (ie: other words that end in -ologist? Other words connected to meaning?</a:t>
            </a:r>
          </a:p>
          <a:p>
            <a:pPr>
              <a:lnSpc>
                <a:spcPts val="5459"/>
              </a:lnSpc>
            </a:pPr>
            <a:r>
              <a:rPr lang="en-US" sz="3899">
                <a:solidFill>
                  <a:srgbClr val="000000"/>
                </a:solidFill>
                <a:latin typeface="Life Savers"/>
              </a:rPr>
              <a:t>-Connect to subject</a:t>
            </a:r>
          </a:p>
          <a:p>
            <a:pPr>
              <a:lnSpc>
                <a:spcPts val="5459"/>
              </a:lnSpc>
            </a:pPr>
            <a:r>
              <a:rPr lang="en-US" sz="3899">
                <a:solidFill>
                  <a:srgbClr val="000000"/>
                </a:solidFill>
                <a:latin typeface="Life Savers"/>
              </a:rPr>
              <a:t>-Use in context with intention throughout discussions &amp; lesson</a:t>
            </a:r>
          </a:p>
          <a:p>
            <a:pPr>
              <a:lnSpc>
                <a:spcPts val="4900"/>
              </a:lnSpc>
              <a:spcBef>
                <a:spcPct val="0"/>
              </a:spcBef>
            </a:pPr>
            <a:endParaRPr lang="en-US" sz="3899">
              <a:solidFill>
                <a:srgbClr val="000000"/>
              </a:solidFill>
              <a:latin typeface="Life Saver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a:hlinkClick r:id="rId2" tooltip="https://fabiodisalvo.com/2022/05/22/science-root-words/?fbclid=IwAR0kNvb_Ig_trSED94g3r6QFgDadTC-o1XQ1Quwg56p1jLJx9adqjsWnqkM"/>
          </p:cNvPr>
          <p:cNvSpPr/>
          <p:nvPr/>
        </p:nvSpPr>
        <p:spPr>
          <a:xfrm>
            <a:off x="5190904" y="4646834"/>
            <a:ext cx="7906192" cy="5640166"/>
          </a:xfrm>
          <a:custGeom>
            <a:avLst/>
            <a:gdLst/>
            <a:ahLst/>
            <a:cxnLst/>
            <a:rect l="l" t="t" r="r" b="b"/>
            <a:pathLst>
              <a:path w="7906192" h="5640166">
                <a:moveTo>
                  <a:pt x="0" y="0"/>
                </a:moveTo>
                <a:lnTo>
                  <a:pt x="7906192" y="0"/>
                </a:lnTo>
                <a:lnTo>
                  <a:pt x="7906192" y="5640166"/>
                </a:lnTo>
                <a:lnTo>
                  <a:pt x="0" y="5640166"/>
                </a:lnTo>
                <a:lnTo>
                  <a:pt x="0" y="0"/>
                </a:lnTo>
                <a:close/>
              </a:path>
            </a:pathLst>
          </a:custGeom>
          <a:blipFill>
            <a:blip r:embed="rId3"/>
            <a:stretch>
              <a:fillRect/>
            </a:stretch>
          </a:blipFill>
        </p:spPr>
      </p:sp>
      <p:sp>
        <p:nvSpPr>
          <p:cNvPr id="3" name="TextBox 3"/>
          <p:cNvSpPr txBox="1"/>
          <p:nvPr/>
        </p:nvSpPr>
        <p:spPr>
          <a:xfrm>
            <a:off x="341601" y="-47625"/>
            <a:ext cx="17604798" cy="4081673"/>
          </a:xfrm>
          <a:prstGeom prst="rect">
            <a:avLst/>
          </a:prstGeom>
        </p:spPr>
        <p:txBody>
          <a:bodyPr lIns="0" tIns="0" rIns="0" bIns="0" rtlCol="0" anchor="t">
            <a:spAutoFit/>
          </a:bodyPr>
          <a:lstStyle/>
          <a:p>
            <a:pPr algn="ctr">
              <a:lnSpc>
                <a:spcPts val="4063"/>
              </a:lnSpc>
              <a:spcBef>
                <a:spcPct val="0"/>
              </a:spcBef>
            </a:pPr>
            <a:endParaRPr/>
          </a:p>
          <a:p>
            <a:pPr algn="ctr">
              <a:lnSpc>
                <a:spcPts val="4063"/>
              </a:lnSpc>
              <a:spcBef>
                <a:spcPct val="0"/>
              </a:spcBef>
            </a:pPr>
            <a:endParaRPr/>
          </a:p>
          <a:p>
            <a:pPr algn="ctr">
              <a:lnSpc>
                <a:spcPts val="4063"/>
              </a:lnSpc>
              <a:spcBef>
                <a:spcPct val="0"/>
              </a:spcBef>
            </a:pPr>
            <a:r>
              <a:rPr lang="en-US" sz="2902">
                <a:solidFill>
                  <a:srgbClr val="000000"/>
                </a:solidFill>
                <a:latin typeface="Lexend Exa"/>
              </a:rPr>
              <a:t>https://www.etymonline.com/ </a:t>
            </a:r>
          </a:p>
          <a:p>
            <a:pPr algn="ctr">
              <a:lnSpc>
                <a:spcPts val="4063"/>
              </a:lnSpc>
              <a:spcBef>
                <a:spcPct val="0"/>
              </a:spcBef>
            </a:pPr>
            <a:r>
              <a:rPr lang="en-US" sz="2902">
                <a:solidFill>
                  <a:srgbClr val="000000"/>
                </a:solidFill>
                <a:latin typeface="Lexend Exa"/>
              </a:rPr>
              <a:t>{Enter any word and find the original root and meaning behind the word!}</a:t>
            </a:r>
          </a:p>
          <a:p>
            <a:pPr algn="ctr">
              <a:lnSpc>
                <a:spcPts val="4063"/>
              </a:lnSpc>
              <a:spcBef>
                <a:spcPct val="0"/>
              </a:spcBef>
            </a:pPr>
            <a:endParaRPr lang="en-US" sz="2902">
              <a:solidFill>
                <a:srgbClr val="000000"/>
              </a:solidFill>
              <a:latin typeface="Lexend Exa"/>
            </a:endParaRPr>
          </a:p>
          <a:p>
            <a:pPr algn="ctr">
              <a:lnSpc>
                <a:spcPts val="4063"/>
              </a:lnSpc>
              <a:spcBef>
                <a:spcPct val="0"/>
              </a:spcBef>
            </a:pPr>
            <a:endParaRPr lang="en-US" sz="2902">
              <a:solidFill>
                <a:srgbClr val="000000"/>
              </a:solidFill>
              <a:latin typeface="Lexend Exa"/>
            </a:endParaRPr>
          </a:p>
          <a:p>
            <a:pPr algn="ctr">
              <a:lnSpc>
                <a:spcPts val="4063"/>
              </a:lnSpc>
              <a:spcBef>
                <a:spcPct val="0"/>
              </a:spcBef>
            </a:pPr>
            <a:endParaRPr lang="en-US" sz="2902">
              <a:solidFill>
                <a:srgbClr val="000000"/>
              </a:solidFill>
              <a:latin typeface="Lexend Exa"/>
            </a:endParaRPr>
          </a:p>
          <a:p>
            <a:pPr algn="ctr">
              <a:lnSpc>
                <a:spcPts val="4063"/>
              </a:lnSpc>
              <a:spcBef>
                <a:spcPct val="0"/>
              </a:spcBef>
            </a:pPr>
            <a:r>
              <a:rPr lang="en-US" sz="2902">
                <a:solidFill>
                  <a:srgbClr val="000000"/>
                </a:solidFill>
                <a:latin typeface="Lexend Exa"/>
              </a:rPr>
              <a:t>{BEAUTIFUL freebie by Fabio Di Salvo - Root Word Posters for the Classroom!}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AutoShape 2"/>
          <p:cNvSpPr/>
          <p:nvPr/>
        </p:nvSpPr>
        <p:spPr>
          <a:xfrm>
            <a:off x="1028700" y="9272588"/>
            <a:ext cx="16230600" cy="0"/>
          </a:xfrm>
          <a:prstGeom prst="line">
            <a:avLst/>
          </a:prstGeom>
          <a:ln w="19050" cap="flat">
            <a:solidFill>
              <a:srgbClr val="E2CDB8"/>
            </a:solidFill>
            <a:prstDash val="solid"/>
            <a:headEnd type="none" w="sm" len="sm"/>
            <a:tailEnd type="none" w="sm" len="sm"/>
          </a:ln>
        </p:spPr>
      </p:sp>
      <p:sp>
        <p:nvSpPr>
          <p:cNvPr id="3" name="TextBox 3"/>
          <p:cNvSpPr txBox="1"/>
          <p:nvPr/>
        </p:nvSpPr>
        <p:spPr>
          <a:xfrm>
            <a:off x="1897902" y="8142475"/>
            <a:ext cx="4874484" cy="365760"/>
          </a:xfrm>
          <a:prstGeom prst="rect">
            <a:avLst/>
          </a:prstGeom>
        </p:spPr>
        <p:txBody>
          <a:bodyPr lIns="0" tIns="0" rIns="0" bIns="0" rtlCol="0" anchor="t">
            <a:spAutoFit/>
          </a:bodyPr>
          <a:lstStyle/>
          <a:p>
            <a:pPr>
              <a:lnSpc>
                <a:spcPts val="2940"/>
              </a:lnSpc>
            </a:pPr>
            <a:endParaRPr/>
          </a:p>
        </p:txBody>
      </p:sp>
      <p:sp>
        <p:nvSpPr>
          <p:cNvPr id="4" name="AutoShape 4"/>
          <p:cNvSpPr/>
          <p:nvPr/>
        </p:nvSpPr>
        <p:spPr>
          <a:xfrm rot="5400000">
            <a:off x="-659533" y="7028462"/>
            <a:ext cx="3376466" cy="0"/>
          </a:xfrm>
          <a:prstGeom prst="line">
            <a:avLst/>
          </a:prstGeom>
          <a:ln w="19050" cap="flat">
            <a:solidFill>
              <a:srgbClr val="E2CDB8"/>
            </a:solidFill>
            <a:prstDash val="solid"/>
            <a:headEnd type="none" w="sm" len="sm"/>
            <a:tailEnd type="none" w="sm" len="sm"/>
          </a:ln>
        </p:spPr>
      </p:sp>
      <p:sp>
        <p:nvSpPr>
          <p:cNvPr id="5" name="Freeform 5"/>
          <p:cNvSpPr/>
          <p:nvPr/>
        </p:nvSpPr>
        <p:spPr>
          <a:xfrm>
            <a:off x="4811726" y="351734"/>
            <a:ext cx="8992265" cy="8730354"/>
          </a:xfrm>
          <a:custGeom>
            <a:avLst/>
            <a:gdLst/>
            <a:ahLst/>
            <a:cxnLst/>
            <a:rect l="l" t="t" r="r" b="b"/>
            <a:pathLst>
              <a:path w="8992265" h="8730354">
                <a:moveTo>
                  <a:pt x="0" y="0"/>
                </a:moveTo>
                <a:lnTo>
                  <a:pt x="8992265" y="0"/>
                </a:lnTo>
                <a:lnTo>
                  <a:pt x="8992265" y="8730354"/>
                </a:lnTo>
                <a:lnTo>
                  <a:pt x="0" y="8730354"/>
                </a:lnTo>
                <a:lnTo>
                  <a:pt x="0" y="0"/>
                </a:lnTo>
                <a:close/>
              </a:path>
            </a:pathLst>
          </a:custGeom>
          <a:blipFill>
            <a:blip r:embed="rId2"/>
            <a:stretch>
              <a:fillRect t="-1415" b="-1415"/>
            </a:stretch>
          </a:blipFill>
        </p:spPr>
      </p:sp>
      <p:sp>
        <p:nvSpPr>
          <p:cNvPr id="6" name="TextBox 6"/>
          <p:cNvSpPr txBox="1"/>
          <p:nvPr/>
        </p:nvSpPr>
        <p:spPr>
          <a:xfrm>
            <a:off x="1028700" y="9436331"/>
            <a:ext cx="3783026" cy="365760"/>
          </a:xfrm>
          <a:prstGeom prst="rect">
            <a:avLst/>
          </a:prstGeom>
        </p:spPr>
        <p:txBody>
          <a:bodyPr lIns="0" tIns="0" rIns="0" bIns="0" rtlCol="0" anchor="t">
            <a:spAutoFit/>
          </a:bodyPr>
          <a:lstStyle/>
          <a:p>
            <a:pPr>
              <a:lnSpc>
                <a:spcPts val="2940"/>
              </a:lnSpc>
            </a:pPr>
            <a:r>
              <a:rPr lang="en-US" sz="2100">
                <a:solidFill>
                  <a:srgbClr val="E2CDB8"/>
                </a:solidFill>
                <a:latin typeface="Lexend Exa"/>
              </a:rPr>
              <a:t>2023</a:t>
            </a:r>
          </a:p>
        </p:txBody>
      </p:sp>
      <p:sp>
        <p:nvSpPr>
          <p:cNvPr id="7" name="TextBox 7"/>
          <p:cNvSpPr txBox="1"/>
          <p:nvPr/>
        </p:nvSpPr>
        <p:spPr>
          <a:xfrm>
            <a:off x="13476274" y="9436331"/>
            <a:ext cx="3783026" cy="365760"/>
          </a:xfrm>
          <a:prstGeom prst="rect">
            <a:avLst/>
          </a:prstGeom>
        </p:spPr>
        <p:txBody>
          <a:bodyPr lIns="0" tIns="0" rIns="0" bIns="0" rtlCol="0" anchor="t">
            <a:spAutoFit/>
          </a:bodyPr>
          <a:lstStyle/>
          <a:p>
            <a:pPr algn="r">
              <a:lnSpc>
                <a:spcPts val="2940"/>
              </a:lnSpc>
            </a:pPr>
            <a:r>
              <a:rPr lang="en-US" sz="2100">
                <a:solidFill>
                  <a:srgbClr val="E2CDB8"/>
                </a:solidFill>
                <a:latin typeface="Lexend Exa"/>
              </a:rPr>
              <a:t>@LearningWithPerks</a:t>
            </a:r>
          </a:p>
        </p:txBody>
      </p:sp>
      <p:sp>
        <p:nvSpPr>
          <p:cNvPr id="8" name="TextBox 8"/>
          <p:cNvSpPr txBox="1"/>
          <p:nvPr/>
        </p:nvSpPr>
        <p:spPr>
          <a:xfrm rot="-5400000">
            <a:off x="-1052512" y="2903220"/>
            <a:ext cx="4114800" cy="365760"/>
          </a:xfrm>
          <a:prstGeom prst="rect">
            <a:avLst/>
          </a:prstGeom>
        </p:spPr>
        <p:txBody>
          <a:bodyPr lIns="0" tIns="0" rIns="0" bIns="0" rtlCol="0" anchor="t">
            <a:spAutoFit/>
          </a:bodyPr>
          <a:lstStyle/>
          <a:p>
            <a:pPr>
              <a:lnSpc>
                <a:spcPts val="2940"/>
              </a:lnSpc>
            </a:pPr>
            <a:r>
              <a:rPr lang="en-US" sz="2100">
                <a:solidFill>
                  <a:srgbClr val="F3C6C6"/>
                </a:solidFill>
                <a:latin typeface="Lexend Exa"/>
              </a:rPr>
              <a:t>Science of Reading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348865" y="4243834"/>
            <a:ext cx="6651754" cy="5652140"/>
          </a:xfrm>
          <a:custGeom>
            <a:avLst/>
            <a:gdLst/>
            <a:ahLst/>
            <a:cxnLst/>
            <a:rect l="l" t="t" r="r" b="b"/>
            <a:pathLst>
              <a:path w="6651754" h="5652140">
                <a:moveTo>
                  <a:pt x="0" y="0"/>
                </a:moveTo>
                <a:lnTo>
                  <a:pt x="6651754" y="0"/>
                </a:lnTo>
                <a:lnTo>
                  <a:pt x="6651754" y="5652140"/>
                </a:lnTo>
                <a:lnTo>
                  <a:pt x="0" y="5652140"/>
                </a:lnTo>
                <a:lnTo>
                  <a:pt x="0" y="0"/>
                </a:lnTo>
                <a:close/>
              </a:path>
            </a:pathLst>
          </a:custGeom>
          <a:blipFill>
            <a:blip r:embed="rId2"/>
            <a:stretch>
              <a:fillRect/>
            </a:stretch>
          </a:blipFill>
        </p:spPr>
      </p:sp>
      <p:sp>
        <p:nvSpPr>
          <p:cNvPr id="3" name="Freeform 3"/>
          <p:cNvSpPr/>
          <p:nvPr/>
        </p:nvSpPr>
        <p:spPr>
          <a:xfrm>
            <a:off x="11518931" y="3548146"/>
            <a:ext cx="6347829" cy="6347829"/>
          </a:xfrm>
          <a:custGeom>
            <a:avLst/>
            <a:gdLst/>
            <a:ahLst/>
            <a:cxnLst/>
            <a:rect l="l" t="t" r="r" b="b"/>
            <a:pathLst>
              <a:path w="6347829" h="6347829">
                <a:moveTo>
                  <a:pt x="0" y="0"/>
                </a:moveTo>
                <a:lnTo>
                  <a:pt x="6347828" y="0"/>
                </a:lnTo>
                <a:lnTo>
                  <a:pt x="6347828" y="6347828"/>
                </a:lnTo>
                <a:lnTo>
                  <a:pt x="0" y="6347828"/>
                </a:lnTo>
                <a:lnTo>
                  <a:pt x="0" y="0"/>
                </a:lnTo>
                <a:close/>
              </a:path>
            </a:pathLst>
          </a:custGeom>
          <a:blipFill>
            <a:blip r:embed="rId3">
              <a:alphaModFix amt="78000"/>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4216127" y="847725"/>
            <a:ext cx="9855746" cy="4647033"/>
          </a:xfrm>
          <a:prstGeom prst="rect">
            <a:avLst/>
          </a:prstGeom>
        </p:spPr>
        <p:txBody>
          <a:bodyPr lIns="0" tIns="0" rIns="0" bIns="0" rtlCol="0" anchor="t">
            <a:spAutoFit/>
          </a:bodyPr>
          <a:lstStyle/>
          <a:p>
            <a:pPr algn="ctr">
              <a:lnSpc>
                <a:spcPts val="12486"/>
              </a:lnSpc>
            </a:pPr>
            <a:r>
              <a:rPr lang="en-US" sz="8918">
                <a:solidFill>
                  <a:srgbClr val="000000"/>
                </a:solidFill>
                <a:latin typeface="Hey Gotcha!"/>
              </a:rPr>
              <a:t>Phonological Awareness</a:t>
            </a:r>
          </a:p>
          <a:p>
            <a:pPr algn="ctr">
              <a:lnSpc>
                <a:spcPts val="12486"/>
              </a:lnSpc>
            </a:pPr>
            <a:r>
              <a:rPr lang="en-US" sz="8918">
                <a:solidFill>
                  <a:srgbClr val="000000"/>
                </a:solidFill>
                <a:latin typeface="Hey Gotcha!"/>
              </a:rPr>
              <a:t>&amp;</a:t>
            </a:r>
          </a:p>
          <a:p>
            <a:pPr algn="ctr">
              <a:lnSpc>
                <a:spcPts val="12486"/>
              </a:lnSpc>
            </a:pPr>
            <a:r>
              <a:rPr lang="en-US" sz="8918">
                <a:solidFill>
                  <a:srgbClr val="000000"/>
                </a:solidFill>
                <a:latin typeface="Hey Gotcha!"/>
              </a:rPr>
              <a:t>Decoding</a:t>
            </a:r>
          </a:p>
        </p:txBody>
      </p:sp>
      <p:sp>
        <p:nvSpPr>
          <p:cNvPr id="5" name="TextBox 5"/>
          <p:cNvSpPr txBox="1"/>
          <p:nvPr/>
        </p:nvSpPr>
        <p:spPr>
          <a:xfrm>
            <a:off x="12579114" y="4613281"/>
            <a:ext cx="4227462" cy="4118080"/>
          </a:xfrm>
          <a:prstGeom prst="rect">
            <a:avLst/>
          </a:prstGeom>
        </p:spPr>
        <p:txBody>
          <a:bodyPr lIns="0" tIns="0" rIns="0" bIns="0" rtlCol="0" anchor="t">
            <a:spAutoFit/>
          </a:bodyPr>
          <a:lstStyle/>
          <a:p>
            <a:pPr algn="ctr">
              <a:lnSpc>
                <a:spcPts val="8219"/>
              </a:lnSpc>
            </a:pPr>
            <a:r>
              <a:rPr lang="en-US" sz="5870">
                <a:solidFill>
                  <a:srgbClr val="FFFFFF"/>
                </a:solidFill>
                <a:latin typeface="Life Savers Bold"/>
              </a:rPr>
              <a:t>Targeted, Small Group</a:t>
            </a:r>
          </a:p>
          <a:p>
            <a:pPr algn="ctr">
              <a:lnSpc>
                <a:spcPts val="8219"/>
              </a:lnSpc>
            </a:pPr>
            <a:r>
              <a:rPr lang="en-US" sz="5870">
                <a:solidFill>
                  <a:srgbClr val="FFFFFF"/>
                </a:solidFill>
                <a:latin typeface="Life Savers Bold"/>
              </a:rPr>
              <a:t>Structured Literacy</a:t>
            </a:r>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CDB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35561"/>
            <a:ext cx="8639031" cy="5867635"/>
            <a:chOff x="0" y="0"/>
            <a:chExt cx="11518708" cy="7823514"/>
          </a:xfrm>
        </p:grpSpPr>
        <p:pic>
          <p:nvPicPr>
            <p:cNvPr id="3" name="Picture 3"/>
            <p:cNvPicPr>
              <a:picLocks noChangeAspect="1"/>
            </p:cNvPicPr>
            <p:nvPr/>
          </p:nvPicPr>
          <p:blipFill>
            <a:blip r:embed="rId2"/>
            <a:srcRect l="8523" r="8523"/>
            <a:stretch>
              <a:fillRect/>
            </a:stretch>
          </p:blipFill>
          <p:spPr>
            <a:xfrm>
              <a:off x="0" y="0"/>
              <a:ext cx="11518708" cy="7823514"/>
            </a:xfrm>
            <a:prstGeom prst="rect">
              <a:avLst/>
            </a:prstGeom>
          </p:spPr>
        </p:pic>
      </p:grpSp>
      <p:sp>
        <p:nvSpPr>
          <p:cNvPr id="4" name="AutoShape 4"/>
          <p:cNvSpPr/>
          <p:nvPr/>
        </p:nvSpPr>
        <p:spPr>
          <a:xfrm>
            <a:off x="1028700" y="9248775"/>
            <a:ext cx="16230600" cy="0"/>
          </a:xfrm>
          <a:prstGeom prst="line">
            <a:avLst/>
          </a:prstGeom>
          <a:ln w="19050" cap="flat">
            <a:solidFill>
              <a:srgbClr val="243A41"/>
            </a:solidFill>
            <a:prstDash val="solid"/>
            <a:headEnd type="none" w="sm" len="sm"/>
            <a:tailEnd type="none" w="sm" len="sm"/>
          </a:ln>
        </p:spPr>
      </p:sp>
      <p:sp>
        <p:nvSpPr>
          <p:cNvPr id="5" name="TextBox 5"/>
          <p:cNvSpPr txBox="1"/>
          <p:nvPr/>
        </p:nvSpPr>
        <p:spPr>
          <a:xfrm>
            <a:off x="10519293" y="2753453"/>
            <a:ext cx="6288906" cy="4174651"/>
          </a:xfrm>
          <a:prstGeom prst="rect">
            <a:avLst/>
          </a:prstGeom>
        </p:spPr>
        <p:txBody>
          <a:bodyPr lIns="0" tIns="0" rIns="0" bIns="0" rtlCol="0" anchor="t">
            <a:spAutoFit/>
          </a:bodyPr>
          <a:lstStyle/>
          <a:p>
            <a:pPr algn="ctr">
              <a:lnSpc>
                <a:spcPts val="34285"/>
              </a:lnSpc>
              <a:spcBef>
                <a:spcPct val="0"/>
              </a:spcBef>
            </a:pPr>
            <a:r>
              <a:rPr lang="en-US" sz="24489">
                <a:solidFill>
                  <a:srgbClr val="000000"/>
                </a:solidFill>
                <a:latin typeface="Artis"/>
              </a:rPr>
              <a:t>Hello</a:t>
            </a:r>
          </a:p>
        </p:txBody>
      </p:sp>
      <p:sp>
        <p:nvSpPr>
          <p:cNvPr id="6" name="TextBox 6"/>
          <p:cNvSpPr txBox="1"/>
          <p:nvPr/>
        </p:nvSpPr>
        <p:spPr>
          <a:xfrm>
            <a:off x="782091" y="8154543"/>
            <a:ext cx="17055385" cy="828586"/>
          </a:xfrm>
          <a:prstGeom prst="rect">
            <a:avLst/>
          </a:prstGeom>
        </p:spPr>
        <p:txBody>
          <a:bodyPr lIns="0" tIns="0" rIns="0" bIns="0" rtlCol="0" anchor="t">
            <a:spAutoFit/>
          </a:bodyPr>
          <a:lstStyle/>
          <a:p>
            <a:pPr algn="ctr">
              <a:lnSpc>
                <a:spcPts val="6756"/>
              </a:lnSpc>
            </a:pPr>
            <a:r>
              <a:rPr lang="en-US" sz="4826">
                <a:solidFill>
                  <a:srgbClr val="75A3B2"/>
                </a:solidFill>
                <a:latin typeface="Hey Gotcha!"/>
              </a:rPr>
              <a:t>PLease feel free to discuss, comment &amp; ask questions throughout the session!</a:t>
            </a:r>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749948" y="2742880"/>
            <a:ext cx="7922220" cy="5802971"/>
          </a:xfrm>
          <a:custGeom>
            <a:avLst/>
            <a:gdLst/>
            <a:ahLst/>
            <a:cxnLst/>
            <a:rect l="l" t="t" r="r" b="b"/>
            <a:pathLst>
              <a:path w="7922220" h="5802971">
                <a:moveTo>
                  <a:pt x="0" y="0"/>
                </a:moveTo>
                <a:lnTo>
                  <a:pt x="7922220" y="0"/>
                </a:lnTo>
                <a:lnTo>
                  <a:pt x="7922220" y="5802971"/>
                </a:lnTo>
                <a:lnTo>
                  <a:pt x="0" y="5802971"/>
                </a:lnTo>
                <a:lnTo>
                  <a:pt x="0" y="0"/>
                </a:lnTo>
                <a:close/>
              </a:path>
            </a:pathLst>
          </a:custGeom>
          <a:blipFill>
            <a:blip r:embed="rId2"/>
            <a:stretch>
              <a:fillRect/>
            </a:stretch>
          </a:blipFill>
        </p:spPr>
      </p:sp>
      <p:sp>
        <p:nvSpPr>
          <p:cNvPr id="3" name="Freeform 3"/>
          <p:cNvSpPr/>
          <p:nvPr/>
        </p:nvSpPr>
        <p:spPr>
          <a:xfrm>
            <a:off x="8195351" y="3345446"/>
            <a:ext cx="10527591" cy="4597839"/>
          </a:xfrm>
          <a:custGeom>
            <a:avLst/>
            <a:gdLst/>
            <a:ahLst/>
            <a:cxnLst/>
            <a:rect l="l" t="t" r="r" b="b"/>
            <a:pathLst>
              <a:path w="10527591" h="4597839">
                <a:moveTo>
                  <a:pt x="0" y="0"/>
                </a:moveTo>
                <a:lnTo>
                  <a:pt x="10527590" y="0"/>
                </a:lnTo>
                <a:lnTo>
                  <a:pt x="10527590" y="4597838"/>
                </a:lnTo>
                <a:lnTo>
                  <a:pt x="0" y="4597838"/>
                </a:lnTo>
                <a:lnTo>
                  <a:pt x="0" y="0"/>
                </a:lnTo>
                <a:close/>
              </a:path>
            </a:pathLst>
          </a:custGeom>
          <a:blipFill>
            <a:blip r:embed="rId3"/>
            <a:stretch>
              <a:fillRect/>
            </a:stretch>
          </a:blipFill>
        </p:spPr>
      </p:sp>
      <p:sp>
        <p:nvSpPr>
          <p:cNvPr id="4" name="TextBox 4"/>
          <p:cNvSpPr txBox="1"/>
          <p:nvPr/>
        </p:nvSpPr>
        <p:spPr>
          <a:xfrm>
            <a:off x="1028700" y="895350"/>
            <a:ext cx="16966906" cy="1213690"/>
          </a:xfrm>
          <a:prstGeom prst="rect">
            <a:avLst/>
          </a:prstGeom>
        </p:spPr>
        <p:txBody>
          <a:bodyPr lIns="0" tIns="0" rIns="0" bIns="0" rtlCol="0" anchor="t">
            <a:spAutoFit/>
          </a:bodyPr>
          <a:lstStyle/>
          <a:p>
            <a:pPr algn="ctr">
              <a:lnSpc>
                <a:spcPts val="9983"/>
              </a:lnSpc>
              <a:spcBef>
                <a:spcPct val="0"/>
              </a:spcBef>
            </a:pPr>
            <a:r>
              <a:rPr lang="en-US" sz="7131">
                <a:solidFill>
                  <a:srgbClr val="000000"/>
                </a:solidFill>
                <a:latin typeface="Lexend Exa"/>
              </a:rPr>
              <a:t>Assessment: Decoding Surveys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990594" y="3127409"/>
            <a:ext cx="17043119" cy="4671884"/>
          </a:xfrm>
          <a:custGeom>
            <a:avLst/>
            <a:gdLst/>
            <a:ahLst/>
            <a:cxnLst/>
            <a:rect l="l" t="t" r="r" b="b"/>
            <a:pathLst>
              <a:path w="17043119" h="4671884">
                <a:moveTo>
                  <a:pt x="0" y="0"/>
                </a:moveTo>
                <a:lnTo>
                  <a:pt x="17043119" y="0"/>
                </a:lnTo>
                <a:lnTo>
                  <a:pt x="17043119" y="4671884"/>
                </a:lnTo>
                <a:lnTo>
                  <a:pt x="0" y="4671884"/>
                </a:lnTo>
                <a:lnTo>
                  <a:pt x="0" y="0"/>
                </a:lnTo>
                <a:close/>
              </a:path>
            </a:pathLst>
          </a:custGeom>
          <a:blipFill>
            <a:blip r:embed="rId2"/>
            <a:stretch>
              <a:fillRect/>
            </a:stretch>
          </a:blipFill>
        </p:spPr>
      </p:sp>
      <p:sp>
        <p:nvSpPr>
          <p:cNvPr id="3" name="TextBox 3"/>
          <p:cNvSpPr txBox="1"/>
          <p:nvPr/>
        </p:nvSpPr>
        <p:spPr>
          <a:xfrm>
            <a:off x="3566307" y="895350"/>
            <a:ext cx="11891692" cy="1213690"/>
          </a:xfrm>
          <a:prstGeom prst="rect">
            <a:avLst/>
          </a:prstGeom>
        </p:spPr>
        <p:txBody>
          <a:bodyPr lIns="0" tIns="0" rIns="0" bIns="0" rtlCol="0" anchor="t">
            <a:spAutoFit/>
          </a:bodyPr>
          <a:lstStyle/>
          <a:p>
            <a:pPr algn="ctr">
              <a:lnSpc>
                <a:spcPts val="9983"/>
              </a:lnSpc>
              <a:spcBef>
                <a:spcPct val="0"/>
              </a:spcBef>
            </a:pPr>
            <a:r>
              <a:rPr lang="en-US" sz="7131">
                <a:solidFill>
                  <a:srgbClr val="000000"/>
                </a:solidFill>
                <a:latin typeface="Lexend Exa"/>
              </a:rPr>
              <a:t>Phonemic Awareness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CDB8"/>
        </a:solidFill>
        <a:effectLst/>
      </p:bgPr>
    </p:bg>
    <p:spTree>
      <p:nvGrpSpPr>
        <p:cNvPr id="1" name=""/>
        <p:cNvGrpSpPr/>
        <p:nvPr/>
      </p:nvGrpSpPr>
      <p:grpSpPr>
        <a:xfrm>
          <a:off x="0" y="0"/>
          <a:ext cx="0" cy="0"/>
          <a:chOff x="0" y="0"/>
          <a:chExt cx="0" cy="0"/>
        </a:xfrm>
      </p:grpSpPr>
      <p:sp>
        <p:nvSpPr>
          <p:cNvPr id="2" name="Freeform 2"/>
          <p:cNvSpPr/>
          <p:nvPr/>
        </p:nvSpPr>
        <p:spPr>
          <a:xfrm>
            <a:off x="3034510" y="1322949"/>
            <a:ext cx="12700048" cy="8301582"/>
          </a:xfrm>
          <a:custGeom>
            <a:avLst/>
            <a:gdLst/>
            <a:ahLst/>
            <a:cxnLst/>
            <a:rect l="l" t="t" r="r" b="b"/>
            <a:pathLst>
              <a:path w="12700048" h="8301582">
                <a:moveTo>
                  <a:pt x="0" y="0"/>
                </a:moveTo>
                <a:lnTo>
                  <a:pt x="12700048" y="0"/>
                </a:lnTo>
                <a:lnTo>
                  <a:pt x="12700048" y="8301582"/>
                </a:lnTo>
                <a:lnTo>
                  <a:pt x="0" y="8301582"/>
                </a:lnTo>
                <a:lnTo>
                  <a:pt x="0" y="0"/>
                </a:lnTo>
                <a:close/>
              </a:path>
            </a:pathLst>
          </a:custGeom>
          <a:blipFill>
            <a:blip r:embed="rId2"/>
            <a:stretch>
              <a:fillRect/>
            </a:stretch>
          </a:blipFill>
        </p:spPr>
      </p:sp>
      <p:sp>
        <p:nvSpPr>
          <p:cNvPr id="3" name="TextBox 3"/>
          <p:cNvSpPr txBox="1"/>
          <p:nvPr/>
        </p:nvSpPr>
        <p:spPr>
          <a:xfrm>
            <a:off x="-1399705" y="270821"/>
            <a:ext cx="16758532" cy="1052128"/>
          </a:xfrm>
          <a:prstGeom prst="rect">
            <a:avLst/>
          </a:prstGeom>
        </p:spPr>
        <p:txBody>
          <a:bodyPr lIns="0" tIns="0" rIns="0" bIns="0" rtlCol="0" anchor="t">
            <a:spAutoFit/>
          </a:bodyPr>
          <a:lstStyle/>
          <a:p>
            <a:pPr algn="r">
              <a:lnSpc>
                <a:spcPts val="8508"/>
              </a:lnSpc>
            </a:pPr>
            <a:r>
              <a:rPr lang="en-US" sz="6077">
                <a:solidFill>
                  <a:srgbClr val="75A3B2"/>
                </a:solidFill>
                <a:latin typeface="Now Bold"/>
              </a:rPr>
              <a:t>THE ACTIVE VIEW OF READING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AutoShape 2"/>
          <p:cNvSpPr/>
          <p:nvPr/>
        </p:nvSpPr>
        <p:spPr>
          <a:xfrm>
            <a:off x="1028700" y="9272588"/>
            <a:ext cx="16230600" cy="0"/>
          </a:xfrm>
          <a:prstGeom prst="line">
            <a:avLst/>
          </a:prstGeom>
          <a:ln w="19050" cap="flat">
            <a:solidFill>
              <a:srgbClr val="E2CDB8"/>
            </a:solidFill>
            <a:prstDash val="solid"/>
            <a:headEnd type="none" w="sm" len="sm"/>
            <a:tailEnd type="none" w="sm" len="sm"/>
          </a:ln>
        </p:spPr>
      </p:sp>
      <p:sp>
        <p:nvSpPr>
          <p:cNvPr id="3" name="TextBox 3"/>
          <p:cNvSpPr txBox="1"/>
          <p:nvPr/>
        </p:nvSpPr>
        <p:spPr>
          <a:xfrm>
            <a:off x="1028700" y="9436331"/>
            <a:ext cx="3783026" cy="365760"/>
          </a:xfrm>
          <a:prstGeom prst="rect">
            <a:avLst/>
          </a:prstGeom>
        </p:spPr>
        <p:txBody>
          <a:bodyPr lIns="0" tIns="0" rIns="0" bIns="0" rtlCol="0" anchor="t">
            <a:spAutoFit/>
          </a:bodyPr>
          <a:lstStyle/>
          <a:p>
            <a:pPr>
              <a:lnSpc>
                <a:spcPts val="2940"/>
              </a:lnSpc>
            </a:pPr>
            <a:r>
              <a:rPr lang="en-US" sz="2100">
                <a:solidFill>
                  <a:srgbClr val="E2CDB8"/>
                </a:solidFill>
                <a:latin typeface="Lexend Exa"/>
              </a:rPr>
              <a:t>2023</a:t>
            </a:r>
          </a:p>
        </p:txBody>
      </p:sp>
      <p:sp>
        <p:nvSpPr>
          <p:cNvPr id="4" name="TextBox 4"/>
          <p:cNvSpPr txBox="1"/>
          <p:nvPr/>
        </p:nvSpPr>
        <p:spPr>
          <a:xfrm>
            <a:off x="13476274" y="9436331"/>
            <a:ext cx="3783026" cy="365760"/>
          </a:xfrm>
          <a:prstGeom prst="rect">
            <a:avLst/>
          </a:prstGeom>
        </p:spPr>
        <p:txBody>
          <a:bodyPr lIns="0" tIns="0" rIns="0" bIns="0" rtlCol="0" anchor="t">
            <a:spAutoFit/>
          </a:bodyPr>
          <a:lstStyle/>
          <a:p>
            <a:pPr algn="r">
              <a:lnSpc>
                <a:spcPts val="2940"/>
              </a:lnSpc>
            </a:pPr>
            <a:r>
              <a:rPr lang="en-US" sz="2100">
                <a:solidFill>
                  <a:srgbClr val="E2CDB8"/>
                </a:solidFill>
                <a:latin typeface="Lexend Exa"/>
              </a:rPr>
              <a:t>@LearningWithPerks</a:t>
            </a:r>
          </a:p>
        </p:txBody>
      </p:sp>
      <p:sp>
        <p:nvSpPr>
          <p:cNvPr id="5" name="TextBox 5"/>
          <p:cNvSpPr txBox="1"/>
          <p:nvPr/>
        </p:nvSpPr>
        <p:spPr>
          <a:xfrm>
            <a:off x="1897902" y="8142475"/>
            <a:ext cx="4874484" cy="365760"/>
          </a:xfrm>
          <a:prstGeom prst="rect">
            <a:avLst/>
          </a:prstGeom>
        </p:spPr>
        <p:txBody>
          <a:bodyPr lIns="0" tIns="0" rIns="0" bIns="0" rtlCol="0" anchor="t">
            <a:spAutoFit/>
          </a:bodyPr>
          <a:lstStyle/>
          <a:p>
            <a:pPr>
              <a:lnSpc>
                <a:spcPts val="2940"/>
              </a:lnSpc>
            </a:pPr>
            <a:endParaRPr/>
          </a:p>
        </p:txBody>
      </p:sp>
      <p:sp>
        <p:nvSpPr>
          <p:cNvPr id="6" name="AutoShape 6"/>
          <p:cNvSpPr/>
          <p:nvPr/>
        </p:nvSpPr>
        <p:spPr>
          <a:xfrm rot="5400000">
            <a:off x="-659533" y="7028462"/>
            <a:ext cx="3376466" cy="0"/>
          </a:xfrm>
          <a:prstGeom prst="line">
            <a:avLst/>
          </a:prstGeom>
          <a:ln w="19050" cap="flat">
            <a:solidFill>
              <a:srgbClr val="E2CDB8"/>
            </a:solidFill>
            <a:prstDash val="solid"/>
            <a:headEnd type="none" w="sm" len="sm"/>
            <a:tailEnd type="none" w="sm" len="sm"/>
          </a:ln>
        </p:spPr>
      </p:sp>
      <p:sp>
        <p:nvSpPr>
          <p:cNvPr id="7" name="TextBox 7"/>
          <p:cNvSpPr txBox="1"/>
          <p:nvPr/>
        </p:nvSpPr>
        <p:spPr>
          <a:xfrm rot="-5400000">
            <a:off x="-1052512" y="2903220"/>
            <a:ext cx="4114800" cy="365760"/>
          </a:xfrm>
          <a:prstGeom prst="rect">
            <a:avLst/>
          </a:prstGeom>
        </p:spPr>
        <p:txBody>
          <a:bodyPr lIns="0" tIns="0" rIns="0" bIns="0" rtlCol="0" anchor="t">
            <a:spAutoFit/>
          </a:bodyPr>
          <a:lstStyle/>
          <a:p>
            <a:pPr>
              <a:lnSpc>
                <a:spcPts val="2940"/>
              </a:lnSpc>
            </a:pPr>
            <a:r>
              <a:rPr lang="en-US" sz="2100">
                <a:solidFill>
                  <a:srgbClr val="F3C6C6"/>
                </a:solidFill>
                <a:latin typeface="Lexend Exa"/>
              </a:rPr>
              <a:t>Science of Reading</a:t>
            </a:r>
          </a:p>
        </p:txBody>
      </p:sp>
      <p:sp>
        <p:nvSpPr>
          <p:cNvPr id="8" name="TextBox 8"/>
          <p:cNvSpPr txBox="1"/>
          <p:nvPr/>
        </p:nvSpPr>
        <p:spPr>
          <a:xfrm>
            <a:off x="1449042" y="2199763"/>
            <a:ext cx="16338093" cy="4916051"/>
          </a:xfrm>
          <a:prstGeom prst="rect">
            <a:avLst/>
          </a:prstGeom>
        </p:spPr>
        <p:txBody>
          <a:bodyPr lIns="0" tIns="0" rIns="0" bIns="0" rtlCol="0" anchor="t">
            <a:spAutoFit/>
          </a:bodyPr>
          <a:lstStyle/>
          <a:p>
            <a:pPr algn="ctr">
              <a:lnSpc>
                <a:spcPts val="13061"/>
              </a:lnSpc>
            </a:pPr>
            <a:r>
              <a:rPr lang="en-US" sz="9329">
                <a:solidFill>
                  <a:srgbClr val="000000"/>
                </a:solidFill>
                <a:latin typeface="Life Savers Bold"/>
              </a:rPr>
              <a:t>When teaching older readers: </a:t>
            </a:r>
          </a:p>
          <a:p>
            <a:pPr algn="ctr">
              <a:lnSpc>
                <a:spcPts val="13061"/>
              </a:lnSpc>
            </a:pPr>
            <a:r>
              <a:rPr lang="en-US" sz="9329">
                <a:solidFill>
                  <a:srgbClr val="000000"/>
                </a:solidFill>
                <a:latin typeface="Life Savers Bold"/>
              </a:rPr>
              <a:t>go as fast as you can, but as slow as you need to</a:t>
            </a:r>
          </a:p>
        </p:txBody>
      </p:sp>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AutoShape 2"/>
          <p:cNvSpPr/>
          <p:nvPr/>
        </p:nvSpPr>
        <p:spPr>
          <a:xfrm>
            <a:off x="1026408" y="9248775"/>
            <a:ext cx="16230600" cy="0"/>
          </a:xfrm>
          <a:prstGeom prst="line">
            <a:avLst/>
          </a:prstGeom>
          <a:ln w="19050" cap="flat">
            <a:solidFill>
              <a:srgbClr val="E2CDB8"/>
            </a:solidFill>
            <a:prstDash val="solid"/>
            <a:headEnd type="none" w="sm" len="sm"/>
            <a:tailEnd type="none" w="sm" len="sm"/>
          </a:ln>
        </p:spPr>
      </p:sp>
      <p:sp>
        <p:nvSpPr>
          <p:cNvPr id="3" name="TextBox 3"/>
          <p:cNvSpPr txBox="1"/>
          <p:nvPr/>
        </p:nvSpPr>
        <p:spPr>
          <a:xfrm>
            <a:off x="1028700" y="895350"/>
            <a:ext cx="15716807" cy="1206496"/>
          </a:xfrm>
          <a:prstGeom prst="rect">
            <a:avLst/>
          </a:prstGeom>
        </p:spPr>
        <p:txBody>
          <a:bodyPr lIns="0" tIns="0" rIns="0" bIns="0" rtlCol="0" anchor="t">
            <a:spAutoFit/>
          </a:bodyPr>
          <a:lstStyle/>
          <a:p>
            <a:pPr algn="ctr">
              <a:lnSpc>
                <a:spcPts val="9800"/>
              </a:lnSpc>
            </a:pPr>
            <a:r>
              <a:rPr lang="en-US" sz="7000">
                <a:solidFill>
                  <a:srgbClr val="FFFFFF"/>
                </a:solidFill>
                <a:latin typeface="Now Bold"/>
              </a:rPr>
              <a:t>HOW TO MAKE IT “NOT-BABYISH”</a:t>
            </a:r>
          </a:p>
        </p:txBody>
      </p:sp>
      <p:sp>
        <p:nvSpPr>
          <p:cNvPr id="4" name="TextBox 4"/>
          <p:cNvSpPr txBox="1"/>
          <p:nvPr/>
        </p:nvSpPr>
        <p:spPr>
          <a:xfrm>
            <a:off x="1028700" y="2722511"/>
            <a:ext cx="16230600" cy="4385816"/>
          </a:xfrm>
          <a:prstGeom prst="rect">
            <a:avLst/>
          </a:prstGeom>
        </p:spPr>
        <p:txBody>
          <a:bodyPr lIns="0" tIns="0" rIns="0" bIns="0" rtlCol="0" anchor="t">
            <a:spAutoFit/>
          </a:bodyPr>
          <a:lstStyle/>
          <a:p>
            <a:pPr algn="ctr">
              <a:lnSpc>
                <a:spcPts val="3779"/>
              </a:lnSpc>
            </a:pPr>
            <a:r>
              <a:rPr lang="en-US" sz="3200" dirty="0">
                <a:solidFill>
                  <a:srgbClr val="F3C6C6"/>
                </a:solidFill>
                <a:latin typeface="Lexend Exa"/>
              </a:rPr>
              <a:t>TEACH them about how the brain works and how we learn to read</a:t>
            </a:r>
          </a:p>
          <a:p>
            <a:pPr algn="ctr">
              <a:lnSpc>
                <a:spcPts val="3779"/>
              </a:lnSpc>
            </a:pPr>
            <a:endParaRPr lang="en-US" sz="3200" dirty="0">
              <a:solidFill>
                <a:srgbClr val="F3C6C6"/>
              </a:solidFill>
              <a:latin typeface="Lexend Exa"/>
            </a:endParaRPr>
          </a:p>
          <a:p>
            <a:pPr algn="ctr">
              <a:lnSpc>
                <a:spcPts val="3779"/>
              </a:lnSpc>
            </a:pPr>
            <a:r>
              <a:rPr lang="en-US" sz="3200" dirty="0">
                <a:solidFill>
                  <a:srgbClr val="F3C6C6"/>
                </a:solidFill>
                <a:latin typeface="Lexend Exa"/>
              </a:rPr>
              <a:t>Use vocabulary and terms that you may not use with younger kids</a:t>
            </a:r>
          </a:p>
          <a:p>
            <a:pPr algn="ctr">
              <a:lnSpc>
                <a:spcPts val="3779"/>
              </a:lnSpc>
            </a:pPr>
            <a:endParaRPr lang="en-US" sz="3200" dirty="0">
              <a:solidFill>
                <a:srgbClr val="F3C6C6"/>
              </a:solidFill>
              <a:latin typeface="Lexend Exa"/>
            </a:endParaRPr>
          </a:p>
          <a:p>
            <a:pPr algn="ctr">
              <a:lnSpc>
                <a:spcPts val="3779"/>
              </a:lnSpc>
            </a:pPr>
            <a:r>
              <a:rPr lang="en-US" sz="3200" dirty="0">
                <a:solidFill>
                  <a:srgbClr val="F3C6C6"/>
                </a:solidFill>
                <a:latin typeface="Lexend Exa"/>
              </a:rPr>
              <a:t>Find text that is high interest but decodable at a level that is good for them</a:t>
            </a:r>
          </a:p>
          <a:p>
            <a:pPr algn="ctr">
              <a:lnSpc>
                <a:spcPts val="3779"/>
              </a:lnSpc>
            </a:pPr>
            <a:endParaRPr lang="en-US" sz="3200" dirty="0">
              <a:solidFill>
                <a:srgbClr val="F3C6C6"/>
              </a:solidFill>
              <a:latin typeface="Lexend Exa"/>
            </a:endParaRPr>
          </a:p>
          <a:p>
            <a:pPr algn="ctr">
              <a:lnSpc>
                <a:spcPts val="3779"/>
              </a:lnSpc>
            </a:pPr>
            <a:r>
              <a:rPr lang="en-US" sz="3200" dirty="0">
                <a:solidFill>
                  <a:srgbClr val="F3C6C6"/>
                </a:solidFill>
                <a:latin typeface="Lexend Exa"/>
              </a:rPr>
              <a:t>NORMALIZE ACCOMMODATIONS IN THE CLASS! </a:t>
            </a:r>
          </a:p>
        </p:txBody>
      </p:sp>
    </p:spTree>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2CDB8"/>
        </a:solidFill>
        <a:effectLst/>
      </p:bgPr>
    </p:bg>
    <p:spTree>
      <p:nvGrpSpPr>
        <p:cNvPr id="1" name=""/>
        <p:cNvGrpSpPr/>
        <p:nvPr/>
      </p:nvGrpSpPr>
      <p:grpSpPr>
        <a:xfrm>
          <a:off x="0" y="0"/>
          <a:ext cx="0" cy="0"/>
          <a:chOff x="0" y="0"/>
          <a:chExt cx="0" cy="0"/>
        </a:xfrm>
      </p:grpSpPr>
      <p:sp>
        <p:nvSpPr>
          <p:cNvPr id="2" name="AutoShape 2"/>
          <p:cNvSpPr/>
          <p:nvPr/>
        </p:nvSpPr>
        <p:spPr>
          <a:xfrm>
            <a:off x="1187768" y="9267825"/>
            <a:ext cx="16230600" cy="0"/>
          </a:xfrm>
          <a:prstGeom prst="line">
            <a:avLst/>
          </a:prstGeom>
          <a:ln w="19050" cap="flat">
            <a:solidFill>
              <a:srgbClr val="243A41"/>
            </a:solidFill>
            <a:prstDash val="solid"/>
            <a:headEnd type="none" w="sm" len="sm"/>
            <a:tailEnd type="none" w="sm" len="sm"/>
          </a:ln>
        </p:spPr>
      </p:sp>
      <p:sp>
        <p:nvSpPr>
          <p:cNvPr id="3" name="AutoShape 3"/>
          <p:cNvSpPr/>
          <p:nvPr/>
        </p:nvSpPr>
        <p:spPr>
          <a:xfrm rot="5400000">
            <a:off x="6273994" y="5885836"/>
            <a:ext cx="5618521" cy="0"/>
          </a:xfrm>
          <a:prstGeom prst="line">
            <a:avLst/>
          </a:prstGeom>
          <a:ln w="19050" cap="flat">
            <a:solidFill>
              <a:srgbClr val="E2CDB8"/>
            </a:solidFill>
            <a:prstDash val="solid"/>
            <a:headEnd type="none" w="sm" len="sm"/>
            <a:tailEnd type="none" w="sm" len="sm"/>
          </a:ln>
        </p:spPr>
      </p:sp>
      <p:sp>
        <p:nvSpPr>
          <p:cNvPr id="4" name="AutoShape 4"/>
          <p:cNvSpPr/>
          <p:nvPr/>
        </p:nvSpPr>
        <p:spPr>
          <a:xfrm rot="5400000">
            <a:off x="-659533" y="7028462"/>
            <a:ext cx="3376466" cy="0"/>
          </a:xfrm>
          <a:prstGeom prst="line">
            <a:avLst/>
          </a:prstGeom>
          <a:ln w="19050" cap="flat">
            <a:solidFill>
              <a:srgbClr val="243A41"/>
            </a:solidFill>
            <a:prstDash val="solid"/>
            <a:headEnd type="none" w="sm" len="sm"/>
            <a:tailEnd type="none" w="sm" len="sm"/>
          </a:ln>
        </p:spPr>
      </p:sp>
      <p:sp>
        <p:nvSpPr>
          <p:cNvPr id="5" name="AutoShape 5"/>
          <p:cNvSpPr/>
          <p:nvPr/>
        </p:nvSpPr>
        <p:spPr>
          <a:xfrm rot="5400000">
            <a:off x="16149957" y="1638005"/>
            <a:ext cx="2218686" cy="0"/>
          </a:xfrm>
          <a:prstGeom prst="line">
            <a:avLst/>
          </a:prstGeom>
          <a:ln w="19050" cap="flat">
            <a:solidFill>
              <a:srgbClr val="243A41"/>
            </a:solidFill>
            <a:prstDash val="solid"/>
            <a:headEnd type="none" w="sm" len="sm"/>
            <a:tailEnd type="none" w="sm" len="sm"/>
          </a:ln>
        </p:spPr>
      </p:sp>
      <p:sp>
        <p:nvSpPr>
          <p:cNvPr id="6" name="Freeform 6"/>
          <p:cNvSpPr/>
          <p:nvPr/>
        </p:nvSpPr>
        <p:spPr>
          <a:xfrm>
            <a:off x="1917101" y="1785022"/>
            <a:ext cx="5117340" cy="7129465"/>
          </a:xfrm>
          <a:custGeom>
            <a:avLst/>
            <a:gdLst/>
            <a:ahLst/>
            <a:cxnLst/>
            <a:rect l="l" t="t" r="r" b="b"/>
            <a:pathLst>
              <a:path w="5117340" h="7129465">
                <a:moveTo>
                  <a:pt x="0" y="0"/>
                </a:moveTo>
                <a:lnTo>
                  <a:pt x="5117340" y="0"/>
                </a:lnTo>
                <a:lnTo>
                  <a:pt x="5117340" y="7129464"/>
                </a:lnTo>
                <a:lnTo>
                  <a:pt x="0" y="7129464"/>
                </a:lnTo>
                <a:lnTo>
                  <a:pt x="0" y="0"/>
                </a:lnTo>
                <a:close/>
              </a:path>
            </a:pathLst>
          </a:custGeom>
          <a:blipFill>
            <a:blip r:embed="rId2"/>
            <a:stretch>
              <a:fillRect/>
            </a:stretch>
          </a:blipFill>
        </p:spPr>
      </p:sp>
      <p:sp>
        <p:nvSpPr>
          <p:cNvPr id="7" name="Freeform 7"/>
          <p:cNvSpPr/>
          <p:nvPr/>
        </p:nvSpPr>
        <p:spPr>
          <a:xfrm>
            <a:off x="6998409" y="2230407"/>
            <a:ext cx="4150641" cy="6238694"/>
          </a:xfrm>
          <a:custGeom>
            <a:avLst/>
            <a:gdLst/>
            <a:ahLst/>
            <a:cxnLst/>
            <a:rect l="l" t="t" r="r" b="b"/>
            <a:pathLst>
              <a:path w="4150641" h="6238694">
                <a:moveTo>
                  <a:pt x="0" y="0"/>
                </a:moveTo>
                <a:lnTo>
                  <a:pt x="4150641" y="0"/>
                </a:lnTo>
                <a:lnTo>
                  <a:pt x="4150641" y="6238694"/>
                </a:lnTo>
                <a:lnTo>
                  <a:pt x="0" y="6238694"/>
                </a:lnTo>
                <a:lnTo>
                  <a:pt x="0" y="0"/>
                </a:lnTo>
                <a:close/>
              </a:path>
            </a:pathLst>
          </a:custGeom>
          <a:blipFill>
            <a:blip r:embed="rId3"/>
            <a:stretch>
              <a:fillRect/>
            </a:stretch>
          </a:blipFill>
        </p:spPr>
      </p:sp>
      <p:sp>
        <p:nvSpPr>
          <p:cNvPr id="8" name="Freeform 8"/>
          <p:cNvSpPr/>
          <p:nvPr/>
        </p:nvSpPr>
        <p:spPr>
          <a:xfrm>
            <a:off x="12025350" y="2230407"/>
            <a:ext cx="4431835" cy="6684079"/>
          </a:xfrm>
          <a:custGeom>
            <a:avLst/>
            <a:gdLst/>
            <a:ahLst/>
            <a:cxnLst/>
            <a:rect l="l" t="t" r="r" b="b"/>
            <a:pathLst>
              <a:path w="4431835" h="6684079">
                <a:moveTo>
                  <a:pt x="0" y="0"/>
                </a:moveTo>
                <a:lnTo>
                  <a:pt x="4431835" y="0"/>
                </a:lnTo>
                <a:lnTo>
                  <a:pt x="4431835" y="6684079"/>
                </a:lnTo>
                <a:lnTo>
                  <a:pt x="0" y="6684079"/>
                </a:lnTo>
                <a:lnTo>
                  <a:pt x="0" y="0"/>
                </a:lnTo>
                <a:close/>
              </a:path>
            </a:pathLst>
          </a:custGeom>
          <a:blipFill>
            <a:blip r:embed="rId4"/>
            <a:stretch>
              <a:fillRect/>
            </a:stretch>
          </a:blipFill>
        </p:spPr>
      </p:sp>
      <p:sp>
        <p:nvSpPr>
          <p:cNvPr id="9" name="TextBox 9"/>
          <p:cNvSpPr txBox="1"/>
          <p:nvPr/>
        </p:nvSpPr>
        <p:spPr>
          <a:xfrm>
            <a:off x="-899603" y="840920"/>
            <a:ext cx="20405341" cy="1046587"/>
          </a:xfrm>
          <a:prstGeom prst="rect">
            <a:avLst/>
          </a:prstGeom>
        </p:spPr>
        <p:txBody>
          <a:bodyPr lIns="0" tIns="0" rIns="0" bIns="0" rtlCol="0" anchor="t">
            <a:spAutoFit/>
          </a:bodyPr>
          <a:lstStyle/>
          <a:p>
            <a:pPr algn="ctr">
              <a:lnSpc>
                <a:spcPts val="8588"/>
              </a:lnSpc>
            </a:pPr>
            <a:r>
              <a:rPr lang="en-US" sz="6134">
                <a:solidFill>
                  <a:srgbClr val="75A3B2"/>
                </a:solidFill>
                <a:latin typeface="Now Bold"/>
              </a:rPr>
              <a:t>HOW WE READ - A GRAPHIC NOVEL</a:t>
            </a:r>
          </a:p>
        </p:txBody>
      </p:sp>
      <p:sp>
        <p:nvSpPr>
          <p:cNvPr id="10" name="TextBox 10"/>
          <p:cNvSpPr txBox="1"/>
          <p:nvPr/>
        </p:nvSpPr>
        <p:spPr>
          <a:xfrm rot="-5400000">
            <a:off x="-1052512" y="2903220"/>
            <a:ext cx="4114800" cy="365760"/>
          </a:xfrm>
          <a:prstGeom prst="rect">
            <a:avLst/>
          </a:prstGeom>
        </p:spPr>
        <p:txBody>
          <a:bodyPr lIns="0" tIns="0" rIns="0" bIns="0" rtlCol="0" anchor="t">
            <a:spAutoFit/>
          </a:bodyPr>
          <a:lstStyle/>
          <a:p>
            <a:pPr>
              <a:lnSpc>
                <a:spcPts val="2940"/>
              </a:lnSpc>
            </a:pPr>
            <a:r>
              <a:rPr lang="en-US" sz="2100">
                <a:solidFill>
                  <a:srgbClr val="EB924D"/>
                </a:solidFill>
                <a:latin typeface="Lexend Exa"/>
              </a:rPr>
              <a:t>@LearningWithPerks</a:t>
            </a:r>
          </a:p>
        </p:txBody>
      </p:sp>
      <p:sp>
        <p:nvSpPr>
          <p:cNvPr id="11" name="TextBox 11"/>
          <p:cNvSpPr txBox="1"/>
          <p:nvPr/>
        </p:nvSpPr>
        <p:spPr>
          <a:xfrm rot="-5400000">
            <a:off x="15243011" y="4833090"/>
            <a:ext cx="3984952" cy="365760"/>
          </a:xfrm>
          <a:prstGeom prst="rect">
            <a:avLst/>
          </a:prstGeom>
        </p:spPr>
        <p:txBody>
          <a:bodyPr lIns="0" tIns="0" rIns="0" bIns="0" rtlCol="0" anchor="t">
            <a:spAutoFit/>
          </a:bodyPr>
          <a:lstStyle/>
          <a:p>
            <a:pPr algn="r">
              <a:lnSpc>
                <a:spcPts val="2940"/>
              </a:lnSpc>
            </a:pPr>
            <a:r>
              <a:rPr lang="en-US" sz="2100">
                <a:solidFill>
                  <a:srgbClr val="243A41"/>
                </a:solidFill>
                <a:latin typeface="Lexend Exa"/>
              </a:rPr>
              <a:t>Reading is Complex</a:t>
            </a:r>
          </a:p>
        </p:txBody>
      </p:sp>
      <p:sp>
        <p:nvSpPr>
          <p:cNvPr id="12" name="TextBox 12"/>
          <p:cNvSpPr txBox="1"/>
          <p:nvPr/>
        </p:nvSpPr>
        <p:spPr>
          <a:xfrm>
            <a:off x="1187768" y="9229725"/>
            <a:ext cx="16230600" cy="36576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Lexend Exa"/>
              </a:rPr>
              <a:t>https://www.cartoonstudies.org/css-studio/cartooningprojects/reading/</a:t>
            </a:r>
          </a:p>
        </p:txBody>
      </p:sp>
    </p:spTree>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29001" y="13437"/>
            <a:ext cx="10138274" cy="2539157"/>
          </a:xfrm>
          <a:prstGeom prst="rect">
            <a:avLst/>
          </a:prstGeom>
        </p:spPr>
        <p:txBody>
          <a:bodyPr wrap="square" lIns="0" tIns="0" rIns="0" bIns="0" rtlCol="0" anchor="t">
            <a:spAutoFit/>
          </a:bodyPr>
          <a:lstStyle/>
          <a:p>
            <a:pPr algn="ctr">
              <a:lnSpc>
                <a:spcPts val="19787"/>
              </a:lnSpc>
              <a:spcBef>
                <a:spcPct val="0"/>
              </a:spcBef>
            </a:pPr>
            <a:r>
              <a:rPr lang="en-US" sz="14133" dirty="0">
                <a:solidFill>
                  <a:srgbClr val="000000"/>
                </a:solidFill>
                <a:latin typeface="Lexend Exa"/>
              </a:rPr>
              <a:t>Phonics</a:t>
            </a:r>
          </a:p>
        </p:txBody>
      </p:sp>
      <p:sp>
        <p:nvSpPr>
          <p:cNvPr id="3" name="TextBox 3"/>
          <p:cNvSpPr txBox="1"/>
          <p:nvPr/>
        </p:nvSpPr>
        <p:spPr>
          <a:xfrm>
            <a:off x="3163526" y="2306989"/>
            <a:ext cx="11960949" cy="2112723"/>
          </a:xfrm>
          <a:prstGeom prst="rect">
            <a:avLst/>
          </a:prstGeom>
        </p:spPr>
        <p:txBody>
          <a:bodyPr lIns="0" tIns="0" rIns="0" bIns="0" rtlCol="0" anchor="t">
            <a:spAutoFit/>
          </a:bodyPr>
          <a:lstStyle/>
          <a:p>
            <a:pPr algn="ctr">
              <a:lnSpc>
                <a:spcPts val="8500"/>
              </a:lnSpc>
            </a:pPr>
            <a:r>
              <a:rPr lang="en-US" sz="6071" dirty="0">
                <a:solidFill>
                  <a:srgbClr val="000000"/>
                </a:solidFill>
                <a:latin typeface="Life Savers"/>
              </a:rPr>
              <a:t>Connecting the sounds to  we hear in words to letters and letter groups</a:t>
            </a:r>
          </a:p>
        </p:txBody>
      </p:sp>
      <p:sp>
        <p:nvSpPr>
          <p:cNvPr id="4" name="TextBox 4"/>
          <p:cNvSpPr txBox="1"/>
          <p:nvPr/>
        </p:nvSpPr>
        <p:spPr>
          <a:xfrm>
            <a:off x="4015680" y="4559194"/>
            <a:ext cx="10256639" cy="2744708"/>
          </a:xfrm>
          <a:prstGeom prst="rect">
            <a:avLst/>
          </a:prstGeom>
        </p:spPr>
        <p:txBody>
          <a:bodyPr lIns="0" tIns="0" rIns="0" bIns="0" rtlCol="0" anchor="t">
            <a:spAutoFit/>
          </a:bodyPr>
          <a:lstStyle/>
          <a:p>
            <a:pPr>
              <a:lnSpc>
                <a:spcPts val="7403"/>
              </a:lnSpc>
            </a:pPr>
            <a:r>
              <a:rPr lang="en-US" sz="4304">
                <a:solidFill>
                  <a:srgbClr val="000000"/>
                </a:solidFill>
                <a:latin typeface="Hey Gotcha!"/>
              </a:rPr>
              <a:t>-word chains  </a:t>
            </a:r>
          </a:p>
          <a:p>
            <a:pPr>
              <a:lnSpc>
                <a:spcPts val="7403"/>
              </a:lnSpc>
            </a:pPr>
            <a:r>
              <a:rPr lang="en-US" sz="4304">
                <a:solidFill>
                  <a:srgbClr val="000000"/>
                </a:solidFill>
                <a:latin typeface="Hey Gotcha!"/>
              </a:rPr>
              <a:t>-counting sounds or syllables in vocabulary words</a:t>
            </a:r>
          </a:p>
          <a:p>
            <a:pPr>
              <a:lnSpc>
                <a:spcPts val="7403"/>
              </a:lnSpc>
            </a:pPr>
            <a:r>
              <a:rPr lang="en-US" sz="4304">
                <a:solidFill>
                  <a:srgbClr val="000000"/>
                </a:solidFill>
                <a:latin typeface="Hey Gotcha!"/>
              </a:rPr>
              <a:t>-mapping words - one sound per box</a:t>
            </a:r>
          </a:p>
        </p:txBody>
      </p:sp>
    </p:spTree>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72588"/>
            <a:ext cx="16230600" cy="0"/>
          </a:xfrm>
          <a:prstGeom prst="line">
            <a:avLst/>
          </a:prstGeom>
          <a:ln w="19050" cap="flat">
            <a:solidFill>
              <a:srgbClr val="E2CDB8"/>
            </a:solidFill>
            <a:prstDash val="solid"/>
            <a:headEnd type="none" w="sm" len="sm"/>
            <a:tailEnd type="none" w="sm" len="sm"/>
          </a:ln>
        </p:spPr>
      </p:sp>
      <p:sp>
        <p:nvSpPr>
          <p:cNvPr id="3" name="TextBox 3"/>
          <p:cNvSpPr txBox="1"/>
          <p:nvPr/>
        </p:nvSpPr>
        <p:spPr>
          <a:xfrm>
            <a:off x="1028700" y="9436331"/>
            <a:ext cx="3783026" cy="365760"/>
          </a:xfrm>
          <a:prstGeom prst="rect">
            <a:avLst/>
          </a:prstGeom>
        </p:spPr>
        <p:txBody>
          <a:bodyPr lIns="0" tIns="0" rIns="0" bIns="0" rtlCol="0" anchor="t">
            <a:spAutoFit/>
          </a:bodyPr>
          <a:lstStyle/>
          <a:p>
            <a:pPr>
              <a:lnSpc>
                <a:spcPts val="2940"/>
              </a:lnSpc>
            </a:pPr>
            <a:r>
              <a:rPr lang="en-US" sz="2100">
                <a:solidFill>
                  <a:srgbClr val="E2CDB8"/>
                </a:solidFill>
                <a:latin typeface="Lexend Exa"/>
              </a:rPr>
              <a:t>2023</a:t>
            </a:r>
          </a:p>
        </p:txBody>
      </p:sp>
      <p:sp>
        <p:nvSpPr>
          <p:cNvPr id="4" name="TextBox 4"/>
          <p:cNvSpPr txBox="1"/>
          <p:nvPr/>
        </p:nvSpPr>
        <p:spPr>
          <a:xfrm>
            <a:off x="13476274" y="9436331"/>
            <a:ext cx="3783026" cy="365760"/>
          </a:xfrm>
          <a:prstGeom prst="rect">
            <a:avLst/>
          </a:prstGeom>
        </p:spPr>
        <p:txBody>
          <a:bodyPr lIns="0" tIns="0" rIns="0" bIns="0" rtlCol="0" anchor="t">
            <a:spAutoFit/>
          </a:bodyPr>
          <a:lstStyle/>
          <a:p>
            <a:pPr algn="r">
              <a:lnSpc>
                <a:spcPts val="2940"/>
              </a:lnSpc>
            </a:pPr>
            <a:r>
              <a:rPr lang="en-US" sz="2100">
                <a:solidFill>
                  <a:srgbClr val="E2CDB8"/>
                </a:solidFill>
                <a:latin typeface="Lexend Exa"/>
              </a:rPr>
              <a:t>@LearningWithPerks</a:t>
            </a:r>
          </a:p>
        </p:txBody>
      </p:sp>
      <p:sp>
        <p:nvSpPr>
          <p:cNvPr id="5" name="TextBox 5"/>
          <p:cNvSpPr txBox="1"/>
          <p:nvPr/>
        </p:nvSpPr>
        <p:spPr>
          <a:xfrm>
            <a:off x="1897902" y="8142475"/>
            <a:ext cx="4874484" cy="365760"/>
          </a:xfrm>
          <a:prstGeom prst="rect">
            <a:avLst/>
          </a:prstGeom>
        </p:spPr>
        <p:txBody>
          <a:bodyPr lIns="0" tIns="0" rIns="0" bIns="0" rtlCol="0" anchor="t">
            <a:spAutoFit/>
          </a:bodyPr>
          <a:lstStyle/>
          <a:p>
            <a:pPr>
              <a:lnSpc>
                <a:spcPts val="2940"/>
              </a:lnSpc>
            </a:pPr>
            <a:endParaRPr/>
          </a:p>
        </p:txBody>
      </p:sp>
      <p:sp>
        <p:nvSpPr>
          <p:cNvPr id="6" name="TextBox 6"/>
          <p:cNvSpPr txBox="1"/>
          <p:nvPr/>
        </p:nvSpPr>
        <p:spPr>
          <a:xfrm>
            <a:off x="1028700" y="984534"/>
            <a:ext cx="16830080" cy="4158966"/>
          </a:xfrm>
          <a:prstGeom prst="rect">
            <a:avLst/>
          </a:prstGeom>
        </p:spPr>
        <p:txBody>
          <a:bodyPr lIns="0" tIns="0" rIns="0" bIns="0" rtlCol="0" anchor="t">
            <a:spAutoFit/>
          </a:bodyPr>
          <a:lstStyle/>
          <a:p>
            <a:pPr algn="ctr">
              <a:lnSpc>
                <a:spcPts val="10795"/>
              </a:lnSpc>
              <a:spcBef>
                <a:spcPct val="0"/>
              </a:spcBef>
            </a:pPr>
            <a:r>
              <a:rPr lang="en-US" sz="7711">
                <a:solidFill>
                  <a:srgbClr val="000000"/>
                </a:solidFill>
                <a:latin typeface="Lexend Exa"/>
              </a:rPr>
              <a:t>Reading Fluency:</a:t>
            </a:r>
          </a:p>
          <a:p>
            <a:pPr algn="ctr">
              <a:lnSpc>
                <a:spcPts val="7435"/>
              </a:lnSpc>
              <a:spcBef>
                <a:spcPct val="0"/>
              </a:spcBef>
            </a:pPr>
            <a:r>
              <a:rPr lang="en-US" sz="5311">
                <a:solidFill>
                  <a:srgbClr val="56AEFF"/>
                </a:solidFill>
                <a:latin typeface="Lexend Exa"/>
              </a:rPr>
              <a:t>98+% = strong decoding</a:t>
            </a:r>
          </a:p>
          <a:p>
            <a:pPr algn="ctr">
              <a:lnSpc>
                <a:spcPts val="7435"/>
              </a:lnSpc>
              <a:spcBef>
                <a:spcPct val="0"/>
              </a:spcBef>
            </a:pPr>
            <a:r>
              <a:rPr lang="en-US" sz="5311">
                <a:solidFill>
                  <a:srgbClr val="7ED957"/>
                </a:solidFill>
                <a:latin typeface="Lexend Exa"/>
              </a:rPr>
              <a:t>92%-97% = Grade Level Decoding</a:t>
            </a:r>
          </a:p>
          <a:p>
            <a:pPr algn="ctr">
              <a:lnSpc>
                <a:spcPts val="7435"/>
              </a:lnSpc>
              <a:spcBef>
                <a:spcPct val="0"/>
              </a:spcBef>
            </a:pPr>
            <a:r>
              <a:rPr lang="en-US" sz="5311">
                <a:solidFill>
                  <a:srgbClr val="000000"/>
                </a:solidFill>
                <a:latin typeface="Lexend Exa"/>
              </a:rPr>
              <a:t>Under 92% = Below Grade Level Decoding</a:t>
            </a:r>
          </a:p>
        </p:txBody>
      </p:sp>
      <p:sp>
        <p:nvSpPr>
          <p:cNvPr id="7" name="TextBox 7"/>
          <p:cNvSpPr txBox="1"/>
          <p:nvPr/>
        </p:nvSpPr>
        <p:spPr>
          <a:xfrm>
            <a:off x="616449" y="5631049"/>
            <a:ext cx="17055101" cy="2877186"/>
          </a:xfrm>
          <a:prstGeom prst="rect">
            <a:avLst/>
          </a:prstGeom>
        </p:spPr>
        <p:txBody>
          <a:bodyPr lIns="0" tIns="0" rIns="0" bIns="0" rtlCol="0" anchor="t">
            <a:spAutoFit/>
          </a:bodyPr>
          <a:lstStyle/>
          <a:p>
            <a:pPr algn="ctr">
              <a:lnSpc>
                <a:spcPts val="5739"/>
              </a:lnSpc>
              <a:spcBef>
                <a:spcPct val="0"/>
              </a:spcBef>
            </a:pPr>
            <a:r>
              <a:rPr lang="en-US" sz="4099">
                <a:solidFill>
                  <a:srgbClr val="000000"/>
                </a:solidFill>
                <a:latin typeface="Lexend Exa"/>
              </a:rPr>
              <a:t>When students are not decoding at 92% accuracy or higher, the working memory is being almost completely used up for decoding, leaving no working memory left for the comprehension part of reading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TextBox 2"/>
          <p:cNvSpPr txBox="1"/>
          <p:nvPr/>
        </p:nvSpPr>
        <p:spPr>
          <a:xfrm>
            <a:off x="459631" y="933450"/>
            <a:ext cx="17368739" cy="845847"/>
          </a:xfrm>
          <a:prstGeom prst="rect">
            <a:avLst/>
          </a:prstGeom>
        </p:spPr>
        <p:txBody>
          <a:bodyPr lIns="0" tIns="0" rIns="0" bIns="0" rtlCol="0" anchor="t">
            <a:spAutoFit/>
          </a:bodyPr>
          <a:lstStyle/>
          <a:p>
            <a:pPr algn="ctr">
              <a:lnSpc>
                <a:spcPts val="6928"/>
              </a:lnSpc>
              <a:spcBef>
                <a:spcPct val="0"/>
              </a:spcBef>
            </a:pPr>
            <a:r>
              <a:rPr lang="en-US" sz="4948">
                <a:solidFill>
                  <a:srgbClr val="F3C6C6"/>
                </a:solidFill>
                <a:latin typeface="Lexend Exa"/>
              </a:rPr>
              <a:t>How do I find out the reading accuracy rate?</a:t>
            </a:r>
          </a:p>
        </p:txBody>
      </p:sp>
      <p:sp>
        <p:nvSpPr>
          <p:cNvPr id="3" name="TextBox 3"/>
          <p:cNvSpPr txBox="1"/>
          <p:nvPr/>
        </p:nvSpPr>
        <p:spPr>
          <a:xfrm>
            <a:off x="553938" y="1922608"/>
            <a:ext cx="17657862" cy="5116785"/>
          </a:xfrm>
          <a:prstGeom prst="rect">
            <a:avLst/>
          </a:prstGeom>
        </p:spPr>
        <p:txBody>
          <a:bodyPr wrap="square" lIns="0" tIns="0" rIns="0" bIns="0" rtlCol="0" anchor="t">
            <a:spAutoFit/>
          </a:bodyPr>
          <a:lstStyle/>
          <a:p>
            <a:pPr algn="ctr">
              <a:lnSpc>
                <a:spcPts val="10080"/>
              </a:lnSpc>
            </a:pPr>
            <a:r>
              <a:rPr lang="en-US" sz="7200" dirty="0">
                <a:solidFill>
                  <a:srgbClr val="000000"/>
                </a:solidFill>
                <a:latin typeface="Life Savers"/>
              </a:rPr>
              <a:t>-Grade level Passage</a:t>
            </a:r>
          </a:p>
          <a:p>
            <a:pPr algn="ctr">
              <a:lnSpc>
                <a:spcPts val="10080"/>
              </a:lnSpc>
            </a:pPr>
            <a:r>
              <a:rPr lang="en-US" sz="7200" dirty="0">
                <a:solidFill>
                  <a:srgbClr val="000000"/>
                </a:solidFill>
                <a:latin typeface="Life Savers"/>
              </a:rPr>
              <a:t>-1 minute timer</a:t>
            </a:r>
          </a:p>
          <a:p>
            <a:pPr algn="ctr">
              <a:lnSpc>
                <a:spcPts val="10080"/>
              </a:lnSpc>
            </a:pPr>
            <a:r>
              <a:rPr lang="en-US" sz="7200" dirty="0">
                <a:solidFill>
                  <a:srgbClr val="000000"/>
                </a:solidFill>
                <a:latin typeface="Life Savers"/>
              </a:rPr>
              <a:t>-count # of words read</a:t>
            </a:r>
          </a:p>
          <a:p>
            <a:pPr algn="ctr">
              <a:lnSpc>
                <a:spcPts val="9567"/>
              </a:lnSpc>
              <a:spcBef>
                <a:spcPct val="0"/>
              </a:spcBef>
            </a:pPr>
            <a:r>
              <a:rPr lang="en-US" sz="6833" dirty="0">
                <a:solidFill>
                  <a:srgbClr val="000000"/>
                </a:solidFill>
                <a:latin typeface="Life Savers"/>
              </a:rPr>
              <a:t>-subtract # of errors to find correct words read</a:t>
            </a:r>
          </a:p>
        </p:txBody>
      </p:sp>
      <p:sp>
        <p:nvSpPr>
          <p:cNvPr id="4" name="TextBox 4"/>
          <p:cNvSpPr txBox="1"/>
          <p:nvPr/>
        </p:nvSpPr>
        <p:spPr>
          <a:xfrm>
            <a:off x="955584" y="8420100"/>
            <a:ext cx="16872786" cy="1251890"/>
          </a:xfrm>
          <a:prstGeom prst="rect">
            <a:avLst/>
          </a:prstGeom>
        </p:spPr>
        <p:txBody>
          <a:bodyPr lIns="0" tIns="0" rIns="0" bIns="0" rtlCol="0" anchor="t">
            <a:spAutoFit/>
          </a:bodyPr>
          <a:lstStyle/>
          <a:p>
            <a:pPr algn="ctr">
              <a:lnSpc>
                <a:spcPts val="10263"/>
              </a:lnSpc>
            </a:pPr>
            <a:r>
              <a:rPr lang="en-US" sz="7330" dirty="0">
                <a:solidFill>
                  <a:srgbClr val="000000"/>
                </a:solidFill>
                <a:latin typeface="Hey Gotcha!"/>
              </a:rPr>
              <a:t>Accuracy = words correct/total words read</a:t>
            </a:r>
          </a:p>
        </p:txBody>
      </p:sp>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6554" y="1769801"/>
            <a:ext cx="17951446" cy="7924747"/>
          </a:xfrm>
          <a:custGeom>
            <a:avLst/>
            <a:gdLst/>
            <a:ahLst/>
            <a:cxnLst/>
            <a:rect l="l" t="t" r="r" b="b"/>
            <a:pathLst>
              <a:path w="17951446" h="7924747">
                <a:moveTo>
                  <a:pt x="0" y="0"/>
                </a:moveTo>
                <a:lnTo>
                  <a:pt x="17951446" y="0"/>
                </a:lnTo>
                <a:lnTo>
                  <a:pt x="17951446" y="7924747"/>
                </a:lnTo>
                <a:lnTo>
                  <a:pt x="0" y="7924747"/>
                </a:lnTo>
                <a:lnTo>
                  <a:pt x="0" y="0"/>
                </a:lnTo>
                <a:close/>
              </a:path>
            </a:pathLst>
          </a:custGeom>
          <a:blipFill>
            <a:blip r:embed="rId2"/>
            <a:stretch>
              <a:fillRect/>
            </a:stretch>
          </a:blipFill>
        </p:spPr>
      </p:sp>
      <p:sp>
        <p:nvSpPr>
          <p:cNvPr id="3" name="TextBox 3"/>
          <p:cNvSpPr txBox="1"/>
          <p:nvPr/>
        </p:nvSpPr>
        <p:spPr>
          <a:xfrm>
            <a:off x="2361046" y="-117812"/>
            <a:ext cx="13565908" cy="2054900"/>
          </a:xfrm>
          <a:prstGeom prst="rect">
            <a:avLst/>
          </a:prstGeom>
        </p:spPr>
        <p:txBody>
          <a:bodyPr lIns="0" tIns="0" rIns="0" bIns="0" rtlCol="0" anchor="t">
            <a:spAutoFit/>
          </a:bodyPr>
          <a:lstStyle/>
          <a:p>
            <a:pPr algn="ctr">
              <a:lnSpc>
                <a:spcPts val="16958"/>
              </a:lnSpc>
            </a:pPr>
            <a:r>
              <a:rPr lang="en-US" sz="12113">
                <a:solidFill>
                  <a:srgbClr val="000000"/>
                </a:solidFill>
                <a:latin typeface="Hey Gotcha!"/>
              </a:rPr>
              <a:t>Reading with 80% fluency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AutoShape 2"/>
          <p:cNvSpPr/>
          <p:nvPr/>
        </p:nvSpPr>
        <p:spPr>
          <a:xfrm>
            <a:off x="1028700" y="9272588"/>
            <a:ext cx="16230600" cy="0"/>
          </a:xfrm>
          <a:prstGeom prst="line">
            <a:avLst/>
          </a:prstGeom>
          <a:ln w="19050" cap="flat">
            <a:solidFill>
              <a:srgbClr val="E2CDB8"/>
            </a:solidFill>
            <a:prstDash val="solid"/>
            <a:headEnd type="none" w="sm" len="sm"/>
            <a:tailEnd type="none" w="sm" len="sm"/>
          </a:ln>
        </p:spPr>
      </p:sp>
      <p:sp>
        <p:nvSpPr>
          <p:cNvPr id="3" name="TextBox 3"/>
          <p:cNvSpPr txBox="1"/>
          <p:nvPr/>
        </p:nvSpPr>
        <p:spPr>
          <a:xfrm>
            <a:off x="1897902" y="8142475"/>
            <a:ext cx="4874484" cy="365760"/>
          </a:xfrm>
          <a:prstGeom prst="rect">
            <a:avLst/>
          </a:prstGeom>
        </p:spPr>
        <p:txBody>
          <a:bodyPr lIns="0" tIns="0" rIns="0" bIns="0" rtlCol="0" anchor="t">
            <a:spAutoFit/>
          </a:bodyPr>
          <a:lstStyle/>
          <a:p>
            <a:pPr>
              <a:lnSpc>
                <a:spcPts val="2940"/>
              </a:lnSpc>
            </a:pPr>
            <a:endParaRPr/>
          </a:p>
        </p:txBody>
      </p:sp>
      <p:sp>
        <p:nvSpPr>
          <p:cNvPr id="4" name="TextBox 4"/>
          <p:cNvSpPr txBox="1"/>
          <p:nvPr/>
        </p:nvSpPr>
        <p:spPr>
          <a:xfrm>
            <a:off x="869633" y="7688576"/>
            <a:ext cx="16758532" cy="860992"/>
          </a:xfrm>
          <a:prstGeom prst="rect">
            <a:avLst/>
          </a:prstGeom>
        </p:spPr>
        <p:txBody>
          <a:bodyPr lIns="0" tIns="0" rIns="0" bIns="0" rtlCol="0" anchor="t">
            <a:spAutoFit/>
          </a:bodyPr>
          <a:lstStyle/>
          <a:p>
            <a:pPr algn="r">
              <a:lnSpc>
                <a:spcPts val="6968"/>
              </a:lnSpc>
            </a:pPr>
            <a:r>
              <a:rPr lang="en-US" sz="4977" u="sng">
                <a:solidFill>
                  <a:srgbClr val="F3C6C6"/>
                </a:solidFill>
                <a:latin typeface="Now Bold"/>
                <a:hlinkClick r:id="rId2" tooltip="http://www.learningwithperks.com/conference"/>
              </a:rPr>
              <a:t>WWW.LEARNINGWITHPERKS.COM/CONFERENCE</a:t>
            </a:r>
          </a:p>
        </p:txBody>
      </p:sp>
      <p:sp>
        <p:nvSpPr>
          <p:cNvPr id="5" name="AutoShape 5"/>
          <p:cNvSpPr/>
          <p:nvPr/>
        </p:nvSpPr>
        <p:spPr>
          <a:xfrm rot="5400000">
            <a:off x="-659533" y="7028462"/>
            <a:ext cx="3376466" cy="0"/>
          </a:xfrm>
          <a:prstGeom prst="line">
            <a:avLst/>
          </a:prstGeom>
          <a:ln w="19050" cap="flat">
            <a:solidFill>
              <a:srgbClr val="E2CDB8"/>
            </a:solidFill>
            <a:prstDash val="solid"/>
            <a:headEnd type="none" w="sm" len="sm"/>
            <a:tailEnd type="none" w="sm" len="sm"/>
          </a:ln>
        </p:spPr>
      </p:sp>
      <p:sp>
        <p:nvSpPr>
          <p:cNvPr id="6" name="Freeform 6"/>
          <p:cNvSpPr/>
          <p:nvPr/>
        </p:nvSpPr>
        <p:spPr>
          <a:xfrm>
            <a:off x="6605429" y="2544931"/>
            <a:ext cx="5077141" cy="5039672"/>
          </a:xfrm>
          <a:custGeom>
            <a:avLst/>
            <a:gdLst/>
            <a:ahLst/>
            <a:cxnLst/>
            <a:rect l="l" t="t" r="r" b="b"/>
            <a:pathLst>
              <a:path w="5077141" h="5039672">
                <a:moveTo>
                  <a:pt x="0" y="0"/>
                </a:moveTo>
                <a:lnTo>
                  <a:pt x="5077142" y="0"/>
                </a:lnTo>
                <a:lnTo>
                  <a:pt x="5077142" y="5039672"/>
                </a:lnTo>
                <a:lnTo>
                  <a:pt x="0" y="5039672"/>
                </a:lnTo>
                <a:lnTo>
                  <a:pt x="0" y="0"/>
                </a:lnTo>
                <a:close/>
              </a:path>
            </a:pathLst>
          </a:custGeom>
          <a:blipFill>
            <a:blip r:embed="rId3"/>
            <a:stretch>
              <a:fillRect/>
            </a:stretch>
          </a:blipFill>
        </p:spPr>
      </p:sp>
      <p:sp>
        <p:nvSpPr>
          <p:cNvPr id="7" name="TextBox 7"/>
          <p:cNvSpPr txBox="1"/>
          <p:nvPr/>
        </p:nvSpPr>
        <p:spPr>
          <a:xfrm>
            <a:off x="1028700" y="9436331"/>
            <a:ext cx="3783026" cy="365760"/>
          </a:xfrm>
          <a:prstGeom prst="rect">
            <a:avLst/>
          </a:prstGeom>
        </p:spPr>
        <p:txBody>
          <a:bodyPr lIns="0" tIns="0" rIns="0" bIns="0" rtlCol="0" anchor="t">
            <a:spAutoFit/>
          </a:bodyPr>
          <a:lstStyle/>
          <a:p>
            <a:pPr>
              <a:lnSpc>
                <a:spcPts val="2940"/>
              </a:lnSpc>
            </a:pPr>
            <a:r>
              <a:rPr lang="en-US" sz="2100" dirty="0">
                <a:solidFill>
                  <a:srgbClr val="E2CDB8"/>
                </a:solidFill>
                <a:latin typeface="Lexend Exa"/>
              </a:rPr>
              <a:t>2023</a:t>
            </a:r>
          </a:p>
        </p:txBody>
      </p:sp>
      <p:sp>
        <p:nvSpPr>
          <p:cNvPr id="8" name="TextBox 8"/>
          <p:cNvSpPr txBox="1"/>
          <p:nvPr/>
        </p:nvSpPr>
        <p:spPr>
          <a:xfrm>
            <a:off x="13476274" y="9436331"/>
            <a:ext cx="3783026" cy="365760"/>
          </a:xfrm>
          <a:prstGeom prst="rect">
            <a:avLst/>
          </a:prstGeom>
        </p:spPr>
        <p:txBody>
          <a:bodyPr lIns="0" tIns="0" rIns="0" bIns="0" rtlCol="0" anchor="t">
            <a:spAutoFit/>
          </a:bodyPr>
          <a:lstStyle/>
          <a:p>
            <a:pPr algn="r">
              <a:lnSpc>
                <a:spcPts val="2940"/>
              </a:lnSpc>
            </a:pPr>
            <a:r>
              <a:rPr lang="en-US" sz="2100">
                <a:solidFill>
                  <a:srgbClr val="E2CDB8"/>
                </a:solidFill>
                <a:latin typeface="Lexend Exa"/>
              </a:rPr>
              <a:t>@LearningWithPerks</a:t>
            </a:r>
          </a:p>
        </p:txBody>
      </p:sp>
      <p:sp>
        <p:nvSpPr>
          <p:cNvPr id="9" name="TextBox 9"/>
          <p:cNvSpPr txBox="1"/>
          <p:nvPr/>
        </p:nvSpPr>
        <p:spPr>
          <a:xfrm rot="-5400000">
            <a:off x="-1052512" y="2903220"/>
            <a:ext cx="4114800" cy="365760"/>
          </a:xfrm>
          <a:prstGeom prst="rect">
            <a:avLst/>
          </a:prstGeom>
        </p:spPr>
        <p:txBody>
          <a:bodyPr lIns="0" tIns="0" rIns="0" bIns="0" rtlCol="0" anchor="t">
            <a:spAutoFit/>
          </a:bodyPr>
          <a:lstStyle/>
          <a:p>
            <a:pPr>
              <a:lnSpc>
                <a:spcPts val="2940"/>
              </a:lnSpc>
            </a:pPr>
            <a:r>
              <a:rPr lang="en-US" sz="2100">
                <a:solidFill>
                  <a:srgbClr val="F3C6C6"/>
                </a:solidFill>
                <a:latin typeface="Lexend Exa"/>
              </a:rPr>
              <a:t>Science of Reading</a:t>
            </a:r>
          </a:p>
        </p:txBody>
      </p:sp>
      <p:sp>
        <p:nvSpPr>
          <p:cNvPr id="10" name="TextBox 10"/>
          <p:cNvSpPr txBox="1"/>
          <p:nvPr/>
        </p:nvSpPr>
        <p:spPr>
          <a:xfrm>
            <a:off x="2399258" y="734832"/>
            <a:ext cx="14440942" cy="1679947"/>
          </a:xfrm>
          <a:prstGeom prst="rect">
            <a:avLst/>
          </a:prstGeom>
        </p:spPr>
        <p:txBody>
          <a:bodyPr wrap="square" lIns="0" tIns="0" rIns="0" bIns="0" rtlCol="0" anchor="t">
            <a:spAutoFit/>
          </a:bodyPr>
          <a:lstStyle/>
          <a:p>
            <a:pPr algn="ctr">
              <a:lnSpc>
                <a:spcPts val="13061"/>
              </a:lnSpc>
            </a:pPr>
            <a:r>
              <a:rPr lang="en-US" sz="9329">
                <a:solidFill>
                  <a:srgbClr val="FDFDFD"/>
                </a:solidFill>
                <a:latin typeface="Life Savers Bold"/>
              </a:rPr>
              <a:t>Resource SHARE &amp; Links</a:t>
            </a: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7386" y="1745382"/>
            <a:ext cx="6796236" cy="6796236"/>
          </a:xfrm>
          <a:custGeom>
            <a:avLst/>
            <a:gdLst/>
            <a:ahLst/>
            <a:cxnLst/>
            <a:rect l="l" t="t" r="r" b="b"/>
            <a:pathLst>
              <a:path w="6796236" h="6796236">
                <a:moveTo>
                  <a:pt x="0" y="0"/>
                </a:moveTo>
                <a:lnTo>
                  <a:pt x="6796236" y="0"/>
                </a:lnTo>
                <a:lnTo>
                  <a:pt x="6796236" y="6796236"/>
                </a:lnTo>
                <a:lnTo>
                  <a:pt x="0" y="6796236"/>
                </a:lnTo>
                <a:lnTo>
                  <a:pt x="0" y="0"/>
                </a:lnTo>
                <a:close/>
              </a:path>
            </a:pathLst>
          </a:custGeom>
          <a:blipFill>
            <a:blip r:embed="rId2"/>
            <a:stretch>
              <a:fillRect/>
            </a:stretch>
          </a:blipFill>
        </p:spPr>
      </p:sp>
      <p:sp>
        <p:nvSpPr>
          <p:cNvPr id="3" name="Freeform 3"/>
          <p:cNvSpPr/>
          <p:nvPr/>
        </p:nvSpPr>
        <p:spPr>
          <a:xfrm>
            <a:off x="7511117" y="3142021"/>
            <a:ext cx="9748183" cy="3223048"/>
          </a:xfrm>
          <a:custGeom>
            <a:avLst/>
            <a:gdLst/>
            <a:ahLst/>
            <a:cxnLst/>
            <a:rect l="l" t="t" r="r" b="b"/>
            <a:pathLst>
              <a:path w="9748183" h="3223048">
                <a:moveTo>
                  <a:pt x="0" y="0"/>
                </a:moveTo>
                <a:lnTo>
                  <a:pt x="9748183" y="0"/>
                </a:lnTo>
                <a:lnTo>
                  <a:pt x="9748183" y="3223048"/>
                </a:lnTo>
                <a:lnTo>
                  <a:pt x="0" y="3223048"/>
                </a:lnTo>
                <a:lnTo>
                  <a:pt x="0" y="0"/>
                </a:lnTo>
                <a:close/>
              </a:path>
            </a:pathLst>
          </a:custGeom>
          <a:blipFill>
            <a:blip r:embed="rId3"/>
            <a:stretch>
              <a:fillRect/>
            </a:stretch>
          </a:blipFill>
        </p:spPr>
      </p:sp>
      <p:sp>
        <p:nvSpPr>
          <p:cNvPr id="4" name="TextBox 4"/>
          <p:cNvSpPr txBox="1"/>
          <p:nvPr/>
        </p:nvSpPr>
        <p:spPr>
          <a:xfrm>
            <a:off x="5274916" y="-117812"/>
            <a:ext cx="8180983" cy="2083095"/>
          </a:xfrm>
          <a:prstGeom prst="rect">
            <a:avLst/>
          </a:prstGeom>
        </p:spPr>
        <p:txBody>
          <a:bodyPr lIns="0" tIns="0" rIns="0" bIns="0" rtlCol="0" anchor="t">
            <a:spAutoFit/>
          </a:bodyPr>
          <a:lstStyle/>
          <a:p>
            <a:pPr algn="ctr">
              <a:lnSpc>
                <a:spcPts val="16958"/>
              </a:lnSpc>
            </a:pPr>
            <a:r>
              <a:rPr lang="en-US" sz="12113">
                <a:solidFill>
                  <a:srgbClr val="75A3B2"/>
                </a:solidFill>
                <a:latin typeface="Hey Gotcha!"/>
              </a:rPr>
              <a:t>Comprehension</a:t>
            </a:r>
          </a:p>
        </p:txBody>
      </p:sp>
      <p:sp>
        <p:nvSpPr>
          <p:cNvPr id="5" name="TextBox 5"/>
          <p:cNvSpPr txBox="1"/>
          <p:nvPr/>
        </p:nvSpPr>
        <p:spPr>
          <a:xfrm>
            <a:off x="7509106" y="1784687"/>
            <a:ext cx="9062561" cy="1357334"/>
          </a:xfrm>
          <a:prstGeom prst="rect">
            <a:avLst/>
          </a:prstGeom>
        </p:spPr>
        <p:txBody>
          <a:bodyPr lIns="0" tIns="0" rIns="0" bIns="0" rtlCol="0" anchor="t">
            <a:spAutoFit/>
          </a:bodyPr>
          <a:lstStyle/>
          <a:p>
            <a:pPr algn="ctr">
              <a:lnSpc>
                <a:spcPts val="11247"/>
              </a:lnSpc>
            </a:pPr>
            <a:r>
              <a:rPr lang="en-US" sz="8033">
                <a:solidFill>
                  <a:srgbClr val="000000"/>
                </a:solidFill>
                <a:latin typeface="Hey Gotcha!"/>
              </a:rPr>
              <a:t>DIMS -does it make sense?</a:t>
            </a:r>
          </a:p>
        </p:txBody>
      </p:sp>
      <p:sp>
        <p:nvSpPr>
          <p:cNvPr id="6" name="TextBox 6"/>
          <p:cNvSpPr txBox="1"/>
          <p:nvPr/>
        </p:nvSpPr>
        <p:spPr>
          <a:xfrm>
            <a:off x="8975760" y="7089718"/>
            <a:ext cx="7070122" cy="1714220"/>
          </a:xfrm>
          <a:prstGeom prst="rect">
            <a:avLst/>
          </a:prstGeom>
        </p:spPr>
        <p:txBody>
          <a:bodyPr lIns="0" tIns="0" rIns="0" bIns="0" rtlCol="0" anchor="t">
            <a:spAutoFit/>
          </a:bodyPr>
          <a:lstStyle/>
          <a:p>
            <a:pPr algn="ctr">
              <a:lnSpc>
                <a:spcPts val="14134"/>
              </a:lnSpc>
            </a:pPr>
            <a:r>
              <a:rPr lang="en-US" sz="10095">
                <a:solidFill>
                  <a:srgbClr val="000000"/>
                </a:solidFill>
                <a:latin typeface="Hey Gotcha!"/>
              </a:rPr>
              <a:t>Reading Powers</a:t>
            </a:r>
          </a:p>
        </p:txBody>
      </p:sp>
      <p:sp>
        <p:nvSpPr>
          <p:cNvPr id="7" name="TextBox 7"/>
          <p:cNvSpPr txBox="1"/>
          <p:nvPr/>
        </p:nvSpPr>
        <p:spPr>
          <a:xfrm>
            <a:off x="8115916" y="8360643"/>
            <a:ext cx="8687282" cy="1552579"/>
          </a:xfrm>
          <a:prstGeom prst="rect">
            <a:avLst/>
          </a:prstGeom>
        </p:spPr>
        <p:txBody>
          <a:bodyPr lIns="0" tIns="0" rIns="0" bIns="0" rtlCol="0" anchor="t">
            <a:spAutoFit/>
          </a:bodyPr>
          <a:lstStyle/>
          <a:p>
            <a:pPr algn="ctr">
              <a:lnSpc>
                <a:spcPts val="12868"/>
              </a:lnSpc>
            </a:pPr>
            <a:r>
              <a:rPr lang="en-US" sz="9191">
                <a:solidFill>
                  <a:srgbClr val="000000"/>
                </a:solidFill>
                <a:latin typeface="Life Savers"/>
              </a:rPr>
              <a:t>by Adrienne Gear</a:t>
            </a:r>
          </a:p>
        </p:txBody>
      </p:sp>
      <p:sp>
        <p:nvSpPr>
          <p:cNvPr id="8" name="AutoShape 8"/>
          <p:cNvSpPr/>
          <p:nvPr/>
        </p:nvSpPr>
        <p:spPr>
          <a:xfrm>
            <a:off x="9365408" y="6838736"/>
            <a:ext cx="6492240" cy="0"/>
          </a:xfrm>
          <a:prstGeom prst="line">
            <a:avLst/>
          </a:prstGeom>
          <a:ln w="38100" cap="flat">
            <a:solidFill>
              <a:srgbClr val="000000"/>
            </a:solidFill>
            <a:prstDash val="solid"/>
            <a:headEnd type="none" w="sm" len="sm"/>
            <a:tailEnd type="none" w="sm" len="sm"/>
          </a:ln>
        </p:spPr>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TextBox 2"/>
          <p:cNvSpPr txBox="1"/>
          <p:nvPr/>
        </p:nvSpPr>
        <p:spPr>
          <a:xfrm>
            <a:off x="1028700" y="9051607"/>
            <a:ext cx="6045126" cy="365760"/>
          </a:xfrm>
          <a:prstGeom prst="rect">
            <a:avLst/>
          </a:prstGeom>
        </p:spPr>
        <p:txBody>
          <a:bodyPr lIns="0" tIns="0" rIns="0" bIns="0" rtlCol="0" anchor="t">
            <a:spAutoFit/>
          </a:bodyPr>
          <a:lstStyle/>
          <a:p>
            <a:pPr>
              <a:lnSpc>
                <a:spcPts val="2940"/>
              </a:lnSpc>
            </a:pPr>
            <a:r>
              <a:rPr lang="en-US" sz="2100">
                <a:solidFill>
                  <a:srgbClr val="E2CDB8"/>
                </a:solidFill>
                <a:latin typeface="Lexend Exa"/>
              </a:rPr>
              <a:t>www.learningwithperks.com</a:t>
            </a:r>
          </a:p>
        </p:txBody>
      </p:sp>
      <p:sp>
        <p:nvSpPr>
          <p:cNvPr id="3" name="AutoShape 3"/>
          <p:cNvSpPr/>
          <p:nvPr/>
        </p:nvSpPr>
        <p:spPr>
          <a:xfrm>
            <a:off x="1028700" y="8695454"/>
            <a:ext cx="16230600" cy="0"/>
          </a:xfrm>
          <a:prstGeom prst="line">
            <a:avLst/>
          </a:prstGeom>
          <a:ln w="19050" cap="flat">
            <a:solidFill>
              <a:srgbClr val="E2CDB8"/>
            </a:solidFill>
            <a:prstDash val="solid"/>
            <a:headEnd type="none" w="sm" len="sm"/>
            <a:tailEnd type="none" w="sm" len="sm"/>
          </a:ln>
        </p:spPr>
      </p:sp>
      <p:sp>
        <p:nvSpPr>
          <p:cNvPr id="4" name="TextBox 4"/>
          <p:cNvSpPr txBox="1"/>
          <p:nvPr/>
        </p:nvSpPr>
        <p:spPr>
          <a:xfrm>
            <a:off x="3975713" y="573390"/>
            <a:ext cx="11518127" cy="1476786"/>
          </a:xfrm>
          <a:prstGeom prst="rect">
            <a:avLst/>
          </a:prstGeom>
        </p:spPr>
        <p:txBody>
          <a:bodyPr lIns="0" tIns="0" rIns="0" bIns="0" rtlCol="0" anchor="t">
            <a:spAutoFit/>
          </a:bodyPr>
          <a:lstStyle/>
          <a:p>
            <a:pPr>
              <a:lnSpc>
                <a:spcPts val="11941"/>
              </a:lnSpc>
            </a:pPr>
            <a:r>
              <a:rPr lang="en-US" sz="8529">
                <a:solidFill>
                  <a:srgbClr val="F3C6C6"/>
                </a:solidFill>
                <a:latin typeface="Now Bold"/>
              </a:rPr>
              <a:t>SO - WHAT NOW??</a:t>
            </a:r>
          </a:p>
        </p:txBody>
      </p:sp>
      <p:sp>
        <p:nvSpPr>
          <p:cNvPr id="5" name="TextBox 5"/>
          <p:cNvSpPr txBox="1"/>
          <p:nvPr/>
        </p:nvSpPr>
        <p:spPr>
          <a:xfrm>
            <a:off x="1850125" y="2755469"/>
            <a:ext cx="14587750" cy="4831183"/>
          </a:xfrm>
          <a:prstGeom prst="rect">
            <a:avLst/>
          </a:prstGeom>
        </p:spPr>
        <p:txBody>
          <a:bodyPr lIns="0" tIns="0" rIns="0" bIns="0" rtlCol="0" anchor="t">
            <a:spAutoFit/>
          </a:bodyPr>
          <a:lstStyle/>
          <a:p>
            <a:pPr marL="970792" lvl="1" indent="-485396">
              <a:lnSpc>
                <a:spcPts val="6429"/>
              </a:lnSpc>
              <a:buFont typeface="Arial"/>
              <a:buChar char="•"/>
            </a:pPr>
            <a:r>
              <a:rPr lang="en-US" sz="4496">
                <a:solidFill>
                  <a:srgbClr val="FFFFFF"/>
                </a:solidFill>
                <a:latin typeface="Lexend Exa"/>
              </a:rPr>
              <a:t>There are some things that you can do in the whole class setting to help our striving readers</a:t>
            </a:r>
          </a:p>
          <a:p>
            <a:pPr marL="970792" lvl="1" indent="-485396">
              <a:lnSpc>
                <a:spcPts val="6429"/>
              </a:lnSpc>
              <a:buFont typeface="Arial"/>
              <a:buChar char="•"/>
            </a:pPr>
            <a:endParaRPr lang="en-US" sz="4496">
              <a:solidFill>
                <a:srgbClr val="FFFFFF"/>
              </a:solidFill>
              <a:latin typeface="Lexend Exa"/>
            </a:endParaRPr>
          </a:p>
          <a:p>
            <a:pPr marL="970792" lvl="1" indent="-485396">
              <a:lnSpc>
                <a:spcPts val="6429"/>
              </a:lnSpc>
              <a:buFont typeface="Arial"/>
              <a:buChar char="•"/>
            </a:pPr>
            <a:r>
              <a:rPr lang="en-US" sz="4496">
                <a:solidFill>
                  <a:srgbClr val="FFFFFF"/>
                </a:solidFill>
                <a:latin typeface="Lexend Exa"/>
              </a:rPr>
              <a:t>Small group work is also very important, if possible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TextBox 2"/>
          <p:cNvSpPr txBox="1"/>
          <p:nvPr/>
        </p:nvSpPr>
        <p:spPr>
          <a:xfrm>
            <a:off x="1028700" y="9436331"/>
            <a:ext cx="6045126" cy="365760"/>
          </a:xfrm>
          <a:prstGeom prst="rect">
            <a:avLst/>
          </a:prstGeom>
        </p:spPr>
        <p:txBody>
          <a:bodyPr lIns="0" tIns="0" rIns="0" bIns="0" rtlCol="0" anchor="t">
            <a:spAutoFit/>
          </a:bodyPr>
          <a:lstStyle/>
          <a:p>
            <a:pPr>
              <a:lnSpc>
                <a:spcPts val="2940"/>
              </a:lnSpc>
            </a:pPr>
            <a:r>
              <a:rPr lang="en-US" sz="2100">
                <a:solidFill>
                  <a:srgbClr val="E2CDB8"/>
                </a:solidFill>
                <a:latin typeface="Lexend Exa"/>
              </a:rPr>
              <a:t>www.learningwithperks.com</a:t>
            </a:r>
          </a:p>
        </p:txBody>
      </p:sp>
      <p:sp>
        <p:nvSpPr>
          <p:cNvPr id="3" name="TextBox 3"/>
          <p:cNvSpPr txBox="1"/>
          <p:nvPr/>
        </p:nvSpPr>
        <p:spPr>
          <a:xfrm>
            <a:off x="16360558" y="9436331"/>
            <a:ext cx="898742" cy="365760"/>
          </a:xfrm>
          <a:prstGeom prst="rect">
            <a:avLst/>
          </a:prstGeom>
        </p:spPr>
        <p:txBody>
          <a:bodyPr lIns="0" tIns="0" rIns="0" bIns="0" rtlCol="0" anchor="t">
            <a:spAutoFit/>
          </a:bodyPr>
          <a:lstStyle/>
          <a:p>
            <a:pPr algn="r">
              <a:lnSpc>
                <a:spcPts val="2940"/>
              </a:lnSpc>
            </a:pPr>
            <a:r>
              <a:rPr lang="en-US" sz="2100">
                <a:solidFill>
                  <a:srgbClr val="E2CDB8"/>
                </a:solidFill>
                <a:latin typeface="Lexend Exa"/>
              </a:rPr>
              <a:t>/  12</a:t>
            </a:r>
          </a:p>
        </p:txBody>
      </p:sp>
      <p:sp>
        <p:nvSpPr>
          <p:cNvPr id="4" name="AutoShape 4"/>
          <p:cNvSpPr/>
          <p:nvPr/>
        </p:nvSpPr>
        <p:spPr>
          <a:xfrm>
            <a:off x="1028700" y="9248775"/>
            <a:ext cx="16230600" cy="0"/>
          </a:xfrm>
          <a:prstGeom prst="line">
            <a:avLst/>
          </a:prstGeom>
          <a:ln w="19050" cap="flat">
            <a:solidFill>
              <a:srgbClr val="E2CDB8"/>
            </a:solidFill>
            <a:prstDash val="solid"/>
            <a:headEnd type="none" w="sm" len="sm"/>
            <a:tailEnd type="none" w="sm" len="sm"/>
          </a:ln>
        </p:spPr>
      </p:sp>
      <p:sp>
        <p:nvSpPr>
          <p:cNvPr id="5" name="TextBox 5"/>
          <p:cNvSpPr txBox="1"/>
          <p:nvPr/>
        </p:nvSpPr>
        <p:spPr>
          <a:xfrm>
            <a:off x="15493840" y="9436331"/>
            <a:ext cx="866718" cy="365760"/>
          </a:xfrm>
          <a:prstGeom prst="rect">
            <a:avLst/>
          </a:prstGeom>
        </p:spPr>
        <p:txBody>
          <a:bodyPr lIns="0" tIns="0" rIns="0" bIns="0" rtlCol="0" anchor="t">
            <a:spAutoFit/>
          </a:bodyPr>
          <a:lstStyle/>
          <a:p>
            <a:pPr algn="r">
              <a:lnSpc>
                <a:spcPts val="2940"/>
              </a:lnSpc>
            </a:pPr>
            <a:r>
              <a:rPr lang="en-US" sz="2100">
                <a:solidFill>
                  <a:srgbClr val="EB924D"/>
                </a:solidFill>
                <a:latin typeface="Lexend Exa"/>
              </a:rPr>
              <a:t>01 </a:t>
            </a:r>
          </a:p>
        </p:txBody>
      </p:sp>
      <p:sp>
        <p:nvSpPr>
          <p:cNvPr id="6" name="TextBox 6"/>
          <p:cNvSpPr txBox="1"/>
          <p:nvPr/>
        </p:nvSpPr>
        <p:spPr>
          <a:xfrm>
            <a:off x="4051263" y="914400"/>
            <a:ext cx="9113312" cy="1017208"/>
          </a:xfrm>
          <a:prstGeom prst="rect">
            <a:avLst/>
          </a:prstGeom>
        </p:spPr>
        <p:txBody>
          <a:bodyPr lIns="0" tIns="0" rIns="0" bIns="0" rtlCol="0" anchor="t">
            <a:spAutoFit/>
          </a:bodyPr>
          <a:lstStyle/>
          <a:p>
            <a:pPr>
              <a:lnSpc>
                <a:spcPts val="8260"/>
              </a:lnSpc>
            </a:pPr>
            <a:r>
              <a:rPr lang="en-US" sz="5900">
                <a:solidFill>
                  <a:srgbClr val="F3C6C6"/>
                </a:solidFill>
                <a:latin typeface="Now Bold"/>
              </a:rPr>
              <a:t>STRUCTURED READING</a:t>
            </a:r>
          </a:p>
        </p:txBody>
      </p:sp>
      <p:sp>
        <p:nvSpPr>
          <p:cNvPr id="7" name="TextBox 7"/>
          <p:cNvSpPr txBox="1"/>
          <p:nvPr/>
        </p:nvSpPr>
        <p:spPr>
          <a:xfrm>
            <a:off x="1850125" y="2641169"/>
            <a:ext cx="14587750" cy="4785587"/>
          </a:xfrm>
          <a:prstGeom prst="rect">
            <a:avLst/>
          </a:prstGeom>
        </p:spPr>
        <p:txBody>
          <a:bodyPr lIns="0" tIns="0" rIns="0" bIns="0" rtlCol="0" anchor="t">
            <a:spAutoFit/>
          </a:bodyPr>
          <a:lstStyle/>
          <a:p>
            <a:pPr marL="970792" lvl="1" indent="-485396">
              <a:lnSpc>
                <a:spcPts val="7688"/>
              </a:lnSpc>
              <a:buFont typeface="Arial"/>
              <a:buChar char="•"/>
            </a:pPr>
            <a:r>
              <a:rPr lang="en-US" sz="4496">
                <a:solidFill>
                  <a:srgbClr val="FFFFFF"/>
                </a:solidFill>
                <a:latin typeface="Lexend Exa"/>
              </a:rPr>
              <a:t>What is structured literacy?</a:t>
            </a:r>
          </a:p>
          <a:p>
            <a:pPr marL="970792" lvl="1" indent="-485396">
              <a:lnSpc>
                <a:spcPts val="7688"/>
              </a:lnSpc>
              <a:buFont typeface="Arial"/>
              <a:buChar char="•"/>
            </a:pPr>
            <a:r>
              <a:rPr lang="en-US" sz="4496">
                <a:solidFill>
                  <a:srgbClr val="FFFFFF"/>
                </a:solidFill>
                <a:latin typeface="Lexend Exa"/>
              </a:rPr>
              <a:t>How does this apply to older readers? </a:t>
            </a:r>
          </a:p>
          <a:p>
            <a:pPr marL="970792" lvl="1" indent="-485396">
              <a:lnSpc>
                <a:spcPts val="7688"/>
              </a:lnSpc>
              <a:buFont typeface="Arial"/>
              <a:buChar char="•"/>
            </a:pPr>
            <a:r>
              <a:rPr lang="en-US" sz="4496">
                <a:solidFill>
                  <a:srgbClr val="FFFFFF"/>
                </a:solidFill>
                <a:latin typeface="Lexend Exa"/>
              </a:rPr>
              <a:t>filling in the gaps</a:t>
            </a:r>
          </a:p>
          <a:p>
            <a:pPr marL="970792" lvl="1" indent="-485396">
              <a:lnSpc>
                <a:spcPts val="7688"/>
              </a:lnSpc>
              <a:buFont typeface="Arial"/>
              <a:buChar char="•"/>
            </a:pPr>
            <a:r>
              <a:rPr lang="en-US" sz="4496">
                <a:solidFill>
                  <a:srgbClr val="FFFFFF"/>
                </a:solidFill>
                <a:latin typeface="Lexend Exa"/>
              </a:rPr>
              <a:t>assessment</a:t>
            </a:r>
          </a:p>
          <a:p>
            <a:pPr marL="970792" lvl="1" indent="-485396">
              <a:lnSpc>
                <a:spcPts val="7688"/>
              </a:lnSpc>
              <a:buFont typeface="Arial"/>
              <a:buChar char="•"/>
            </a:pPr>
            <a:r>
              <a:rPr lang="en-US" sz="4496">
                <a:solidFill>
                  <a:srgbClr val="FFFFFF"/>
                </a:solidFill>
                <a:latin typeface="Lexend Exa"/>
              </a:rPr>
              <a:t>scope &amp; sequence</a:t>
            </a:r>
          </a:p>
        </p:txBody>
      </p:sp>
    </p:spTree>
  </p:cSld>
  <p:clrMapOvr>
    <a:masterClrMapping/>
  </p:clrMapOvr>
  <p:transition>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TextBox 2"/>
          <p:cNvSpPr txBox="1"/>
          <p:nvPr/>
        </p:nvSpPr>
        <p:spPr>
          <a:xfrm>
            <a:off x="1028700" y="9436331"/>
            <a:ext cx="6045126" cy="365760"/>
          </a:xfrm>
          <a:prstGeom prst="rect">
            <a:avLst/>
          </a:prstGeom>
        </p:spPr>
        <p:txBody>
          <a:bodyPr lIns="0" tIns="0" rIns="0" bIns="0" rtlCol="0" anchor="t">
            <a:spAutoFit/>
          </a:bodyPr>
          <a:lstStyle/>
          <a:p>
            <a:pPr>
              <a:lnSpc>
                <a:spcPts val="2940"/>
              </a:lnSpc>
            </a:pPr>
            <a:r>
              <a:rPr lang="en-US" sz="2100">
                <a:solidFill>
                  <a:srgbClr val="E2CDB8"/>
                </a:solidFill>
                <a:latin typeface="Lexend Exa"/>
              </a:rPr>
              <a:t>www.learningwithperks.com</a:t>
            </a:r>
          </a:p>
        </p:txBody>
      </p:sp>
      <p:sp>
        <p:nvSpPr>
          <p:cNvPr id="3" name="AutoShape 3"/>
          <p:cNvSpPr/>
          <p:nvPr/>
        </p:nvSpPr>
        <p:spPr>
          <a:xfrm>
            <a:off x="1028700" y="9248775"/>
            <a:ext cx="16230600" cy="0"/>
          </a:xfrm>
          <a:prstGeom prst="line">
            <a:avLst/>
          </a:prstGeom>
          <a:ln w="19050" cap="flat">
            <a:solidFill>
              <a:srgbClr val="E2CDB8"/>
            </a:solidFill>
            <a:prstDash val="solid"/>
            <a:headEnd type="none" w="sm" len="sm"/>
            <a:tailEnd type="none" w="sm" len="sm"/>
          </a:ln>
        </p:spPr>
      </p:sp>
      <p:sp>
        <p:nvSpPr>
          <p:cNvPr id="4" name="TextBox 4"/>
          <p:cNvSpPr txBox="1"/>
          <p:nvPr/>
        </p:nvSpPr>
        <p:spPr>
          <a:xfrm>
            <a:off x="1413981" y="1222717"/>
            <a:ext cx="14868058" cy="860425"/>
          </a:xfrm>
          <a:prstGeom prst="rect">
            <a:avLst/>
          </a:prstGeom>
        </p:spPr>
        <p:txBody>
          <a:bodyPr lIns="0" tIns="0" rIns="0" bIns="0" rtlCol="0" anchor="t">
            <a:spAutoFit/>
          </a:bodyPr>
          <a:lstStyle/>
          <a:p>
            <a:pPr>
              <a:lnSpc>
                <a:spcPts val="7000"/>
              </a:lnSpc>
            </a:pPr>
            <a:r>
              <a:rPr lang="en-US" sz="5000">
                <a:solidFill>
                  <a:srgbClr val="F3C6C6"/>
                </a:solidFill>
                <a:latin typeface="Now Bold"/>
              </a:rPr>
              <a:t>ACCOMODATE FOR GRADE LEVEL EXPOSURE</a:t>
            </a:r>
          </a:p>
        </p:txBody>
      </p:sp>
      <p:sp>
        <p:nvSpPr>
          <p:cNvPr id="5" name="TextBox 5"/>
          <p:cNvSpPr txBox="1"/>
          <p:nvPr/>
        </p:nvSpPr>
        <p:spPr>
          <a:xfrm>
            <a:off x="1028700" y="3508989"/>
            <a:ext cx="16230600" cy="4777741"/>
          </a:xfrm>
          <a:prstGeom prst="rect">
            <a:avLst/>
          </a:prstGeom>
        </p:spPr>
        <p:txBody>
          <a:bodyPr lIns="0" tIns="0" rIns="0" bIns="0" rtlCol="0" anchor="t">
            <a:spAutoFit/>
          </a:bodyPr>
          <a:lstStyle/>
          <a:p>
            <a:pPr>
              <a:lnSpc>
                <a:spcPts val="5459"/>
              </a:lnSpc>
            </a:pPr>
            <a:r>
              <a:rPr lang="en-US" sz="3899">
                <a:solidFill>
                  <a:srgbClr val="E2CDB8"/>
                </a:solidFill>
                <a:latin typeface="Lexend Exa"/>
              </a:rPr>
              <a:t>-Read &amp; Write Google Extension</a:t>
            </a:r>
          </a:p>
          <a:p>
            <a:pPr>
              <a:lnSpc>
                <a:spcPts val="5459"/>
              </a:lnSpc>
            </a:pPr>
            <a:endParaRPr lang="en-US" sz="3899">
              <a:solidFill>
                <a:srgbClr val="E2CDB8"/>
              </a:solidFill>
              <a:latin typeface="Lexend Exa"/>
            </a:endParaRPr>
          </a:p>
          <a:p>
            <a:pPr>
              <a:lnSpc>
                <a:spcPts val="5459"/>
              </a:lnSpc>
            </a:pPr>
            <a:r>
              <a:rPr lang="en-US" sz="3899">
                <a:solidFill>
                  <a:srgbClr val="E2CDB8"/>
                </a:solidFill>
                <a:latin typeface="Lexend Exa"/>
              </a:rPr>
              <a:t>-Assistive technology use when possible</a:t>
            </a:r>
          </a:p>
          <a:p>
            <a:pPr>
              <a:lnSpc>
                <a:spcPts val="5459"/>
              </a:lnSpc>
            </a:pPr>
            <a:endParaRPr lang="en-US" sz="3899">
              <a:solidFill>
                <a:srgbClr val="E2CDB8"/>
              </a:solidFill>
              <a:latin typeface="Lexend Exa"/>
            </a:endParaRPr>
          </a:p>
          <a:p>
            <a:pPr>
              <a:lnSpc>
                <a:spcPts val="5459"/>
              </a:lnSpc>
            </a:pPr>
            <a:r>
              <a:rPr lang="en-US" sz="3899">
                <a:solidFill>
                  <a:srgbClr val="E2CDB8"/>
                </a:solidFill>
                <a:latin typeface="Lexend Exa"/>
              </a:rPr>
              <a:t>-Headphones available</a:t>
            </a:r>
          </a:p>
          <a:p>
            <a:pPr>
              <a:lnSpc>
                <a:spcPts val="5459"/>
              </a:lnSpc>
            </a:pPr>
            <a:endParaRPr lang="en-US" sz="3899">
              <a:solidFill>
                <a:srgbClr val="E2CDB8"/>
              </a:solidFill>
              <a:latin typeface="Lexend Exa"/>
            </a:endParaRPr>
          </a:p>
          <a:p>
            <a:pPr>
              <a:lnSpc>
                <a:spcPts val="5459"/>
              </a:lnSpc>
            </a:pPr>
            <a:r>
              <a:rPr lang="en-US" sz="3899">
                <a:solidFill>
                  <a:srgbClr val="E2CDB8"/>
                </a:solidFill>
                <a:latin typeface="Lexend Exa"/>
              </a:rPr>
              <a:t>-TALK ABOUT IT WITH THE WHOLE CLASS!</a:t>
            </a:r>
          </a:p>
        </p:txBody>
      </p:sp>
    </p:spTree>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21988">
            <a:off x="285355" y="2559259"/>
            <a:ext cx="4198206" cy="1532345"/>
          </a:xfrm>
          <a:custGeom>
            <a:avLst/>
            <a:gdLst/>
            <a:ahLst/>
            <a:cxnLst/>
            <a:rect l="l" t="t" r="r" b="b"/>
            <a:pathLst>
              <a:path w="4198206" h="1532345">
                <a:moveTo>
                  <a:pt x="0" y="0"/>
                </a:moveTo>
                <a:lnTo>
                  <a:pt x="4198206" y="0"/>
                </a:lnTo>
                <a:lnTo>
                  <a:pt x="4198206" y="1532346"/>
                </a:lnTo>
                <a:lnTo>
                  <a:pt x="0" y="15323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614490" y="351107"/>
            <a:ext cx="9059019" cy="2562816"/>
          </a:xfrm>
          <a:prstGeom prst="rect">
            <a:avLst/>
          </a:prstGeom>
        </p:spPr>
        <p:txBody>
          <a:bodyPr lIns="0" tIns="0" rIns="0" bIns="0" rtlCol="0" anchor="t">
            <a:spAutoFit/>
          </a:bodyPr>
          <a:lstStyle/>
          <a:p>
            <a:pPr algn="ctr">
              <a:lnSpc>
                <a:spcPts val="21166"/>
              </a:lnSpc>
            </a:pPr>
            <a:r>
              <a:rPr lang="en-US" sz="15118">
                <a:solidFill>
                  <a:srgbClr val="000000"/>
                </a:solidFill>
                <a:latin typeface="Hey Gotcha!"/>
              </a:rPr>
              <a:t>Fair VS Equal</a:t>
            </a:r>
          </a:p>
        </p:txBody>
      </p:sp>
      <p:sp>
        <p:nvSpPr>
          <p:cNvPr id="4" name="TextBox 4"/>
          <p:cNvSpPr txBox="1"/>
          <p:nvPr/>
        </p:nvSpPr>
        <p:spPr>
          <a:xfrm>
            <a:off x="4435187" y="2751997"/>
            <a:ext cx="9000729" cy="1541513"/>
          </a:xfrm>
          <a:prstGeom prst="rect">
            <a:avLst/>
          </a:prstGeom>
        </p:spPr>
        <p:txBody>
          <a:bodyPr lIns="0" tIns="0" rIns="0" bIns="0" rtlCol="0" anchor="t">
            <a:spAutoFit/>
          </a:bodyPr>
          <a:lstStyle/>
          <a:p>
            <a:pPr algn="ctr">
              <a:lnSpc>
                <a:spcPts val="12684"/>
              </a:lnSpc>
            </a:pPr>
            <a:r>
              <a:rPr lang="en-US" sz="9060">
                <a:solidFill>
                  <a:srgbClr val="000000"/>
                </a:solidFill>
                <a:latin typeface="Life Savers Bold"/>
              </a:rPr>
              <a:t>The Glasses Story</a:t>
            </a:r>
          </a:p>
        </p:txBody>
      </p:sp>
      <p:sp>
        <p:nvSpPr>
          <p:cNvPr id="5" name="TextBox 5"/>
          <p:cNvSpPr txBox="1"/>
          <p:nvPr/>
        </p:nvSpPr>
        <p:spPr>
          <a:xfrm>
            <a:off x="2632124" y="5029200"/>
            <a:ext cx="13023752" cy="3124413"/>
          </a:xfrm>
          <a:prstGeom prst="rect">
            <a:avLst/>
          </a:prstGeom>
        </p:spPr>
        <p:txBody>
          <a:bodyPr lIns="0" tIns="0" rIns="0" bIns="0" rtlCol="0" anchor="t">
            <a:spAutoFit/>
          </a:bodyPr>
          <a:lstStyle/>
          <a:p>
            <a:pPr algn="ctr">
              <a:lnSpc>
                <a:spcPts val="8454"/>
              </a:lnSpc>
            </a:pPr>
            <a:r>
              <a:rPr lang="en-US" sz="6038">
                <a:solidFill>
                  <a:srgbClr val="000000"/>
                </a:solidFill>
                <a:latin typeface="Life Savers"/>
              </a:rPr>
              <a:t>We all learn differently, and everyone gets what they need to be most successful</a:t>
            </a:r>
          </a:p>
        </p:txBody>
      </p:sp>
    </p:spTree>
  </p:cSld>
  <p:clrMapOvr>
    <a:masterClrMapping/>
  </p:clrMapOvr>
  <p:transition>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TextBox 2"/>
          <p:cNvSpPr txBox="1"/>
          <p:nvPr/>
        </p:nvSpPr>
        <p:spPr>
          <a:xfrm>
            <a:off x="1028700" y="1376829"/>
            <a:ext cx="16230600" cy="860425"/>
          </a:xfrm>
          <a:prstGeom prst="rect">
            <a:avLst/>
          </a:prstGeom>
        </p:spPr>
        <p:txBody>
          <a:bodyPr lIns="0" tIns="0" rIns="0" bIns="0" rtlCol="0" anchor="t">
            <a:spAutoFit/>
          </a:bodyPr>
          <a:lstStyle/>
          <a:p>
            <a:pPr>
              <a:lnSpc>
                <a:spcPts val="7000"/>
              </a:lnSpc>
            </a:pPr>
            <a:r>
              <a:rPr lang="en-US" sz="5000">
                <a:solidFill>
                  <a:srgbClr val="F3C6C6"/>
                </a:solidFill>
                <a:latin typeface="Now Bold"/>
              </a:rPr>
              <a:t>SMALL GROUPS IN THE MIDDLE SCHOOL CLASS</a:t>
            </a:r>
          </a:p>
        </p:txBody>
      </p:sp>
      <p:sp>
        <p:nvSpPr>
          <p:cNvPr id="3" name="TextBox 3"/>
          <p:cNvSpPr txBox="1"/>
          <p:nvPr/>
        </p:nvSpPr>
        <p:spPr>
          <a:xfrm>
            <a:off x="4051263" y="2188778"/>
            <a:ext cx="11013914" cy="6648224"/>
          </a:xfrm>
          <a:prstGeom prst="rect">
            <a:avLst/>
          </a:prstGeom>
        </p:spPr>
        <p:txBody>
          <a:bodyPr lIns="0" tIns="0" rIns="0" bIns="0" rtlCol="0" anchor="t">
            <a:spAutoFit/>
          </a:bodyPr>
          <a:lstStyle/>
          <a:p>
            <a:pPr>
              <a:lnSpc>
                <a:spcPts val="6573"/>
              </a:lnSpc>
            </a:pPr>
            <a:endParaRPr/>
          </a:p>
          <a:p>
            <a:pPr>
              <a:lnSpc>
                <a:spcPts val="6573"/>
              </a:lnSpc>
            </a:pPr>
            <a:r>
              <a:rPr lang="en-US" sz="4695">
                <a:solidFill>
                  <a:srgbClr val="E2CDB8"/>
                </a:solidFill>
                <a:latin typeface="Lexend Exa"/>
              </a:rPr>
              <a:t>-technology station</a:t>
            </a:r>
          </a:p>
          <a:p>
            <a:pPr>
              <a:lnSpc>
                <a:spcPts val="6573"/>
              </a:lnSpc>
            </a:pPr>
            <a:endParaRPr lang="en-US" sz="4695">
              <a:solidFill>
                <a:srgbClr val="E2CDB8"/>
              </a:solidFill>
              <a:latin typeface="Lexend Exa"/>
            </a:endParaRPr>
          </a:p>
          <a:p>
            <a:pPr>
              <a:lnSpc>
                <a:spcPts val="6573"/>
              </a:lnSpc>
            </a:pPr>
            <a:r>
              <a:rPr lang="en-US" sz="4695">
                <a:solidFill>
                  <a:srgbClr val="E2CDB8"/>
                </a:solidFill>
                <a:latin typeface="Lexend Exa"/>
              </a:rPr>
              <a:t>-Non-technology station</a:t>
            </a:r>
          </a:p>
          <a:p>
            <a:pPr>
              <a:lnSpc>
                <a:spcPts val="6573"/>
              </a:lnSpc>
            </a:pPr>
            <a:r>
              <a:rPr lang="en-US" sz="4695">
                <a:solidFill>
                  <a:srgbClr val="E2CDB8"/>
                </a:solidFill>
                <a:latin typeface="Lexend Exa"/>
              </a:rPr>
              <a:t>(Reading Powers)</a:t>
            </a:r>
          </a:p>
          <a:p>
            <a:pPr>
              <a:lnSpc>
                <a:spcPts val="6573"/>
              </a:lnSpc>
            </a:pPr>
            <a:endParaRPr lang="en-US" sz="4695">
              <a:solidFill>
                <a:srgbClr val="E2CDB8"/>
              </a:solidFill>
              <a:latin typeface="Lexend Exa"/>
            </a:endParaRPr>
          </a:p>
          <a:p>
            <a:pPr>
              <a:lnSpc>
                <a:spcPts val="6573"/>
              </a:lnSpc>
            </a:pPr>
            <a:r>
              <a:rPr lang="en-US" sz="4695">
                <a:solidFill>
                  <a:srgbClr val="E2CDB8"/>
                </a:solidFill>
                <a:latin typeface="Lexend Exa"/>
              </a:rPr>
              <a:t>-Small group work - targeted teacher time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CDB8"/>
        </a:solidFill>
        <a:effectLst/>
      </p:bgPr>
    </p:bg>
    <p:spTree>
      <p:nvGrpSpPr>
        <p:cNvPr id="1" name=""/>
        <p:cNvGrpSpPr/>
        <p:nvPr/>
      </p:nvGrpSpPr>
      <p:grpSpPr>
        <a:xfrm>
          <a:off x="0" y="0"/>
          <a:ext cx="0" cy="0"/>
          <a:chOff x="0" y="0"/>
          <a:chExt cx="0" cy="0"/>
        </a:xfrm>
      </p:grpSpPr>
      <p:sp>
        <p:nvSpPr>
          <p:cNvPr id="2" name="Freeform 2">
            <a:hlinkClick r:id="rId2" tooltip="https://www.getepic.com/educators"/>
          </p:cNvPr>
          <p:cNvSpPr/>
          <p:nvPr/>
        </p:nvSpPr>
        <p:spPr>
          <a:xfrm>
            <a:off x="10712566" y="3424982"/>
            <a:ext cx="6546734" cy="3437035"/>
          </a:xfrm>
          <a:custGeom>
            <a:avLst/>
            <a:gdLst/>
            <a:ahLst/>
            <a:cxnLst/>
            <a:rect l="l" t="t" r="r" b="b"/>
            <a:pathLst>
              <a:path w="6546734" h="3437035">
                <a:moveTo>
                  <a:pt x="0" y="0"/>
                </a:moveTo>
                <a:lnTo>
                  <a:pt x="6546734" y="0"/>
                </a:lnTo>
                <a:lnTo>
                  <a:pt x="6546734" y="3437036"/>
                </a:lnTo>
                <a:lnTo>
                  <a:pt x="0" y="3437036"/>
                </a:lnTo>
                <a:lnTo>
                  <a:pt x="0" y="0"/>
                </a:lnTo>
                <a:close/>
              </a:path>
            </a:pathLst>
          </a:custGeom>
          <a:blipFill>
            <a:blip r:embed="rId3"/>
            <a:stretch>
              <a:fillRect/>
            </a:stretch>
          </a:blipFill>
        </p:spPr>
      </p:sp>
      <p:sp>
        <p:nvSpPr>
          <p:cNvPr id="3" name="Freeform 3">
            <a:hlinkClick r:id="rId4" tooltip="http://www.readworks.org"/>
          </p:cNvPr>
          <p:cNvSpPr/>
          <p:nvPr/>
        </p:nvSpPr>
        <p:spPr>
          <a:xfrm>
            <a:off x="309592" y="4046756"/>
            <a:ext cx="9732030" cy="2193489"/>
          </a:xfrm>
          <a:custGeom>
            <a:avLst/>
            <a:gdLst/>
            <a:ahLst/>
            <a:cxnLst/>
            <a:rect l="l" t="t" r="r" b="b"/>
            <a:pathLst>
              <a:path w="9732030" h="2193489">
                <a:moveTo>
                  <a:pt x="0" y="0"/>
                </a:moveTo>
                <a:lnTo>
                  <a:pt x="9732030" y="0"/>
                </a:lnTo>
                <a:lnTo>
                  <a:pt x="9732030" y="2193488"/>
                </a:lnTo>
                <a:lnTo>
                  <a:pt x="0" y="2193488"/>
                </a:lnTo>
                <a:lnTo>
                  <a:pt x="0" y="0"/>
                </a:lnTo>
                <a:close/>
              </a:path>
            </a:pathLst>
          </a:custGeom>
          <a:blipFill>
            <a:blip r:embed="rId5"/>
            <a:stretch>
              <a:fillRect/>
            </a:stretch>
          </a:blipFill>
        </p:spPr>
      </p:sp>
      <p:sp>
        <p:nvSpPr>
          <p:cNvPr id="4" name="TextBox 4"/>
          <p:cNvSpPr txBox="1"/>
          <p:nvPr/>
        </p:nvSpPr>
        <p:spPr>
          <a:xfrm>
            <a:off x="617817" y="242888"/>
            <a:ext cx="16230600" cy="1400174"/>
          </a:xfrm>
          <a:prstGeom prst="rect">
            <a:avLst/>
          </a:prstGeom>
        </p:spPr>
        <p:txBody>
          <a:bodyPr lIns="0" tIns="0" rIns="0" bIns="0" rtlCol="0" anchor="t">
            <a:spAutoFit/>
          </a:bodyPr>
          <a:lstStyle/>
          <a:p>
            <a:pPr algn="ctr">
              <a:lnSpc>
                <a:spcPts val="11200"/>
              </a:lnSpc>
            </a:pPr>
            <a:r>
              <a:rPr lang="en-US" sz="8000">
                <a:solidFill>
                  <a:srgbClr val="75A3B2"/>
                </a:solidFill>
                <a:latin typeface="Now Bold"/>
              </a:rPr>
              <a:t>TECHNOLOGY RESOURCES</a:t>
            </a:r>
          </a:p>
        </p:txBody>
      </p:sp>
    </p:spTree>
  </p:cSld>
  <p:clrMapOvr>
    <a:masterClrMapping/>
  </p:clrMapOvr>
  <p:transition>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028700" y="1902738"/>
            <a:ext cx="3719209" cy="3521379"/>
          </a:xfrm>
          <a:custGeom>
            <a:avLst/>
            <a:gdLst/>
            <a:ahLst/>
            <a:cxnLst/>
            <a:rect l="l" t="t" r="r" b="b"/>
            <a:pathLst>
              <a:path w="3719209" h="3521379">
                <a:moveTo>
                  <a:pt x="0" y="0"/>
                </a:moveTo>
                <a:lnTo>
                  <a:pt x="3719209" y="0"/>
                </a:lnTo>
                <a:lnTo>
                  <a:pt x="3719209" y="3521379"/>
                </a:lnTo>
                <a:lnTo>
                  <a:pt x="0" y="3521379"/>
                </a:lnTo>
                <a:lnTo>
                  <a:pt x="0" y="0"/>
                </a:lnTo>
                <a:close/>
              </a:path>
            </a:pathLst>
          </a:custGeom>
          <a:blipFill>
            <a:blip r:embed="rId2"/>
            <a:stretch>
              <a:fillRect/>
            </a:stretch>
          </a:blipFill>
        </p:spPr>
      </p:sp>
      <p:sp>
        <p:nvSpPr>
          <p:cNvPr id="3" name="Freeform 3"/>
          <p:cNvSpPr/>
          <p:nvPr/>
        </p:nvSpPr>
        <p:spPr>
          <a:xfrm>
            <a:off x="4747909" y="2765264"/>
            <a:ext cx="4203071" cy="2984180"/>
          </a:xfrm>
          <a:custGeom>
            <a:avLst/>
            <a:gdLst/>
            <a:ahLst/>
            <a:cxnLst/>
            <a:rect l="l" t="t" r="r" b="b"/>
            <a:pathLst>
              <a:path w="4203071" h="2984180">
                <a:moveTo>
                  <a:pt x="0" y="0"/>
                </a:moveTo>
                <a:lnTo>
                  <a:pt x="4203071" y="0"/>
                </a:lnTo>
                <a:lnTo>
                  <a:pt x="4203071" y="2984180"/>
                </a:lnTo>
                <a:lnTo>
                  <a:pt x="0" y="2984180"/>
                </a:lnTo>
                <a:lnTo>
                  <a:pt x="0" y="0"/>
                </a:lnTo>
                <a:close/>
              </a:path>
            </a:pathLst>
          </a:custGeom>
          <a:blipFill>
            <a:blip r:embed="rId3"/>
            <a:stretch>
              <a:fillRect/>
            </a:stretch>
          </a:blipFill>
        </p:spPr>
      </p:sp>
      <p:sp>
        <p:nvSpPr>
          <p:cNvPr id="4" name="Freeform 4"/>
          <p:cNvSpPr/>
          <p:nvPr/>
        </p:nvSpPr>
        <p:spPr>
          <a:xfrm>
            <a:off x="8055564" y="1902738"/>
            <a:ext cx="5193644" cy="4913342"/>
          </a:xfrm>
          <a:custGeom>
            <a:avLst/>
            <a:gdLst/>
            <a:ahLst/>
            <a:cxnLst/>
            <a:rect l="l" t="t" r="r" b="b"/>
            <a:pathLst>
              <a:path w="5193644" h="4913342">
                <a:moveTo>
                  <a:pt x="0" y="0"/>
                </a:moveTo>
                <a:lnTo>
                  <a:pt x="5193644" y="0"/>
                </a:lnTo>
                <a:lnTo>
                  <a:pt x="5193644" y="4913342"/>
                </a:lnTo>
                <a:lnTo>
                  <a:pt x="0" y="4913342"/>
                </a:lnTo>
                <a:lnTo>
                  <a:pt x="0" y="0"/>
                </a:lnTo>
                <a:close/>
              </a:path>
            </a:pathLst>
          </a:custGeom>
          <a:blipFill>
            <a:blip r:embed="rId4"/>
            <a:stretch>
              <a:fillRect r="-3709"/>
            </a:stretch>
          </a:blipFill>
        </p:spPr>
      </p:sp>
      <p:sp>
        <p:nvSpPr>
          <p:cNvPr id="5" name="Freeform 5"/>
          <p:cNvSpPr/>
          <p:nvPr/>
        </p:nvSpPr>
        <p:spPr>
          <a:xfrm>
            <a:off x="596910" y="5424117"/>
            <a:ext cx="4582789" cy="4862883"/>
          </a:xfrm>
          <a:custGeom>
            <a:avLst/>
            <a:gdLst/>
            <a:ahLst/>
            <a:cxnLst/>
            <a:rect l="l" t="t" r="r" b="b"/>
            <a:pathLst>
              <a:path w="4582789" h="4862883">
                <a:moveTo>
                  <a:pt x="0" y="0"/>
                </a:moveTo>
                <a:lnTo>
                  <a:pt x="4582789" y="0"/>
                </a:lnTo>
                <a:lnTo>
                  <a:pt x="4582789" y="4862883"/>
                </a:lnTo>
                <a:lnTo>
                  <a:pt x="0" y="4862883"/>
                </a:lnTo>
                <a:lnTo>
                  <a:pt x="0" y="0"/>
                </a:lnTo>
                <a:close/>
              </a:path>
            </a:pathLst>
          </a:custGeom>
          <a:blipFill>
            <a:blip r:embed="rId5"/>
            <a:stretch>
              <a:fillRect b="-6069"/>
            </a:stretch>
          </a:blipFill>
        </p:spPr>
      </p:sp>
      <p:sp>
        <p:nvSpPr>
          <p:cNvPr id="6" name="Freeform 6"/>
          <p:cNvSpPr/>
          <p:nvPr/>
        </p:nvSpPr>
        <p:spPr>
          <a:xfrm>
            <a:off x="13249208" y="1288375"/>
            <a:ext cx="5038792" cy="4946128"/>
          </a:xfrm>
          <a:custGeom>
            <a:avLst/>
            <a:gdLst/>
            <a:ahLst/>
            <a:cxnLst/>
            <a:rect l="l" t="t" r="r" b="b"/>
            <a:pathLst>
              <a:path w="5038792" h="4946128">
                <a:moveTo>
                  <a:pt x="0" y="0"/>
                </a:moveTo>
                <a:lnTo>
                  <a:pt x="5038792" y="0"/>
                </a:lnTo>
                <a:lnTo>
                  <a:pt x="5038792" y="4946129"/>
                </a:lnTo>
                <a:lnTo>
                  <a:pt x="0" y="4946129"/>
                </a:lnTo>
                <a:lnTo>
                  <a:pt x="0" y="0"/>
                </a:lnTo>
                <a:close/>
              </a:path>
            </a:pathLst>
          </a:custGeom>
          <a:blipFill>
            <a:blip r:embed="rId6"/>
            <a:stretch>
              <a:fillRect b="-3115"/>
            </a:stretch>
          </a:blipFill>
        </p:spPr>
      </p:sp>
      <p:sp>
        <p:nvSpPr>
          <p:cNvPr id="7" name="Freeform 7"/>
          <p:cNvSpPr/>
          <p:nvPr/>
        </p:nvSpPr>
        <p:spPr>
          <a:xfrm>
            <a:off x="13249208" y="5927234"/>
            <a:ext cx="5406106" cy="4557763"/>
          </a:xfrm>
          <a:custGeom>
            <a:avLst/>
            <a:gdLst/>
            <a:ahLst/>
            <a:cxnLst/>
            <a:rect l="l" t="t" r="r" b="b"/>
            <a:pathLst>
              <a:path w="5406106" h="4557763">
                <a:moveTo>
                  <a:pt x="0" y="0"/>
                </a:moveTo>
                <a:lnTo>
                  <a:pt x="5406106" y="0"/>
                </a:lnTo>
                <a:lnTo>
                  <a:pt x="5406106" y="4557763"/>
                </a:lnTo>
                <a:lnTo>
                  <a:pt x="0" y="4557763"/>
                </a:lnTo>
                <a:lnTo>
                  <a:pt x="0" y="0"/>
                </a:lnTo>
                <a:close/>
              </a:path>
            </a:pathLst>
          </a:custGeom>
          <a:blipFill>
            <a:blip r:embed="rId7"/>
            <a:stretch>
              <a:fillRect/>
            </a:stretch>
          </a:blipFill>
        </p:spPr>
      </p:sp>
      <p:sp>
        <p:nvSpPr>
          <p:cNvPr id="8" name="Freeform 8"/>
          <p:cNvSpPr/>
          <p:nvPr/>
        </p:nvSpPr>
        <p:spPr>
          <a:xfrm>
            <a:off x="4747909" y="5602957"/>
            <a:ext cx="4882040" cy="4882040"/>
          </a:xfrm>
          <a:custGeom>
            <a:avLst/>
            <a:gdLst/>
            <a:ahLst/>
            <a:cxnLst/>
            <a:rect l="l" t="t" r="r" b="b"/>
            <a:pathLst>
              <a:path w="4882040" h="4882040">
                <a:moveTo>
                  <a:pt x="0" y="0"/>
                </a:moveTo>
                <a:lnTo>
                  <a:pt x="4882040" y="0"/>
                </a:lnTo>
                <a:lnTo>
                  <a:pt x="4882040" y="4882040"/>
                </a:lnTo>
                <a:lnTo>
                  <a:pt x="0" y="4882040"/>
                </a:lnTo>
                <a:lnTo>
                  <a:pt x="0" y="0"/>
                </a:lnTo>
                <a:close/>
              </a:path>
            </a:pathLst>
          </a:custGeom>
          <a:blipFill>
            <a:blip r:embed="rId8"/>
            <a:stretch>
              <a:fillRect/>
            </a:stretch>
          </a:blipFill>
        </p:spPr>
      </p:sp>
      <p:sp>
        <p:nvSpPr>
          <p:cNvPr id="9" name="Freeform 9"/>
          <p:cNvSpPr/>
          <p:nvPr/>
        </p:nvSpPr>
        <p:spPr>
          <a:xfrm>
            <a:off x="9248778" y="5706494"/>
            <a:ext cx="4510945" cy="4999243"/>
          </a:xfrm>
          <a:custGeom>
            <a:avLst/>
            <a:gdLst/>
            <a:ahLst/>
            <a:cxnLst/>
            <a:rect l="l" t="t" r="r" b="b"/>
            <a:pathLst>
              <a:path w="4510945" h="4999243">
                <a:moveTo>
                  <a:pt x="0" y="0"/>
                </a:moveTo>
                <a:lnTo>
                  <a:pt x="4510945" y="0"/>
                </a:lnTo>
                <a:lnTo>
                  <a:pt x="4510945" y="4999243"/>
                </a:lnTo>
                <a:lnTo>
                  <a:pt x="0" y="4999243"/>
                </a:lnTo>
                <a:lnTo>
                  <a:pt x="0" y="0"/>
                </a:lnTo>
                <a:close/>
              </a:path>
            </a:pathLst>
          </a:custGeom>
          <a:blipFill>
            <a:blip r:embed="rId9"/>
            <a:stretch>
              <a:fillRect/>
            </a:stretch>
          </a:blipFill>
        </p:spPr>
      </p:sp>
      <p:sp>
        <p:nvSpPr>
          <p:cNvPr id="10" name="TextBox 10"/>
          <p:cNvSpPr txBox="1"/>
          <p:nvPr/>
        </p:nvSpPr>
        <p:spPr>
          <a:xfrm>
            <a:off x="835680" y="502563"/>
            <a:ext cx="16230600" cy="1400174"/>
          </a:xfrm>
          <a:prstGeom prst="rect">
            <a:avLst/>
          </a:prstGeom>
        </p:spPr>
        <p:txBody>
          <a:bodyPr lIns="0" tIns="0" rIns="0" bIns="0" rtlCol="0" anchor="t">
            <a:spAutoFit/>
          </a:bodyPr>
          <a:lstStyle/>
          <a:p>
            <a:pPr algn="ctr">
              <a:lnSpc>
                <a:spcPts val="11200"/>
              </a:lnSpc>
            </a:pPr>
            <a:r>
              <a:rPr lang="en-US" sz="8000">
                <a:solidFill>
                  <a:srgbClr val="000000"/>
                </a:solidFill>
                <a:latin typeface="Now Bold"/>
              </a:rPr>
              <a:t>WORD GAMES</a:t>
            </a:r>
          </a:p>
        </p:txBody>
      </p:sp>
    </p:spTree>
  </p:cSld>
  <p:clrMapOvr>
    <a:masterClrMapping/>
  </p:clrMapOvr>
  <p:transition>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TextBox 2"/>
          <p:cNvSpPr txBox="1"/>
          <p:nvPr/>
        </p:nvSpPr>
        <p:spPr>
          <a:xfrm>
            <a:off x="13831980" y="9436331"/>
            <a:ext cx="3783026" cy="365760"/>
          </a:xfrm>
          <a:prstGeom prst="rect">
            <a:avLst/>
          </a:prstGeom>
        </p:spPr>
        <p:txBody>
          <a:bodyPr lIns="0" tIns="0" rIns="0" bIns="0" rtlCol="0" anchor="t">
            <a:spAutoFit/>
          </a:bodyPr>
          <a:lstStyle/>
          <a:p>
            <a:pPr algn="r">
              <a:lnSpc>
                <a:spcPts val="2940"/>
              </a:lnSpc>
            </a:pPr>
            <a:r>
              <a:rPr lang="en-US" sz="2100">
                <a:solidFill>
                  <a:srgbClr val="E2CDB8"/>
                </a:solidFill>
                <a:latin typeface="Lexend Exa"/>
              </a:rPr>
              <a:t>@LearningWithPerks</a:t>
            </a:r>
          </a:p>
        </p:txBody>
      </p:sp>
      <p:sp>
        <p:nvSpPr>
          <p:cNvPr id="3" name="TextBox 3"/>
          <p:cNvSpPr txBox="1"/>
          <p:nvPr/>
        </p:nvSpPr>
        <p:spPr>
          <a:xfrm>
            <a:off x="1897902" y="8142475"/>
            <a:ext cx="4874484" cy="365760"/>
          </a:xfrm>
          <a:prstGeom prst="rect">
            <a:avLst/>
          </a:prstGeom>
        </p:spPr>
        <p:txBody>
          <a:bodyPr lIns="0" tIns="0" rIns="0" bIns="0" rtlCol="0" anchor="t">
            <a:spAutoFit/>
          </a:bodyPr>
          <a:lstStyle/>
          <a:p>
            <a:pPr>
              <a:lnSpc>
                <a:spcPts val="2940"/>
              </a:lnSpc>
            </a:pPr>
            <a:endParaRPr/>
          </a:p>
        </p:txBody>
      </p:sp>
      <p:sp>
        <p:nvSpPr>
          <p:cNvPr id="4" name="TextBox 4"/>
          <p:cNvSpPr txBox="1"/>
          <p:nvPr/>
        </p:nvSpPr>
        <p:spPr>
          <a:xfrm>
            <a:off x="1275631" y="8107346"/>
            <a:ext cx="16758532" cy="877502"/>
          </a:xfrm>
          <a:prstGeom prst="rect">
            <a:avLst/>
          </a:prstGeom>
        </p:spPr>
        <p:txBody>
          <a:bodyPr lIns="0" tIns="0" rIns="0" bIns="0" rtlCol="0" anchor="t">
            <a:spAutoFit/>
          </a:bodyPr>
          <a:lstStyle/>
          <a:p>
            <a:pPr algn="ctr">
              <a:lnSpc>
                <a:spcPts val="7108"/>
              </a:lnSpc>
            </a:pPr>
            <a:r>
              <a:rPr lang="en-US" sz="5077" dirty="0">
                <a:solidFill>
                  <a:srgbClr val="F3C6C6"/>
                </a:solidFill>
                <a:latin typeface="Now Bold"/>
              </a:rPr>
              <a:t>GIVE YOURSELF GRACE! </a:t>
            </a:r>
          </a:p>
        </p:txBody>
      </p:sp>
      <p:sp>
        <p:nvSpPr>
          <p:cNvPr id="5" name="TextBox 5"/>
          <p:cNvSpPr txBox="1"/>
          <p:nvPr/>
        </p:nvSpPr>
        <p:spPr>
          <a:xfrm>
            <a:off x="4335144" y="-166540"/>
            <a:ext cx="10038703" cy="1807574"/>
          </a:xfrm>
          <a:prstGeom prst="rect">
            <a:avLst/>
          </a:prstGeom>
        </p:spPr>
        <p:txBody>
          <a:bodyPr lIns="0" tIns="0" rIns="0" bIns="0" rtlCol="0" anchor="t">
            <a:spAutoFit/>
          </a:bodyPr>
          <a:lstStyle/>
          <a:p>
            <a:pPr algn="ctr">
              <a:lnSpc>
                <a:spcPts val="14782"/>
              </a:lnSpc>
            </a:pPr>
            <a:r>
              <a:rPr lang="en-US" sz="10559">
                <a:solidFill>
                  <a:srgbClr val="000000"/>
                </a:solidFill>
                <a:latin typeface="Life Savers Bold"/>
              </a:rPr>
              <a:t>Final Takeaways:</a:t>
            </a:r>
          </a:p>
        </p:txBody>
      </p:sp>
      <p:sp>
        <p:nvSpPr>
          <p:cNvPr id="6" name="TextBox 6"/>
          <p:cNvSpPr txBox="1"/>
          <p:nvPr/>
        </p:nvSpPr>
        <p:spPr>
          <a:xfrm>
            <a:off x="0" y="1401950"/>
            <a:ext cx="18524646" cy="6788150"/>
          </a:xfrm>
          <a:prstGeom prst="rect">
            <a:avLst/>
          </a:prstGeom>
        </p:spPr>
        <p:txBody>
          <a:bodyPr lIns="0" tIns="0" rIns="0" bIns="0" rtlCol="0" anchor="t">
            <a:spAutoFit/>
          </a:bodyPr>
          <a:lstStyle/>
          <a:p>
            <a:pPr marL="755651" lvl="1" indent="-377825">
              <a:lnSpc>
                <a:spcPts val="4900"/>
              </a:lnSpc>
              <a:buFont typeface="Arial"/>
              <a:buChar char="•"/>
            </a:pPr>
            <a:r>
              <a:rPr lang="en-US" sz="3500">
                <a:solidFill>
                  <a:srgbClr val="000000"/>
                </a:solidFill>
                <a:latin typeface="Lexend Exa"/>
              </a:rPr>
              <a:t>Continue to give grade level exposure, with accommodations</a:t>
            </a:r>
          </a:p>
          <a:p>
            <a:pPr>
              <a:lnSpc>
                <a:spcPts val="4900"/>
              </a:lnSpc>
            </a:pPr>
            <a:endParaRPr lang="en-US" sz="3500">
              <a:solidFill>
                <a:srgbClr val="000000"/>
              </a:solidFill>
              <a:latin typeface="Lexend Exa"/>
            </a:endParaRPr>
          </a:p>
          <a:p>
            <a:pPr marL="755651" lvl="1" indent="-377825">
              <a:lnSpc>
                <a:spcPts val="4900"/>
              </a:lnSpc>
              <a:buFont typeface="Arial"/>
              <a:buChar char="•"/>
            </a:pPr>
            <a:r>
              <a:rPr lang="en-US" sz="3500">
                <a:solidFill>
                  <a:srgbClr val="000000"/>
                </a:solidFill>
                <a:latin typeface="Lexend Exa"/>
              </a:rPr>
              <a:t>Background Knowledge, Vocabulary, Language Understanding play a huge role in reading comprehension - all subject areas can teach and enhance this area of literacy instruction</a:t>
            </a:r>
          </a:p>
          <a:p>
            <a:pPr>
              <a:lnSpc>
                <a:spcPts val="4900"/>
              </a:lnSpc>
            </a:pPr>
            <a:endParaRPr lang="en-US" sz="3500">
              <a:solidFill>
                <a:srgbClr val="000000"/>
              </a:solidFill>
              <a:latin typeface="Lexend Exa"/>
            </a:endParaRPr>
          </a:p>
          <a:p>
            <a:pPr marL="755651" lvl="1" indent="-377825">
              <a:lnSpc>
                <a:spcPts val="4900"/>
              </a:lnSpc>
              <a:buFont typeface="Arial"/>
              <a:buChar char="•"/>
            </a:pPr>
            <a:r>
              <a:rPr lang="en-US" sz="3500">
                <a:solidFill>
                  <a:srgbClr val="000000"/>
                </a:solidFill>
                <a:latin typeface="Lexend Exa"/>
              </a:rPr>
              <a:t>Reading is COMPLEX! BUt, striving readers CAN learn to read with explicit, strategic literacy instruction</a:t>
            </a:r>
          </a:p>
          <a:p>
            <a:pPr>
              <a:lnSpc>
                <a:spcPts val="4900"/>
              </a:lnSpc>
            </a:pPr>
            <a:endParaRPr lang="en-US" sz="3500">
              <a:solidFill>
                <a:srgbClr val="000000"/>
              </a:solidFill>
              <a:latin typeface="Lexend Exa"/>
            </a:endParaRPr>
          </a:p>
          <a:p>
            <a:pPr marL="755651" lvl="1" indent="-377825">
              <a:lnSpc>
                <a:spcPts val="4900"/>
              </a:lnSpc>
              <a:buFont typeface="Arial"/>
              <a:buChar char="•"/>
            </a:pPr>
            <a:r>
              <a:rPr lang="en-US" sz="3500">
                <a:solidFill>
                  <a:srgbClr val="000000"/>
                </a:solidFill>
                <a:latin typeface="Lexend Exa"/>
              </a:rPr>
              <a:t>Normalize learning differences in your classroom, along with accommodations for all that need them. </a:t>
            </a:r>
          </a:p>
        </p:txBody>
      </p:sp>
      <p:sp>
        <p:nvSpPr>
          <p:cNvPr id="7" name="TextBox 7"/>
          <p:cNvSpPr txBox="1"/>
          <p:nvPr/>
        </p:nvSpPr>
        <p:spPr>
          <a:xfrm>
            <a:off x="1275630" y="8864232"/>
            <a:ext cx="16174169" cy="654025"/>
          </a:xfrm>
          <a:prstGeom prst="rect">
            <a:avLst/>
          </a:prstGeom>
        </p:spPr>
        <p:txBody>
          <a:bodyPr wrap="square" lIns="0" tIns="0" rIns="0" bIns="0" rtlCol="0" anchor="t">
            <a:spAutoFit/>
          </a:bodyPr>
          <a:lstStyle/>
          <a:p>
            <a:pPr algn="ctr">
              <a:lnSpc>
                <a:spcPts val="5110"/>
              </a:lnSpc>
              <a:spcBef>
                <a:spcPct val="0"/>
              </a:spcBef>
            </a:pPr>
            <a:r>
              <a:rPr lang="en-US" sz="3650" dirty="0">
                <a:solidFill>
                  <a:srgbClr val="000000"/>
                </a:solidFill>
                <a:latin typeface="Lexend Exa"/>
              </a:rPr>
              <a:t>Pick one thing that feels manageable, and just start!</a:t>
            </a:r>
          </a:p>
        </p:txBody>
      </p:sp>
    </p:spTree>
  </p:cSld>
  <p:clrMapOvr>
    <a:masterClrMapping/>
  </p:clrMapOvr>
  <p:transition>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AutoShape 2"/>
          <p:cNvSpPr/>
          <p:nvPr/>
        </p:nvSpPr>
        <p:spPr>
          <a:xfrm>
            <a:off x="1019175" y="9248775"/>
            <a:ext cx="16230600" cy="0"/>
          </a:xfrm>
          <a:prstGeom prst="line">
            <a:avLst/>
          </a:prstGeom>
          <a:ln w="19050" cap="flat">
            <a:solidFill>
              <a:srgbClr val="E2CDB8"/>
            </a:solidFill>
            <a:prstDash val="solid"/>
            <a:headEnd type="none" w="sm" len="sm"/>
            <a:tailEnd type="none" w="sm" len="sm"/>
          </a:ln>
        </p:spPr>
      </p:sp>
      <p:sp>
        <p:nvSpPr>
          <p:cNvPr id="3" name="AutoShape 3"/>
          <p:cNvSpPr/>
          <p:nvPr/>
        </p:nvSpPr>
        <p:spPr>
          <a:xfrm rot="5400000">
            <a:off x="16149957" y="1638005"/>
            <a:ext cx="2218686" cy="0"/>
          </a:xfrm>
          <a:prstGeom prst="line">
            <a:avLst/>
          </a:prstGeom>
          <a:ln w="19050" cap="flat">
            <a:solidFill>
              <a:srgbClr val="E2CDB8"/>
            </a:solidFill>
            <a:prstDash val="solid"/>
            <a:headEnd type="none" w="sm" len="sm"/>
            <a:tailEnd type="none" w="sm" len="sm"/>
          </a:ln>
        </p:spPr>
      </p:sp>
      <p:sp>
        <p:nvSpPr>
          <p:cNvPr id="4" name="Freeform 4"/>
          <p:cNvSpPr/>
          <p:nvPr/>
        </p:nvSpPr>
        <p:spPr>
          <a:xfrm>
            <a:off x="2248173" y="2623664"/>
            <a:ext cx="5077141" cy="5039672"/>
          </a:xfrm>
          <a:custGeom>
            <a:avLst/>
            <a:gdLst/>
            <a:ahLst/>
            <a:cxnLst/>
            <a:rect l="l" t="t" r="r" b="b"/>
            <a:pathLst>
              <a:path w="5077141" h="5039672">
                <a:moveTo>
                  <a:pt x="0" y="0"/>
                </a:moveTo>
                <a:lnTo>
                  <a:pt x="5077142" y="0"/>
                </a:lnTo>
                <a:lnTo>
                  <a:pt x="5077142" y="5039672"/>
                </a:lnTo>
                <a:lnTo>
                  <a:pt x="0" y="5039672"/>
                </a:lnTo>
                <a:lnTo>
                  <a:pt x="0" y="0"/>
                </a:lnTo>
                <a:close/>
              </a:path>
            </a:pathLst>
          </a:custGeom>
          <a:blipFill>
            <a:blip r:embed="rId2"/>
            <a:stretch>
              <a:fillRect/>
            </a:stretch>
          </a:blipFill>
        </p:spPr>
      </p:sp>
      <p:sp>
        <p:nvSpPr>
          <p:cNvPr id="5" name="Freeform 5"/>
          <p:cNvSpPr/>
          <p:nvPr/>
        </p:nvSpPr>
        <p:spPr>
          <a:xfrm flipH="1">
            <a:off x="7549667" y="5975435"/>
            <a:ext cx="2323002" cy="1231191"/>
          </a:xfrm>
          <a:custGeom>
            <a:avLst/>
            <a:gdLst/>
            <a:ahLst/>
            <a:cxnLst/>
            <a:rect l="l" t="t" r="r" b="b"/>
            <a:pathLst>
              <a:path w="2323002" h="1231191">
                <a:moveTo>
                  <a:pt x="2323001" y="0"/>
                </a:moveTo>
                <a:lnTo>
                  <a:pt x="0" y="0"/>
                </a:lnTo>
                <a:lnTo>
                  <a:pt x="0" y="1231191"/>
                </a:lnTo>
                <a:lnTo>
                  <a:pt x="2323001" y="1231191"/>
                </a:lnTo>
                <a:lnTo>
                  <a:pt x="2323001"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TextBox 6"/>
          <p:cNvSpPr txBox="1"/>
          <p:nvPr/>
        </p:nvSpPr>
        <p:spPr>
          <a:xfrm>
            <a:off x="1028700" y="9436331"/>
            <a:ext cx="3783026" cy="365760"/>
          </a:xfrm>
          <a:prstGeom prst="rect">
            <a:avLst/>
          </a:prstGeom>
        </p:spPr>
        <p:txBody>
          <a:bodyPr lIns="0" tIns="0" rIns="0" bIns="0" rtlCol="0" anchor="t">
            <a:spAutoFit/>
          </a:bodyPr>
          <a:lstStyle/>
          <a:p>
            <a:pPr>
              <a:lnSpc>
                <a:spcPts val="2940"/>
              </a:lnSpc>
            </a:pPr>
            <a:r>
              <a:rPr lang="en-US" sz="2100">
                <a:solidFill>
                  <a:srgbClr val="E2CDB8"/>
                </a:solidFill>
                <a:latin typeface="Lexend Exa"/>
              </a:rPr>
              <a:t>Thank You</a:t>
            </a:r>
          </a:p>
        </p:txBody>
      </p:sp>
      <p:sp>
        <p:nvSpPr>
          <p:cNvPr id="7" name="TextBox 7"/>
          <p:cNvSpPr txBox="1"/>
          <p:nvPr/>
        </p:nvSpPr>
        <p:spPr>
          <a:xfrm rot="-5400000">
            <a:off x="15243011" y="4833090"/>
            <a:ext cx="3984952" cy="365760"/>
          </a:xfrm>
          <a:prstGeom prst="rect">
            <a:avLst/>
          </a:prstGeom>
        </p:spPr>
        <p:txBody>
          <a:bodyPr lIns="0" tIns="0" rIns="0" bIns="0" rtlCol="0" anchor="t">
            <a:spAutoFit/>
          </a:bodyPr>
          <a:lstStyle/>
          <a:p>
            <a:pPr algn="r">
              <a:lnSpc>
                <a:spcPts val="2940"/>
              </a:lnSpc>
            </a:pPr>
            <a:r>
              <a:rPr lang="en-US" sz="2100">
                <a:solidFill>
                  <a:srgbClr val="E2CDB8"/>
                </a:solidFill>
                <a:latin typeface="Lexend Exa"/>
              </a:rPr>
              <a:t>@LearningWithPerks</a:t>
            </a:r>
          </a:p>
        </p:txBody>
      </p:sp>
      <p:sp>
        <p:nvSpPr>
          <p:cNvPr id="8" name="TextBox 8"/>
          <p:cNvSpPr txBox="1"/>
          <p:nvPr/>
        </p:nvSpPr>
        <p:spPr>
          <a:xfrm>
            <a:off x="2248173" y="870049"/>
            <a:ext cx="13791654" cy="1730376"/>
          </a:xfrm>
          <a:prstGeom prst="rect">
            <a:avLst/>
          </a:prstGeom>
        </p:spPr>
        <p:txBody>
          <a:bodyPr lIns="0" tIns="0" rIns="0" bIns="0" rtlCol="0" anchor="t">
            <a:spAutoFit/>
          </a:bodyPr>
          <a:lstStyle/>
          <a:p>
            <a:pPr algn="r">
              <a:lnSpc>
                <a:spcPts val="13999"/>
              </a:lnSpc>
            </a:pPr>
            <a:r>
              <a:rPr lang="en-US" sz="9999">
                <a:solidFill>
                  <a:srgbClr val="F3C6C6"/>
                </a:solidFill>
                <a:latin typeface="Now Bold"/>
              </a:rPr>
              <a:t>THANK YOU!</a:t>
            </a:r>
          </a:p>
        </p:txBody>
      </p:sp>
      <p:sp>
        <p:nvSpPr>
          <p:cNvPr id="9" name="TextBox 9"/>
          <p:cNvSpPr txBox="1"/>
          <p:nvPr/>
        </p:nvSpPr>
        <p:spPr>
          <a:xfrm>
            <a:off x="2248173" y="4154266"/>
            <a:ext cx="13791654" cy="530861"/>
          </a:xfrm>
          <a:prstGeom prst="rect">
            <a:avLst/>
          </a:prstGeom>
        </p:spPr>
        <p:txBody>
          <a:bodyPr lIns="0" tIns="0" rIns="0" bIns="0" rtlCol="0" anchor="t">
            <a:spAutoFit/>
          </a:bodyPr>
          <a:lstStyle/>
          <a:p>
            <a:pPr algn="r">
              <a:lnSpc>
                <a:spcPts val="4339"/>
              </a:lnSpc>
            </a:pPr>
            <a:r>
              <a:rPr lang="en-US" sz="3099">
                <a:solidFill>
                  <a:srgbClr val="E2CDB8"/>
                </a:solidFill>
                <a:latin typeface="Lexend Exa"/>
              </a:rPr>
              <a:t>clperkin@cbe.ab.ca</a:t>
            </a:r>
          </a:p>
        </p:txBody>
      </p:sp>
      <p:sp>
        <p:nvSpPr>
          <p:cNvPr id="10" name="TextBox 10"/>
          <p:cNvSpPr txBox="1"/>
          <p:nvPr/>
        </p:nvSpPr>
        <p:spPr>
          <a:xfrm>
            <a:off x="1038225" y="8430259"/>
            <a:ext cx="13791654" cy="580391"/>
          </a:xfrm>
          <a:prstGeom prst="rect">
            <a:avLst/>
          </a:prstGeom>
        </p:spPr>
        <p:txBody>
          <a:bodyPr lIns="0" tIns="0" rIns="0" bIns="0" rtlCol="0" anchor="t">
            <a:spAutoFit/>
          </a:bodyPr>
          <a:lstStyle/>
          <a:p>
            <a:pPr algn="r">
              <a:lnSpc>
                <a:spcPts val="4759"/>
              </a:lnSpc>
            </a:pPr>
            <a:r>
              <a:rPr lang="en-US" sz="3399">
                <a:solidFill>
                  <a:srgbClr val="E2CDB8"/>
                </a:solidFill>
                <a:latin typeface="Lexend Exa"/>
              </a:rPr>
              <a:t>www.learningwithperks.com/conference</a:t>
            </a:r>
          </a:p>
        </p:txBody>
      </p:sp>
      <p:sp>
        <p:nvSpPr>
          <p:cNvPr id="11" name="TextBox 11"/>
          <p:cNvSpPr txBox="1"/>
          <p:nvPr/>
        </p:nvSpPr>
        <p:spPr>
          <a:xfrm>
            <a:off x="10097020" y="3390128"/>
            <a:ext cx="5942806" cy="830813"/>
          </a:xfrm>
          <a:prstGeom prst="rect">
            <a:avLst/>
          </a:prstGeom>
        </p:spPr>
        <p:txBody>
          <a:bodyPr lIns="0" tIns="0" rIns="0" bIns="0" rtlCol="0" anchor="t">
            <a:spAutoFit/>
          </a:bodyPr>
          <a:lstStyle/>
          <a:p>
            <a:pPr algn="ctr">
              <a:lnSpc>
                <a:spcPts val="6707"/>
              </a:lnSpc>
              <a:spcBef>
                <a:spcPct val="0"/>
              </a:spcBef>
            </a:pPr>
            <a:r>
              <a:rPr lang="en-US" sz="4790">
                <a:solidFill>
                  <a:srgbClr val="F3C6C6"/>
                </a:solidFill>
                <a:latin typeface="Lexend Exa"/>
              </a:rPr>
              <a:t>Christine Perkin</a:t>
            </a:r>
          </a:p>
        </p:txBody>
      </p:sp>
      <p:sp>
        <p:nvSpPr>
          <p:cNvPr id="12" name="TextBox 12"/>
          <p:cNvSpPr txBox="1"/>
          <p:nvPr/>
        </p:nvSpPr>
        <p:spPr>
          <a:xfrm>
            <a:off x="9872668" y="5293032"/>
            <a:ext cx="5900732" cy="2710296"/>
          </a:xfrm>
          <a:prstGeom prst="rect">
            <a:avLst/>
          </a:prstGeom>
        </p:spPr>
        <p:txBody>
          <a:bodyPr wrap="square" lIns="0" tIns="0" rIns="0" bIns="0" rtlCol="0" anchor="t">
            <a:spAutoFit/>
          </a:bodyPr>
          <a:lstStyle/>
          <a:p>
            <a:pPr>
              <a:lnSpc>
                <a:spcPts val="7090"/>
              </a:lnSpc>
            </a:pPr>
            <a:r>
              <a:rPr lang="en-US" sz="6818" dirty="0">
                <a:solidFill>
                  <a:srgbClr val="FFFFFF"/>
                </a:solidFill>
                <a:latin typeface="Lexend Exa"/>
              </a:rPr>
              <a:t>Resources</a:t>
            </a:r>
          </a:p>
          <a:p>
            <a:pPr>
              <a:lnSpc>
                <a:spcPts val="7090"/>
              </a:lnSpc>
            </a:pPr>
            <a:r>
              <a:rPr lang="en-US" sz="6818" dirty="0">
                <a:solidFill>
                  <a:srgbClr val="FFFFFF"/>
                </a:solidFill>
                <a:latin typeface="Lexend Exa"/>
              </a:rPr>
              <a:t>Links</a:t>
            </a:r>
          </a:p>
          <a:p>
            <a:pPr>
              <a:lnSpc>
                <a:spcPts val="7090"/>
              </a:lnSpc>
            </a:pPr>
            <a:r>
              <a:rPr lang="en-US" sz="6818" dirty="0">
                <a:solidFill>
                  <a:srgbClr val="FFFFFF"/>
                </a:solidFill>
                <a:latin typeface="Lexend Exa"/>
              </a:rPr>
              <a:t>More Info</a:t>
            </a:r>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AutoShape 2"/>
          <p:cNvSpPr/>
          <p:nvPr/>
        </p:nvSpPr>
        <p:spPr>
          <a:xfrm>
            <a:off x="1028700" y="9272588"/>
            <a:ext cx="16230600" cy="0"/>
          </a:xfrm>
          <a:prstGeom prst="line">
            <a:avLst/>
          </a:prstGeom>
          <a:ln w="19050" cap="flat">
            <a:solidFill>
              <a:srgbClr val="E2CDB8"/>
            </a:solidFill>
            <a:prstDash val="solid"/>
            <a:headEnd type="none" w="sm" len="sm"/>
            <a:tailEnd type="none" w="sm" len="sm"/>
          </a:ln>
        </p:spPr>
      </p:sp>
      <p:sp>
        <p:nvSpPr>
          <p:cNvPr id="3" name="TextBox 3"/>
          <p:cNvSpPr txBox="1"/>
          <p:nvPr/>
        </p:nvSpPr>
        <p:spPr>
          <a:xfrm>
            <a:off x="13476274" y="9436331"/>
            <a:ext cx="3783026" cy="365760"/>
          </a:xfrm>
          <a:prstGeom prst="rect">
            <a:avLst/>
          </a:prstGeom>
        </p:spPr>
        <p:txBody>
          <a:bodyPr lIns="0" tIns="0" rIns="0" bIns="0" rtlCol="0" anchor="t">
            <a:spAutoFit/>
          </a:bodyPr>
          <a:lstStyle/>
          <a:p>
            <a:pPr algn="r">
              <a:lnSpc>
                <a:spcPts val="2940"/>
              </a:lnSpc>
            </a:pPr>
            <a:r>
              <a:rPr lang="en-US" sz="2100">
                <a:solidFill>
                  <a:srgbClr val="E2CDB8"/>
                </a:solidFill>
                <a:latin typeface="Lexend Exa"/>
              </a:rPr>
              <a:t>@LearningWithPerks</a:t>
            </a:r>
          </a:p>
        </p:txBody>
      </p:sp>
      <p:sp>
        <p:nvSpPr>
          <p:cNvPr id="4" name="TextBox 4"/>
          <p:cNvSpPr txBox="1"/>
          <p:nvPr/>
        </p:nvSpPr>
        <p:spPr>
          <a:xfrm>
            <a:off x="1897902" y="8142475"/>
            <a:ext cx="4874484" cy="365760"/>
          </a:xfrm>
          <a:prstGeom prst="rect">
            <a:avLst/>
          </a:prstGeom>
        </p:spPr>
        <p:txBody>
          <a:bodyPr lIns="0" tIns="0" rIns="0" bIns="0" rtlCol="0" anchor="t">
            <a:spAutoFit/>
          </a:bodyPr>
          <a:lstStyle/>
          <a:p>
            <a:pPr>
              <a:lnSpc>
                <a:spcPts val="2940"/>
              </a:lnSpc>
            </a:pPr>
            <a:endParaRPr/>
          </a:p>
        </p:txBody>
      </p:sp>
      <p:sp>
        <p:nvSpPr>
          <p:cNvPr id="5" name="TextBox 5"/>
          <p:cNvSpPr txBox="1"/>
          <p:nvPr/>
        </p:nvSpPr>
        <p:spPr>
          <a:xfrm>
            <a:off x="1187767" y="2582653"/>
            <a:ext cx="16758532" cy="1052128"/>
          </a:xfrm>
          <a:prstGeom prst="rect">
            <a:avLst/>
          </a:prstGeom>
        </p:spPr>
        <p:txBody>
          <a:bodyPr lIns="0" tIns="0" rIns="0" bIns="0" rtlCol="0" anchor="t">
            <a:spAutoFit/>
          </a:bodyPr>
          <a:lstStyle/>
          <a:p>
            <a:pPr algn="ctr">
              <a:lnSpc>
                <a:spcPts val="8508"/>
              </a:lnSpc>
            </a:pPr>
            <a:r>
              <a:rPr lang="en-US" sz="6077">
                <a:solidFill>
                  <a:srgbClr val="F3C6C6"/>
                </a:solidFill>
                <a:latin typeface="Now Bold"/>
              </a:rPr>
              <a:t>PURPOSE FOR TODAY’S SESSION</a:t>
            </a:r>
          </a:p>
        </p:txBody>
      </p:sp>
      <p:sp>
        <p:nvSpPr>
          <p:cNvPr id="6" name="TextBox 6"/>
          <p:cNvSpPr txBox="1"/>
          <p:nvPr/>
        </p:nvSpPr>
        <p:spPr>
          <a:xfrm>
            <a:off x="2025018" y="869322"/>
            <a:ext cx="14237964" cy="1897955"/>
          </a:xfrm>
          <a:prstGeom prst="rect">
            <a:avLst/>
          </a:prstGeom>
        </p:spPr>
        <p:txBody>
          <a:bodyPr wrap="square" lIns="0" tIns="0" rIns="0" bIns="0" rtlCol="0" anchor="t">
            <a:spAutoFit/>
          </a:bodyPr>
          <a:lstStyle/>
          <a:p>
            <a:pPr algn="ctr">
              <a:lnSpc>
                <a:spcPts val="14782"/>
              </a:lnSpc>
            </a:pPr>
            <a:r>
              <a:rPr lang="en-US" sz="10559" dirty="0">
                <a:solidFill>
                  <a:srgbClr val="000000"/>
                </a:solidFill>
                <a:latin typeface="Life Savers Bold"/>
              </a:rPr>
              <a:t>Reading is COMPLEX!</a:t>
            </a:r>
          </a:p>
        </p:txBody>
      </p:sp>
      <p:sp>
        <p:nvSpPr>
          <p:cNvPr id="7" name="TextBox 7"/>
          <p:cNvSpPr txBox="1"/>
          <p:nvPr/>
        </p:nvSpPr>
        <p:spPr>
          <a:xfrm>
            <a:off x="456860" y="3793041"/>
            <a:ext cx="18524646" cy="4311650"/>
          </a:xfrm>
          <a:prstGeom prst="rect">
            <a:avLst/>
          </a:prstGeom>
        </p:spPr>
        <p:txBody>
          <a:bodyPr lIns="0" tIns="0" rIns="0" bIns="0" rtlCol="0" anchor="t">
            <a:spAutoFit/>
          </a:bodyPr>
          <a:lstStyle/>
          <a:p>
            <a:pPr>
              <a:lnSpc>
                <a:spcPts val="4900"/>
              </a:lnSpc>
            </a:pPr>
            <a:r>
              <a:rPr lang="en-US" sz="3500" dirty="0">
                <a:solidFill>
                  <a:srgbClr val="000000"/>
                </a:solidFill>
                <a:latin typeface="Lexend Exa"/>
              </a:rPr>
              <a:t>-What reading truly is</a:t>
            </a:r>
          </a:p>
          <a:p>
            <a:pPr>
              <a:lnSpc>
                <a:spcPts val="4900"/>
              </a:lnSpc>
            </a:pPr>
            <a:r>
              <a:rPr lang="en-US" sz="3500" dirty="0">
                <a:solidFill>
                  <a:srgbClr val="000000"/>
                </a:solidFill>
                <a:latin typeface="Lexend Exa"/>
              </a:rPr>
              <a:t>-How we learn to read</a:t>
            </a:r>
          </a:p>
          <a:p>
            <a:pPr>
              <a:lnSpc>
                <a:spcPts val="4900"/>
              </a:lnSpc>
            </a:pPr>
            <a:r>
              <a:rPr lang="en-US" sz="3500" dirty="0" smtClean="0">
                <a:solidFill>
                  <a:srgbClr val="000000"/>
                </a:solidFill>
                <a:latin typeface="Lexend Exa"/>
              </a:rPr>
              <a:t>-The </a:t>
            </a:r>
            <a:r>
              <a:rPr lang="en-US" sz="3500" dirty="0">
                <a:solidFill>
                  <a:srgbClr val="000000"/>
                </a:solidFill>
                <a:latin typeface="Lexend Exa"/>
              </a:rPr>
              <a:t>brain (we were not born ready to read)</a:t>
            </a:r>
          </a:p>
          <a:p>
            <a:pPr>
              <a:lnSpc>
                <a:spcPts val="4900"/>
              </a:lnSpc>
            </a:pPr>
            <a:r>
              <a:rPr lang="en-US" sz="3500" dirty="0">
                <a:solidFill>
                  <a:srgbClr val="000000"/>
                </a:solidFill>
                <a:latin typeface="Lexend Exa"/>
              </a:rPr>
              <a:t>-How to target the different components of reading</a:t>
            </a:r>
          </a:p>
          <a:p>
            <a:pPr>
              <a:lnSpc>
                <a:spcPts val="4900"/>
              </a:lnSpc>
            </a:pPr>
            <a:r>
              <a:rPr lang="en-US" sz="3500" dirty="0">
                <a:solidFill>
                  <a:srgbClr val="000000"/>
                </a:solidFill>
                <a:latin typeface="Lexend Exa"/>
              </a:rPr>
              <a:t>-How to teach foundational skills for older striving readers</a:t>
            </a:r>
          </a:p>
          <a:p>
            <a:pPr>
              <a:lnSpc>
                <a:spcPts val="4900"/>
              </a:lnSpc>
            </a:pPr>
            <a:r>
              <a:rPr lang="en-US" sz="3500" dirty="0">
                <a:solidFill>
                  <a:srgbClr val="000000"/>
                </a:solidFill>
                <a:latin typeface="Lexend Exa"/>
              </a:rPr>
              <a:t>-Resources and strategies for whole class reading instruction</a:t>
            </a:r>
          </a:p>
          <a:p>
            <a:pPr>
              <a:lnSpc>
                <a:spcPts val="4900"/>
              </a:lnSpc>
              <a:spcBef>
                <a:spcPct val="0"/>
              </a:spcBef>
            </a:pPr>
            <a:r>
              <a:rPr lang="en-US" sz="3500" dirty="0">
                <a:solidFill>
                  <a:srgbClr val="000000"/>
                </a:solidFill>
                <a:latin typeface="Lexend Exa"/>
              </a:rPr>
              <a:t>-Resources and strategies for small group reading instruction</a:t>
            </a:r>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AutoShape 2"/>
          <p:cNvSpPr/>
          <p:nvPr/>
        </p:nvSpPr>
        <p:spPr>
          <a:xfrm>
            <a:off x="1028700" y="9272588"/>
            <a:ext cx="16230600" cy="0"/>
          </a:xfrm>
          <a:prstGeom prst="line">
            <a:avLst/>
          </a:prstGeom>
          <a:ln w="19050" cap="flat">
            <a:solidFill>
              <a:srgbClr val="E2CDB8"/>
            </a:solidFill>
            <a:prstDash val="solid"/>
            <a:headEnd type="none" w="sm" len="sm"/>
            <a:tailEnd type="none" w="sm" len="sm"/>
          </a:ln>
        </p:spPr>
      </p:sp>
      <p:sp>
        <p:nvSpPr>
          <p:cNvPr id="3" name="TextBox 3"/>
          <p:cNvSpPr txBox="1"/>
          <p:nvPr/>
        </p:nvSpPr>
        <p:spPr>
          <a:xfrm>
            <a:off x="13476274" y="9436331"/>
            <a:ext cx="3783026" cy="365760"/>
          </a:xfrm>
          <a:prstGeom prst="rect">
            <a:avLst/>
          </a:prstGeom>
        </p:spPr>
        <p:txBody>
          <a:bodyPr lIns="0" tIns="0" rIns="0" bIns="0" rtlCol="0" anchor="t">
            <a:spAutoFit/>
          </a:bodyPr>
          <a:lstStyle/>
          <a:p>
            <a:pPr algn="r">
              <a:lnSpc>
                <a:spcPts val="2940"/>
              </a:lnSpc>
            </a:pPr>
            <a:r>
              <a:rPr lang="en-US" sz="2100">
                <a:solidFill>
                  <a:srgbClr val="E2CDB8"/>
                </a:solidFill>
                <a:latin typeface="Lexend Exa"/>
              </a:rPr>
              <a:t>@LearningWithPerks</a:t>
            </a:r>
          </a:p>
        </p:txBody>
      </p:sp>
      <p:sp>
        <p:nvSpPr>
          <p:cNvPr id="4" name="TextBox 4"/>
          <p:cNvSpPr txBox="1"/>
          <p:nvPr/>
        </p:nvSpPr>
        <p:spPr>
          <a:xfrm>
            <a:off x="1897902" y="8142475"/>
            <a:ext cx="4874484" cy="365760"/>
          </a:xfrm>
          <a:prstGeom prst="rect">
            <a:avLst/>
          </a:prstGeom>
        </p:spPr>
        <p:txBody>
          <a:bodyPr lIns="0" tIns="0" rIns="0" bIns="0" rtlCol="0" anchor="t">
            <a:spAutoFit/>
          </a:bodyPr>
          <a:lstStyle/>
          <a:p>
            <a:pPr>
              <a:lnSpc>
                <a:spcPts val="2940"/>
              </a:lnSpc>
            </a:pPr>
            <a:endParaRPr/>
          </a:p>
        </p:txBody>
      </p:sp>
      <p:sp>
        <p:nvSpPr>
          <p:cNvPr id="5" name="TextBox 5"/>
          <p:cNvSpPr txBox="1"/>
          <p:nvPr/>
        </p:nvSpPr>
        <p:spPr>
          <a:xfrm>
            <a:off x="956285" y="2632646"/>
            <a:ext cx="16758532" cy="1052128"/>
          </a:xfrm>
          <a:prstGeom prst="rect">
            <a:avLst/>
          </a:prstGeom>
        </p:spPr>
        <p:txBody>
          <a:bodyPr lIns="0" tIns="0" rIns="0" bIns="0" rtlCol="0" anchor="t">
            <a:spAutoFit/>
          </a:bodyPr>
          <a:lstStyle/>
          <a:p>
            <a:pPr algn="ctr">
              <a:lnSpc>
                <a:spcPts val="8508"/>
              </a:lnSpc>
            </a:pPr>
            <a:r>
              <a:rPr lang="en-US" sz="6077">
                <a:solidFill>
                  <a:srgbClr val="F3C6C6"/>
                </a:solidFill>
                <a:latin typeface="Now Bold"/>
              </a:rPr>
              <a:t>QUESTIONS I OFTEN HEAR: </a:t>
            </a:r>
          </a:p>
        </p:txBody>
      </p:sp>
      <p:sp>
        <p:nvSpPr>
          <p:cNvPr id="6" name="TextBox 6"/>
          <p:cNvSpPr txBox="1"/>
          <p:nvPr/>
        </p:nvSpPr>
        <p:spPr>
          <a:xfrm>
            <a:off x="3806826" y="708405"/>
            <a:ext cx="11520416" cy="1807574"/>
          </a:xfrm>
          <a:prstGeom prst="rect">
            <a:avLst/>
          </a:prstGeom>
        </p:spPr>
        <p:txBody>
          <a:bodyPr lIns="0" tIns="0" rIns="0" bIns="0" rtlCol="0" anchor="t">
            <a:spAutoFit/>
          </a:bodyPr>
          <a:lstStyle/>
          <a:p>
            <a:pPr algn="ctr">
              <a:lnSpc>
                <a:spcPts val="14782"/>
              </a:lnSpc>
            </a:pPr>
            <a:r>
              <a:rPr lang="en-US" sz="10559">
                <a:solidFill>
                  <a:srgbClr val="000000"/>
                </a:solidFill>
                <a:latin typeface="Life Savers Bold"/>
              </a:rPr>
              <a:t>Setting the Context</a:t>
            </a:r>
          </a:p>
        </p:txBody>
      </p:sp>
      <p:sp>
        <p:nvSpPr>
          <p:cNvPr id="7" name="TextBox 7"/>
          <p:cNvSpPr txBox="1"/>
          <p:nvPr/>
        </p:nvSpPr>
        <p:spPr>
          <a:xfrm>
            <a:off x="724802" y="3868117"/>
            <a:ext cx="17221498" cy="4160058"/>
          </a:xfrm>
          <a:prstGeom prst="rect">
            <a:avLst/>
          </a:prstGeom>
        </p:spPr>
        <p:txBody>
          <a:bodyPr lIns="0" tIns="0" rIns="0" bIns="0" rtlCol="0" anchor="t">
            <a:spAutoFit/>
          </a:bodyPr>
          <a:lstStyle/>
          <a:p>
            <a:pPr>
              <a:lnSpc>
                <a:spcPts val="4785"/>
              </a:lnSpc>
            </a:pPr>
            <a:r>
              <a:rPr lang="en-US" sz="3418">
                <a:solidFill>
                  <a:srgbClr val="000000"/>
                </a:solidFill>
                <a:latin typeface="Lexend Exa"/>
              </a:rPr>
              <a:t>-Why are some of my students not able to read in Middle School?</a:t>
            </a:r>
          </a:p>
          <a:p>
            <a:pPr>
              <a:lnSpc>
                <a:spcPts val="4505"/>
              </a:lnSpc>
            </a:pPr>
            <a:r>
              <a:rPr lang="en-US" sz="3218">
                <a:solidFill>
                  <a:srgbClr val="000000"/>
                </a:solidFill>
                <a:latin typeface="Lexend Exa"/>
              </a:rPr>
              <a:t>-How do I help these students?</a:t>
            </a:r>
          </a:p>
          <a:p>
            <a:pPr>
              <a:lnSpc>
                <a:spcPts val="4785"/>
              </a:lnSpc>
            </a:pPr>
            <a:r>
              <a:rPr lang="en-US" sz="3418">
                <a:solidFill>
                  <a:srgbClr val="000000"/>
                </a:solidFill>
                <a:latin typeface="Lexend Exa"/>
              </a:rPr>
              <a:t>-I am not a reading teacher - that’s not part of my job...</a:t>
            </a:r>
          </a:p>
          <a:p>
            <a:pPr>
              <a:lnSpc>
                <a:spcPts val="4785"/>
              </a:lnSpc>
            </a:pPr>
            <a:r>
              <a:rPr lang="en-US" sz="3418">
                <a:solidFill>
                  <a:srgbClr val="000000"/>
                </a:solidFill>
                <a:latin typeface="Lexend Exa"/>
              </a:rPr>
              <a:t>-What does it mean to have a reading disability or dyslexia?</a:t>
            </a:r>
          </a:p>
          <a:p>
            <a:pPr>
              <a:lnSpc>
                <a:spcPts val="4785"/>
              </a:lnSpc>
            </a:pPr>
            <a:r>
              <a:rPr lang="en-US" sz="3418">
                <a:solidFill>
                  <a:srgbClr val="000000"/>
                </a:solidFill>
                <a:latin typeface="Lexend Exa"/>
              </a:rPr>
              <a:t>-Why can’t my students keep up with the rest of the class?</a:t>
            </a:r>
          </a:p>
          <a:p>
            <a:pPr>
              <a:lnSpc>
                <a:spcPts val="4785"/>
              </a:lnSpc>
            </a:pPr>
            <a:r>
              <a:rPr lang="en-US" sz="3418">
                <a:solidFill>
                  <a:srgbClr val="000000"/>
                </a:solidFill>
                <a:latin typeface="Lexend Exa"/>
              </a:rPr>
              <a:t>-What does reading intervention look like with older students?</a:t>
            </a:r>
          </a:p>
          <a:p>
            <a:pPr>
              <a:lnSpc>
                <a:spcPts val="4925"/>
              </a:lnSpc>
              <a:spcBef>
                <a:spcPct val="0"/>
              </a:spcBef>
            </a:pPr>
            <a:endParaRPr lang="en-US" sz="3418">
              <a:solidFill>
                <a:srgbClr val="000000"/>
              </a:solidFill>
              <a:latin typeface="Lexend Exa"/>
            </a:endParaRPr>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6" title="Reading Challenges- Jade, 8th Grade">
            <a:hlinkClick r:id="rId3"/>
          </p:cNvPr>
          <p:cNvPicPr preferRelativeResize="0"/>
          <p:nvPr/>
        </p:nvPicPr>
        <p:blipFill>
          <a:blip r:embed="rId4">
            <a:alphaModFix/>
          </a:blip>
          <a:stretch>
            <a:fillRect/>
          </a:stretch>
        </p:blipFill>
        <p:spPr>
          <a:xfrm>
            <a:off x="2698777" y="207527"/>
            <a:ext cx="12890450" cy="9667850"/>
          </a:xfrm>
          <a:prstGeom prst="rect">
            <a:avLst/>
          </a:prstGeom>
          <a:noFill/>
          <a:ln>
            <a:noFill/>
          </a:ln>
        </p:spPr>
      </p:pic>
    </p:spTree>
    <p:extLst>
      <p:ext uri="{BB962C8B-B14F-4D97-AF65-F5344CB8AC3E}">
        <p14:creationId xmlns:p14="http://schemas.microsoft.com/office/powerpoint/2010/main" val="126126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AutoShape 2"/>
          <p:cNvSpPr/>
          <p:nvPr/>
        </p:nvSpPr>
        <p:spPr>
          <a:xfrm>
            <a:off x="1028700" y="9272588"/>
            <a:ext cx="16230600" cy="0"/>
          </a:xfrm>
          <a:prstGeom prst="line">
            <a:avLst/>
          </a:prstGeom>
          <a:ln w="19050" cap="flat">
            <a:solidFill>
              <a:srgbClr val="E2CDB8"/>
            </a:solidFill>
            <a:prstDash val="solid"/>
            <a:headEnd type="none" w="sm" len="sm"/>
            <a:tailEnd type="none" w="sm" len="sm"/>
          </a:ln>
        </p:spPr>
      </p:sp>
      <p:sp>
        <p:nvSpPr>
          <p:cNvPr id="3" name="TextBox 3"/>
          <p:cNvSpPr txBox="1"/>
          <p:nvPr/>
        </p:nvSpPr>
        <p:spPr>
          <a:xfrm>
            <a:off x="1028700" y="9436331"/>
            <a:ext cx="3783026" cy="365760"/>
          </a:xfrm>
          <a:prstGeom prst="rect">
            <a:avLst/>
          </a:prstGeom>
        </p:spPr>
        <p:txBody>
          <a:bodyPr lIns="0" tIns="0" rIns="0" bIns="0" rtlCol="0" anchor="t">
            <a:spAutoFit/>
          </a:bodyPr>
          <a:lstStyle/>
          <a:p>
            <a:pPr>
              <a:lnSpc>
                <a:spcPts val="2940"/>
              </a:lnSpc>
            </a:pPr>
            <a:r>
              <a:rPr lang="en-US" sz="2100">
                <a:solidFill>
                  <a:srgbClr val="E2CDB8"/>
                </a:solidFill>
                <a:latin typeface="Lexend Exa"/>
              </a:rPr>
              <a:t>2023</a:t>
            </a:r>
          </a:p>
        </p:txBody>
      </p:sp>
      <p:sp>
        <p:nvSpPr>
          <p:cNvPr id="4" name="TextBox 4"/>
          <p:cNvSpPr txBox="1"/>
          <p:nvPr/>
        </p:nvSpPr>
        <p:spPr>
          <a:xfrm>
            <a:off x="13476274" y="9436331"/>
            <a:ext cx="3783026" cy="365760"/>
          </a:xfrm>
          <a:prstGeom prst="rect">
            <a:avLst/>
          </a:prstGeom>
        </p:spPr>
        <p:txBody>
          <a:bodyPr lIns="0" tIns="0" rIns="0" bIns="0" rtlCol="0" anchor="t">
            <a:spAutoFit/>
          </a:bodyPr>
          <a:lstStyle/>
          <a:p>
            <a:pPr algn="r">
              <a:lnSpc>
                <a:spcPts val="2940"/>
              </a:lnSpc>
            </a:pPr>
            <a:r>
              <a:rPr lang="en-US" sz="2100">
                <a:solidFill>
                  <a:srgbClr val="E2CDB8"/>
                </a:solidFill>
                <a:latin typeface="Lexend Exa"/>
              </a:rPr>
              <a:t>@LearningWithPerks</a:t>
            </a:r>
          </a:p>
        </p:txBody>
      </p:sp>
      <p:sp>
        <p:nvSpPr>
          <p:cNvPr id="5" name="TextBox 5"/>
          <p:cNvSpPr txBox="1"/>
          <p:nvPr/>
        </p:nvSpPr>
        <p:spPr>
          <a:xfrm>
            <a:off x="1897902" y="8142475"/>
            <a:ext cx="4874484" cy="365760"/>
          </a:xfrm>
          <a:prstGeom prst="rect">
            <a:avLst/>
          </a:prstGeom>
        </p:spPr>
        <p:txBody>
          <a:bodyPr lIns="0" tIns="0" rIns="0" bIns="0" rtlCol="0" anchor="t">
            <a:spAutoFit/>
          </a:bodyPr>
          <a:lstStyle/>
          <a:p>
            <a:pPr>
              <a:lnSpc>
                <a:spcPts val="2940"/>
              </a:lnSpc>
            </a:pPr>
            <a:endParaRPr/>
          </a:p>
        </p:txBody>
      </p:sp>
      <p:sp>
        <p:nvSpPr>
          <p:cNvPr id="6" name="TextBox 6"/>
          <p:cNvSpPr txBox="1"/>
          <p:nvPr/>
        </p:nvSpPr>
        <p:spPr>
          <a:xfrm>
            <a:off x="764734" y="6730937"/>
            <a:ext cx="16758532" cy="2143935"/>
          </a:xfrm>
          <a:prstGeom prst="rect">
            <a:avLst/>
          </a:prstGeom>
        </p:spPr>
        <p:txBody>
          <a:bodyPr lIns="0" tIns="0" rIns="0" bIns="0" rtlCol="0" anchor="t">
            <a:spAutoFit/>
          </a:bodyPr>
          <a:lstStyle/>
          <a:p>
            <a:pPr algn="r">
              <a:lnSpc>
                <a:spcPts val="8508"/>
              </a:lnSpc>
            </a:pPr>
            <a:r>
              <a:rPr lang="en-US" sz="6077">
                <a:solidFill>
                  <a:srgbClr val="F3C6C6"/>
                </a:solidFill>
                <a:latin typeface="Now Bold"/>
              </a:rPr>
              <a:t>THE HUMAN BRAIN WAS NOT WIRED TO READ TEXT. </a:t>
            </a:r>
          </a:p>
        </p:txBody>
      </p:sp>
      <p:sp>
        <p:nvSpPr>
          <p:cNvPr id="7" name="AutoShape 7"/>
          <p:cNvSpPr/>
          <p:nvPr/>
        </p:nvSpPr>
        <p:spPr>
          <a:xfrm rot="5400000">
            <a:off x="-659533" y="7028462"/>
            <a:ext cx="3376466" cy="0"/>
          </a:xfrm>
          <a:prstGeom prst="line">
            <a:avLst/>
          </a:prstGeom>
          <a:ln w="19050" cap="flat">
            <a:solidFill>
              <a:srgbClr val="E2CDB8"/>
            </a:solidFill>
            <a:prstDash val="solid"/>
            <a:headEnd type="none" w="sm" len="sm"/>
            <a:tailEnd type="none" w="sm" len="sm"/>
          </a:ln>
        </p:spPr>
      </p:sp>
      <p:sp>
        <p:nvSpPr>
          <p:cNvPr id="8" name="TextBox 8"/>
          <p:cNvSpPr txBox="1"/>
          <p:nvPr/>
        </p:nvSpPr>
        <p:spPr>
          <a:xfrm rot="-5400000">
            <a:off x="-1052512" y="2903220"/>
            <a:ext cx="4114800" cy="365760"/>
          </a:xfrm>
          <a:prstGeom prst="rect">
            <a:avLst/>
          </a:prstGeom>
        </p:spPr>
        <p:txBody>
          <a:bodyPr lIns="0" tIns="0" rIns="0" bIns="0" rtlCol="0" anchor="t">
            <a:spAutoFit/>
          </a:bodyPr>
          <a:lstStyle/>
          <a:p>
            <a:pPr>
              <a:lnSpc>
                <a:spcPts val="2940"/>
              </a:lnSpc>
            </a:pPr>
            <a:r>
              <a:rPr lang="en-US" sz="2100">
                <a:solidFill>
                  <a:srgbClr val="F3C6C6"/>
                </a:solidFill>
                <a:latin typeface="Lexend Exa"/>
              </a:rPr>
              <a:t>Science of Reading</a:t>
            </a:r>
          </a:p>
        </p:txBody>
      </p:sp>
      <p:sp>
        <p:nvSpPr>
          <p:cNvPr id="9" name="TextBox 9"/>
          <p:cNvSpPr txBox="1"/>
          <p:nvPr/>
        </p:nvSpPr>
        <p:spPr>
          <a:xfrm>
            <a:off x="1707083" y="1814572"/>
            <a:ext cx="16580917" cy="4642475"/>
          </a:xfrm>
          <a:prstGeom prst="rect">
            <a:avLst/>
          </a:prstGeom>
        </p:spPr>
        <p:txBody>
          <a:bodyPr lIns="0" tIns="0" rIns="0" bIns="0" rtlCol="0" anchor="t">
            <a:spAutoFit/>
          </a:bodyPr>
          <a:lstStyle/>
          <a:p>
            <a:pPr>
              <a:lnSpc>
                <a:spcPts val="9240"/>
              </a:lnSpc>
            </a:pPr>
            <a:r>
              <a:rPr lang="en-US" sz="6600">
                <a:solidFill>
                  <a:srgbClr val="000000"/>
                </a:solidFill>
                <a:latin typeface="Life Savers"/>
              </a:rPr>
              <a:t>The human brain is wired for </a:t>
            </a:r>
          </a:p>
          <a:p>
            <a:pPr>
              <a:lnSpc>
                <a:spcPts val="9240"/>
              </a:lnSpc>
            </a:pPr>
            <a:r>
              <a:rPr lang="en-US" sz="6600">
                <a:solidFill>
                  <a:srgbClr val="000000"/>
                </a:solidFill>
                <a:latin typeface="Life Savers"/>
              </a:rPr>
              <a:t>listening and speech - not for the skills needed to connect sounds to code (letters) and make meaning from it. </a:t>
            </a:r>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TextBox 2"/>
          <p:cNvSpPr txBox="1"/>
          <p:nvPr/>
        </p:nvSpPr>
        <p:spPr>
          <a:xfrm>
            <a:off x="2864692" y="904875"/>
            <a:ext cx="12558616" cy="1047063"/>
          </a:xfrm>
          <a:prstGeom prst="rect">
            <a:avLst/>
          </a:prstGeom>
        </p:spPr>
        <p:txBody>
          <a:bodyPr lIns="0" tIns="0" rIns="0" bIns="0" rtlCol="0" anchor="t">
            <a:spAutoFit/>
          </a:bodyPr>
          <a:lstStyle/>
          <a:p>
            <a:pPr algn="ctr">
              <a:lnSpc>
                <a:spcPts val="8531"/>
              </a:lnSpc>
              <a:spcBef>
                <a:spcPct val="0"/>
              </a:spcBef>
            </a:pPr>
            <a:r>
              <a:rPr lang="en-US" sz="6094">
                <a:solidFill>
                  <a:srgbClr val="000000"/>
                </a:solidFill>
                <a:latin typeface="Lexend Exa"/>
              </a:rPr>
              <a:t>What happens in the brain</a:t>
            </a:r>
          </a:p>
        </p:txBody>
      </p:sp>
      <p:sp>
        <p:nvSpPr>
          <p:cNvPr id="3" name="TextBox 3"/>
          <p:cNvSpPr txBox="1"/>
          <p:nvPr/>
        </p:nvSpPr>
        <p:spPr>
          <a:xfrm>
            <a:off x="1146937" y="2266081"/>
            <a:ext cx="15994126" cy="6992219"/>
          </a:xfrm>
          <a:prstGeom prst="rect">
            <a:avLst/>
          </a:prstGeom>
        </p:spPr>
        <p:txBody>
          <a:bodyPr lIns="0" tIns="0" rIns="0" bIns="0" rtlCol="0" anchor="t">
            <a:spAutoFit/>
          </a:bodyPr>
          <a:lstStyle/>
          <a:p>
            <a:pPr>
              <a:lnSpc>
                <a:spcPts val="4642"/>
              </a:lnSpc>
              <a:spcBef>
                <a:spcPct val="0"/>
              </a:spcBef>
            </a:pPr>
            <a:r>
              <a:rPr lang="en-US" sz="3316">
                <a:solidFill>
                  <a:srgbClr val="000000"/>
                </a:solidFill>
                <a:latin typeface="Lexend Exa"/>
              </a:rPr>
              <a:t>There is no single place in the brain that is activated to read. Instead, it is a connection of different parts of our brain that is needed to be a strong reader. Our brains were not wired for reading like it is for spoken language. As children learn to read, their brain must evolve and build new neural pathways, changing the way it functions. For most students, regular classroom instruction and practice is enough to “train” the brain in this new way to become a sufficient reader. For some children, however, that part of the brain is not as strong. This means that they need MUCH more exposure to the foundational skills of reading for it to become automatic in their brains. </a:t>
            </a:r>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5A3B2"/>
        </a:solidFill>
        <a:effectLst/>
      </p:bgPr>
    </p:bg>
    <p:spTree>
      <p:nvGrpSpPr>
        <p:cNvPr id="1" name=""/>
        <p:cNvGrpSpPr/>
        <p:nvPr/>
      </p:nvGrpSpPr>
      <p:grpSpPr>
        <a:xfrm>
          <a:off x="0" y="0"/>
          <a:ext cx="0" cy="0"/>
          <a:chOff x="0" y="0"/>
          <a:chExt cx="0" cy="0"/>
        </a:xfrm>
      </p:grpSpPr>
      <p:sp>
        <p:nvSpPr>
          <p:cNvPr id="2" name="Freeform 2"/>
          <p:cNvSpPr/>
          <p:nvPr/>
        </p:nvSpPr>
        <p:spPr>
          <a:xfrm>
            <a:off x="2527521" y="207583"/>
            <a:ext cx="13232958" cy="9871834"/>
          </a:xfrm>
          <a:custGeom>
            <a:avLst/>
            <a:gdLst/>
            <a:ahLst/>
            <a:cxnLst/>
            <a:rect l="l" t="t" r="r" b="b"/>
            <a:pathLst>
              <a:path w="13232958" h="9871834">
                <a:moveTo>
                  <a:pt x="0" y="0"/>
                </a:moveTo>
                <a:lnTo>
                  <a:pt x="13232958" y="0"/>
                </a:lnTo>
                <a:lnTo>
                  <a:pt x="13232958" y="9871834"/>
                </a:lnTo>
                <a:lnTo>
                  <a:pt x="0" y="9871834"/>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1337</Words>
  <Application>Microsoft Office PowerPoint</Application>
  <PresentationFormat>Custom</PresentationFormat>
  <Paragraphs>187</Paragraphs>
  <Slides>39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Now Bold</vt:lpstr>
      <vt:lpstr>Arial</vt:lpstr>
      <vt:lpstr>Hey Gotcha!</vt:lpstr>
      <vt:lpstr>Artis</vt:lpstr>
      <vt:lpstr>Calibri</vt:lpstr>
      <vt:lpstr>Lexend Exa</vt:lpstr>
      <vt:lpstr>Life Savers</vt:lpstr>
      <vt:lpstr>Life Savers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Conference</dc:title>
  <dc:creator>Perkin, Christine L</dc:creator>
  <cp:lastModifiedBy>Perkin, Christine L</cp:lastModifiedBy>
  <cp:revision>4</cp:revision>
  <dcterms:created xsi:type="dcterms:W3CDTF">2006-08-16T00:00:00Z</dcterms:created>
  <dcterms:modified xsi:type="dcterms:W3CDTF">2023-10-14T15:49:13Z</dcterms:modified>
  <dc:identifier>DAFw37Q5nms</dc:identifier>
</cp:coreProperties>
</file>