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59" r:id="rId5"/>
    <p:sldId id="260" r:id="rId6"/>
    <p:sldId id="266" r:id="rId7"/>
    <p:sldId id="267" r:id="rId8"/>
    <p:sldId id="265" r:id="rId9"/>
    <p:sldId id="262" r:id="rId10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B45D"/>
    <a:srgbClr val="F20079"/>
    <a:srgbClr val="00AD80"/>
    <a:srgbClr val="0D5393"/>
    <a:srgbClr val="FEC21F"/>
    <a:srgbClr val="99CC00"/>
    <a:srgbClr val="FBAF28"/>
    <a:srgbClr val="00AC82"/>
    <a:srgbClr val="009ECE"/>
    <a:srgbClr val="30B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8" d="100"/>
          <a:sy n="68" d="100"/>
        </p:scale>
        <p:origin x="18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912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47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33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89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607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019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8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96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1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662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5086-3C3E-4F73-9DF1-31F12CD15460}" type="datetimeFigureOut">
              <a:rPr lang="es-CO" smtClean="0"/>
              <a:t>11/04/2023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890F8-02A8-4510-9C7B-595A686415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122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ienaga-magdalena.gov.co/Ciudadanos/Paginas/PQRD.aspx" TargetMode="External"/><Relationship Id="rId13" Type="http://schemas.openxmlformats.org/officeDocument/2006/relationships/image" Target="../media/image12.png"/><Relationship Id="rId18" Type="http://schemas.microsoft.com/office/2007/relationships/hdphoto" Target="../media/hdphoto3.wdp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12" Type="http://schemas.openxmlformats.org/officeDocument/2006/relationships/hyperlink" Target="http://cienaga-magdalena.gov.co/Ciudadanos/Paginas/Tr%C3%A1mites-y-Servicios.aspx" TargetMode="External"/><Relationship Id="rId17" Type="http://schemas.openxmlformats.org/officeDocument/2006/relationships/image" Target="../media/image14.png"/><Relationship Id="rId2" Type="http://schemas.openxmlformats.org/officeDocument/2006/relationships/image" Target="../media/image6.png"/><Relationship Id="rId16" Type="http://schemas.openxmlformats.org/officeDocument/2006/relationships/hyperlink" Target="https://twitter.com/alcaldiacienaga" TargetMode="External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hyperlink" Target="cienaga-magdalena.gov.co/" TargetMode="External"/><Relationship Id="rId11" Type="http://schemas.openxmlformats.org/officeDocument/2006/relationships/hyperlink" Target="http://cienaga-magdalena.gov.co/Conectividad/Paginas/Chat.aspx" TargetMode="External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image" Target="../media/image11.png"/><Relationship Id="rId19" Type="http://schemas.openxmlformats.org/officeDocument/2006/relationships/hyperlink" Target="https://www.instagram.com/alcaldiacienaga/" TargetMode="External"/><Relationship Id="rId4" Type="http://schemas.microsoft.com/office/2007/relationships/hdphoto" Target="../media/hdphoto2.wdp"/><Relationship Id="rId9" Type="http://schemas.openxmlformats.org/officeDocument/2006/relationships/image" Target="../media/image10.png"/><Relationship Id="rId14" Type="http://schemas.openxmlformats.org/officeDocument/2006/relationships/hyperlink" Target="https://www.facebook.com/alcaldiadecienagama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mplete de Ciénaga recuperará su semejanza con el Palacio de Versalles -  Código Prensa">
            <a:extLst>
              <a:ext uri="{FF2B5EF4-FFF2-40B4-BE49-F238E27FC236}">
                <a16:creationId xmlns:a16="http://schemas.microsoft.com/office/drawing/2014/main" id="{03387F08-4229-4D03-8B8E-AD2D3A933F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8" b="9119"/>
          <a:stretch/>
        </p:blipFill>
        <p:spPr bwMode="auto">
          <a:xfrm>
            <a:off x="0" y="2851688"/>
            <a:ext cx="6858000" cy="385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caldía de Ciénaga - Magdalena">
            <a:extLst>
              <a:ext uri="{FF2B5EF4-FFF2-40B4-BE49-F238E27FC236}">
                <a16:creationId xmlns:a16="http://schemas.microsoft.com/office/drawing/2014/main" id="{DBAC6C88-1DA8-40B6-AB42-953078488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574327"/>
            <a:ext cx="4876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A74D51A4-D9DB-40C7-B254-6DD714951F2A}"/>
              </a:ext>
            </a:extLst>
          </p:cNvPr>
          <p:cNvGrpSpPr/>
          <p:nvPr/>
        </p:nvGrpSpPr>
        <p:grpSpPr>
          <a:xfrm>
            <a:off x="0" y="6631477"/>
            <a:ext cx="6858000" cy="203276"/>
            <a:chOff x="0" y="838200"/>
            <a:chExt cx="12192000" cy="1066800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DD07F0E9-FA86-46AA-86FC-1299FD6537DF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71C5091-F994-4D41-983C-BE473A68E3E4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828F9AF-3190-42FC-BF1B-FA22D6BAB7F8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95BE003-D7A1-4202-B36B-D0923E29659F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E75C7F5-BDBB-4D6D-9E10-12A6796A0290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A2081A1-A4D8-4C51-85D8-8A912B5A479B}"/>
              </a:ext>
            </a:extLst>
          </p:cNvPr>
          <p:cNvGrpSpPr/>
          <p:nvPr/>
        </p:nvGrpSpPr>
        <p:grpSpPr>
          <a:xfrm>
            <a:off x="0" y="2648412"/>
            <a:ext cx="6858000" cy="203276"/>
            <a:chOff x="0" y="838200"/>
            <a:chExt cx="12192000" cy="1066800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653A95BF-2F6C-4865-80D8-179F076DE819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2B42AF4E-3278-4CDB-A9DC-A221F76B033E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48476820-07FD-490C-8A2F-17631F4D3D45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5A49DEEB-9DE2-448D-BE83-D7C3E69062FC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4297B2C4-3E37-4B6D-9D3B-5DDEE80B0562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D4853DA-F4AD-4B50-ADBF-F51975A1D0E8}"/>
              </a:ext>
            </a:extLst>
          </p:cNvPr>
          <p:cNvSpPr txBox="1"/>
          <p:nvPr/>
        </p:nvSpPr>
        <p:spPr>
          <a:xfrm>
            <a:off x="3825479" y="0"/>
            <a:ext cx="4200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>
                <a:solidFill>
                  <a:srgbClr val="035093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DE TRATO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85A68AC-F203-4EAF-821D-302E09A4F1EB}"/>
              </a:ext>
            </a:extLst>
          </p:cNvPr>
          <p:cNvSpPr txBox="1"/>
          <p:nvPr/>
        </p:nvSpPr>
        <p:spPr>
          <a:xfrm>
            <a:off x="2471739" y="0"/>
            <a:ext cx="1530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>
                <a:solidFill>
                  <a:srgbClr val="99CC00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CARTA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26E7EAC-AC16-430E-8978-F4BFD75B34A0}"/>
              </a:ext>
            </a:extLst>
          </p:cNvPr>
          <p:cNvSpPr txBox="1"/>
          <p:nvPr/>
        </p:nvSpPr>
        <p:spPr>
          <a:xfrm>
            <a:off x="1547446" y="470438"/>
            <a:ext cx="51591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800" dirty="0">
                <a:solidFill>
                  <a:srgbClr val="DA006D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DIGNO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CBD0783-BDD2-4F5C-9151-BDEF8E55DD54}"/>
              </a:ext>
            </a:extLst>
          </p:cNvPr>
          <p:cNvSpPr txBox="1"/>
          <p:nvPr/>
        </p:nvSpPr>
        <p:spPr>
          <a:xfrm>
            <a:off x="2848706" y="470438"/>
            <a:ext cx="32707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800" dirty="0">
                <a:solidFill>
                  <a:srgbClr val="FFC000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AL CIUDADANO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1A34557-6893-47FF-B2B6-CB4E1A8DF475}"/>
              </a:ext>
            </a:extLst>
          </p:cNvPr>
          <p:cNvSpPr txBox="1"/>
          <p:nvPr/>
        </p:nvSpPr>
        <p:spPr>
          <a:xfrm>
            <a:off x="738554" y="884121"/>
            <a:ext cx="59680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dirty="0">
                <a:solidFill>
                  <a:srgbClr val="00B0F0"/>
                </a:solidFill>
                <a:latin typeface="Franklin Gothic Demi Cond" panose="020B0706030402020204" pitchFamily="34" charset="0"/>
                <a:cs typeface="Arial" panose="020B0604020202020204" pitchFamily="34" charset="0"/>
              </a:rPr>
              <a:t>Alcaldía de Ciénaga      </a:t>
            </a:r>
            <a:r>
              <a:rPr lang="es-CO" sz="5400" dirty="0">
                <a:latin typeface="Franklin Gothic Demi Cond" panose="020B0706030402020204" pitchFamily="34" charset="0"/>
                <a:cs typeface="Arial" panose="020B0604020202020204" pitchFamily="34" charset="0"/>
              </a:rPr>
              <a:t>2023</a:t>
            </a:r>
            <a:endParaRPr lang="es-CO" sz="6000" dirty="0">
              <a:latin typeface="Franklin Gothic Demi Cond" panose="020B07060304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2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09B2B62-968F-4FE5-BCA8-780C08B6FC29}"/>
              </a:ext>
            </a:extLst>
          </p:cNvPr>
          <p:cNvSpPr/>
          <p:nvPr/>
        </p:nvSpPr>
        <p:spPr>
          <a:xfrm>
            <a:off x="528851" y="1744046"/>
            <a:ext cx="5800298" cy="6373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ntendemos el servicio al ciudadano como la razón de ser de un Estado, porque encierra la mayor aspiración de una persona y el mayor desafío para los gobernantes. Por esta razón los esfuerzos de la administración municipal de Ciénaga están dirigidos a satisfacer las necesidades de los cienagueros, y garantizar su bienestar y calidad de vida.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el propósito de lograr una atención digna en la interacción directa con cada ciudadano, nos comprometemos a garantizar un trato </a:t>
            </a:r>
            <a:r>
              <a:rPr lang="es-CO" sz="1600" b="1" dirty="0">
                <a:solidFill>
                  <a:srgbClr val="F200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diligente, oportuno, cordial, respetuoso, cortés, cálido y con calidad</a:t>
            </a:r>
            <a:r>
              <a:rPr lang="es-CO" sz="1600" b="1" dirty="0">
                <a:solidFill>
                  <a:srgbClr val="33CC3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CO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través de la presente </a:t>
            </a:r>
            <a:r>
              <a:rPr lang="es-CO" sz="1600" b="1" dirty="0">
                <a:solidFill>
                  <a:srgbClr val="009ECE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 DE TRATO DIGNO</a:t>
            </a:r>
            <a:r>
              <a:rPr lang="es-CO" sz="1600" dirty="0">
                <a:solidFill>
                  <a:srgbClr val="000066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CO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reconocemos los </a:t>
            </a:r>
            <a:r>
              <a:rPr lang="es-CO" sz="1600" b="1" dirty="0">
                <a:solidFill>
                  <a:srgbClr val="FFC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DERECHOS Y DEBERES </a:t>
            </a:r>
            <a:r>
              <a:rPr lang="es-CO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tienen los ciudadanos para acceder a nuestra oferta de trámites y servicios, recibir orientación sobre sus inquietudes, atención a sus requerimientos y garantizar su participación en la gestión pública y en desarrollo del municipio.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CO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continuación reconocemos los derechos y deberes ciudadanos, así como lo que nos está prohibido hacer o exigir… 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C55973E-F114-4350-887C-55847242DDDE}"/>
              </a:ext>
            </a:extLst>
          </p:cNvPr>
          <p:cNvGrpSpPr/>
          <p:nvPr/>
        </p:nvGrpSpPr>
        <p:grpSpPr>
          <a:xfrm>
            <a:off x="-1" y="706266"/>
            <a:ext cx="6858000" cy="203276"/>
            <a:chOff x="0" y="838200"/>
            <a:chExt cx="12192000" cy="1066800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E090AB49-21C8-4A85-9939-14DF0876040E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2F7DF68-8B46-4067-BC60-D4FFB74D76C6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CD87FEE2-21CC-4A7B-BBB4-58B91D229563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C4DD2ED-E9FC-403E-9218-625C603D2386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6A3A7191-BBA1-420F-8696-8A41BCF62E9B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 dirty="0">
                <a:latin typeface="Franklin Gothic Demi Cond" panose="020B0706030402020204" pitchFamily="34" charset="0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25AA66C5-1BC9-49BA-84ED-89B89CD56DF0}"/>
              </a:ext>
            </a:extLst>
          </p:cNvPr>
          <p:cNvSpPr txBox="1"/>
          <p:nvPr/>
        </p:nvSpPr>
        <p:spPr>
          <a:xfrm>
            <a:off x="1276036" y="8196688"/>
            <a:ext cx="5800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0C5393"/>
                </a:solidFill>
                <a:latin typeface="Arial Black" panose="020B0A04020102020204" pitchFamily="34" charset="0"/>
              </a:rPr>
              <a:t>C I É N A G A  </a:t>
            </a:r>
            <a:r>
              <a:rPr lang="es-ES" sz="2400" b="1" dirty="0" err="1">
                <a:solidFill>
                  <a:srgbClr val="0C5393"/>
                </a:solidFill>
                <a:latin typeface="Arial Black" panose="020B0A04020102020204" pitchFamily="34" charset="0"/>
              </a:rPr>
              <a:t>A</a:t>
            </a:r>
            <a:r>
              <a:rPr lang="es-ES" sz="2400" b="1" dirty="0">
                <a:solidFill>
                  <a:srgbClr val="0C5393"/>
                </a:solidFill>
                <a:latin typeface="Arial Black" panose="020B0A04020102020204" pitchFamily="34" charset="0"/>
              </a:rPr>
              <a:t> V A N Z A</a:t>
            </a:r>
            <a:endParaRPr lang="es-CO" sz="2400" b="1" dirty="0">
              <a:solidFill>
                <a:srgbClr val="0C5393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0475FE2-E71E-4382-8A4F-ADAD79C06E0A}"/>
              </a:ext>
            </a:extLst>
          </p:cNvPr>
          <p:cNvSpPr txBox="1"/>
          <p:nvPr/>
        </p:nvSpPr>
        <p:spPr>
          <a:xfrm>
            <a:off x="1616812" y="8557984"/>
            <a:ext cx="4077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rgbClr val="30BE59"/>
                </a:solidFill>
                <a:latin typeface="Century Gothic" panose="020B0502020202020204" pitchFamily="34" charset="0"/>
              </a:rPr>
              <a:t>De la Mano con el Pueblo</a:t>
            </a:r>
            <a:endParaRPr lang="es-CO" sz="2200" b="1" dirty="0">
              <a:solidFill>
                <a:srgbClr val="30BE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4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9FAA00BE-2A17-4B78-854C-55FFEC444325}"/>
              </a:ext>
            </a:extLst>
          </p:cNvPr>
          <p:cNvSpPr/>
          <p:nvPr/>
        </p:nvSpPr>
        <p:spPr>
          <a:xfrm>
            <a:off x="3171915" y="7714914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2985995F-CCE2-4A73-BE6B-792EBAB2098F}"/>
              </a:ext>
            </a:extLst>
          </p:cNvPr>
          <p:cNvSpPr/>
          <p:nvPr/>
        </p:nvSpPr>
        <p:spPr>
          <a:xfrm>
            <a:off x="3146763" y="6148484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549E66A1-DBA3-4F60-9AE1-5996A6B9F596}"/>
              </a:ext>
            </a:extLst>
          </p:cNvPr>
          <p:cNvSpPr/>
          <p:nvPr/>
        </p:nvSpPr>
        <p:spPr>
          <a:xfrm>
            <a:off x="3120762" y="4823894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F411AFC-748D-4B56-AEE7-E1D58480FB3E}"/>
              </a:ext>
            </a:extLst>
          </p:cNvPr>
          <p:cNvSpPr/>
          <p:nvPr/>
        </p:nvSpPr>
        <p:spPr>
          <a:xfrm>
            <a:off x="3120762" y="3518785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2B061AAE-4284-47F3-BB6C-D979B345A096}"/>
              </a:ext>
            </a:extLst>
          </p:cNvPr>
          <p:cNvSpPr/>
          <p:nvPr/>
        </p:nvSpPr>
        <p:spPr>
          <a:xfrm>
            <a:off x="126808" y="7514859"/>
            <a:ext cx="564474" cy="553998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20EBDDAA-AF74-4CC9-9898-AA858BD87F8D}"/>
              </a:ext>
            </a:extLst>
          </p:cNvPr>
          <p:cNvSpPr/>
          <p:nvPr/>
        </p:nvSpPr>
        <p:spPr>
          <a:xfrm>
            <a:off x="126808" y="6123317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0D26D078-A5FB-41F0-87A3-C5362F070434}"/>
              </a:ext>
            </a:extLst>
          </p:cNvPr>
          <p:cNvSpPr/>
          <p:nvPr/>
        </p:nvSpPr>
        <p:spPr>
          <a:xfrm>
            <a:off x="81016" y="4781826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BE7B752D-F2C7-403F-8CAE-CE9F55C4551E}"/>
              </a:ext>
            </a:extLst>
          </p:cNvPr>
          <p:cNvSpPr/>
          <p:nvPr/>
        </p:nvSpPr>
        <p:spPr>
          <a:xfrm>
            <a:off x="83446" y="3531178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F4C76A58-C977-483E-B271-A2061D4E6601}"/>
              </a:ext>
            </a:extLst>
          </p:cNvPr>
          <p:cNvSpPr/>
          <p:nvPr/>
        </p:nvSpPr>
        <p:spPr>
          <a:xfrm>
            <a:off x="3127798" y="2178460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77810A76-C49E-48D2-984B-7579B7313415}"/>
              </a:ext>
            </a:extLst>
          </p:cNvPr>
          <p:cNvSpPr/>
          <p:nvPr/>
        </p:nvSpPr>
        <p:spPr>
          <a:xfrm>
            <a:off x="61606" y="2189348"/>
            <a:ext cx="564474" cy="5539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FC70865-9CC2-48FF-B165-92F04E4727C8}"/>
              </a:ext>
            </a:extLst>
          </p:cNvPr>
          <p:cNvSpPr txBox="1"/>
          <p:nvPr/>
        </p:nvSpPr>
        <p:spPr>
          <a:xfrm>
            <a:off x="2201895" y="-17128"/>
            <a:ext cx="59516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AC82"/>
                </a:solidFill>
                <a:latin typeface="Century Gothic" panose="020B0502020202020204" pitchFamily="34" charset="0"/>
              </a:rPr>
              <a:t>Son</a:t>
            </a:r>
            <a:r>
              <a:rPr lang="es-CO" sz="4000" b="1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CO" sz="5000" b="1" dirty="0">
                <a:solidFill>
                  <a:srgbClr val="FBAF28"/>
                </a:solidFill>
                <a:latin typeface="Century Gothic" panose="020B0502020202020204" pitchFamily="34" charset="0"/>
              </a:rPr>
              <a:t>DERECHOS</a:t>
            </a:r>
          </a:p>
          <a:p>
            <a:endParaRPr lang="es-CO" sz="13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87A262-5E64-4AAC-ADB5-034938B5B253}"/>
              </a:ext>
            </a:extLst>
          </p:cNvPr>
          <p:cNvSpPr txBox="1"/>
          <p:nvPr/>
        </p:nvSpPr>
        <p:spPr>
          <a:xfrm>
            <a:off x="564474" y="635496"/>
            <a:ext cx="62236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de los </a:t>
            </a:r>
            <a:r>
              <a:rPr lang="es-CO" sz="5000" b="1" dirty="0">
                <a:latin typeface="Century Gothic" panose="020B0502020202020204" pitchFamily="34" charset="0"/>
              </a:rPr>
              <a:t>CIUDADANOS</a:t>
            </a:r>
          </a:p>
          <a:p>
            <a:endParaRPr lang="es-CO" sz="13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F460481-D4A4-470C-8B7F-A738033E5816}"/>
              </a:ext>
            </a:extLst>
          </p:cNvPr>
          <p:cNvSpPr/>
          <p:nvPr/>
        </p:nvSpPr>
        <p:spPr>
          <a:xfrm>
            <a:off x="564474" y="1921707"/>
            <a:ext cx="248683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RECIBIR</a:t>
            </a:r>
            <a:r>
              <a:rPr lang="es-ES" sz="1300" dirty="0">
                <a:latin typeface="Century Gothic" panose="020B0502020202020204" pitchFamily="34" charset="0"/>
              </a:rPr>
              <a:t> una atención digna, respetuosa, amable, diligente, oportuna y adecuada, sin distinción de ninguna naturaleza.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3D9DCB7-01F6-4F3B-942D-ED8AA322D8D3}"/>
              </a:ext>
            </a:extLst>
          </p:cNvPr>
          <p:cNvSpPr/>
          <p:nvPr/>
        </p:nvSpPr>
        <p:spPr>
          <a:xfrm>
            <a:off x="605255" y="3281955"/>
            <a:ext cx="233457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ACCEDER</a:t>
            </a:r>
            <a:r>
              <a:rPr lang="es-ES" sz="1300" dirty="0">
                <a:latin typeface="Century Gothic" panose="020B0502020202020204" pitchFamily="34" charset="0"/>
              </a:rPr>
              <a:t> a información pública veraz, oportuna, actualizada, completa y de su interés, sin restricciones ni dilaciones.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C86A996-C17B-4D6F-91EE-E69D80AC2A27}"/>
              </a:ext>
            </a:extLst>
          </p:cNvPr>
          <p:cNvSpPr/>
          <p:nvPr/>
        </p:nvSpPr>
        <p:spPr>
          <a:xfrm>
            <a:off x="3686923" y="1965677"/>
            <a:ext cx="288263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GESTIONAR</a:t>
            </a:r>
            <a:r>
              <a:rPr lang="es-ES" sz="1300" dirty="0">
                <a:latin typeface="Century Gothic" panose="020B0502020202020204" pitchFamily="34" charset="0"/>
              </a:rPr>
              <a:t> sus trámites y servicios, con diligencia, integridad, claridad, austeridad y a través de los medios o canales de su preferencia.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D56FA1F-EC7C-47C9-8680-8E41C9544365}"/>
              </a:ext>
            </a:extLst>
          </p:cNvPr>
          <p:cNvSpPr/>
          <p:nvPr/>
        </p:nvSpPr>
        <p:spPr>
          <a:xfrm>
            <a:off x="3722358" y="3291239"/>
            <a:ext cx="276198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PRESENTAR</a:t>
            </a:r>
            <a:r>
              <a:rPr lang="es-ES" sz="1300" dirty="0">
                <a:latin typeface="Century Gothic" panose="020B0502020202020204" pitchFamily="34" charset="0"/>
              </a:rPr>
              <a:t> peticiones en cualquiera de sus modalidades: verbal, por escrito, telefónica o electrónica, sin necesidad de apoderado.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D5D002F-E9AA-405F-91EB-0C188C3E0A28}"/>
              </a:ext>
            </a:extLst>
          </p:cNvPr>
          <p:cNvSpPr/>
          <p:nvPr/>
        </p:nvSpPr>
        <p:spPr>
          <a:xfrm>
            <a:off x="601228" y="4614823"/>
            <a:ext cx="2522543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OBTENER</a:t>
            </a:r>
            <a:r>
              <a:rPr lang="es-ES" sz="1300" dirty="0">
                <a:latin typeface="Century Gothic" panose="020B0502020202020204" pitchFamily="34" charset="0"/>
              </a:rPr>
              <a:t> respuesta oportuna, veraz y completa a sus peticiones, en los plazos establecidos en las normas.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C559035-A9D0-4EE9-BF8A-88FA402F81C8}"/>
              </a:ext>
            </a:extLst>
          </p:cNvPr>
          <p:cNvSpPr/>
          <p:nvPr/>
        </p:nvSpPr>
        <p:spPr>
          <a:xfrm>
            <a:off x="3726562" y="4525882"/>
            <a:ext cx="275778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EXIGIR </a:t>
            </a:r>
            <a:r>
              <a:rPr lang="es-ES" sz="1300" dirty="0">
                <a:latin typeface="Century Gothic" panose="020B0502020202020204" pitchFamily="34" charset="0"/>
              </a:rPr>
              <a:t>a los servidores públicos y a particulares que cumplan funciones administrativas, el cumplimiento de sus obligaciones.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7C076AB-D435-4ED7-A5E6-1257BC946222}"/>
              </a:ext>
            </a:extLst>
          </p:cNvPr>
          <p:cNvSpPr/>
          <p:nvPr/>
        </p:nvSpPr>
        <p:spPr>
          <a:xfrm>
            <a:off x="3736389" y="5828304"/>
            <a:ext cx="274795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RECIBIR</a:t>
            </a:r>
            <a:r>
              <a:rPr lang="es-ES" sz="1300" dirty="0">
                <a:latin typeface="Century Gothic" panose="020B0502020202020204" pitchFamily="34" charset="0"/>
              </a:rPr>
              <a:t> atención especial y preferente, si son personas con capacidades especiales, niños, adolescentes, mujeres gestantes, o adultos mayores, y en general de personas en estado de indefensión o de debilidad manifiesta.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7AED387-A764-4EA0-9C03-F3ABE59E06DB}"/>
              </a:ext>
            </a:extLst>
          </p:cNvPr>
          <p:cNvSpPr/>
          <p:nvPr/>
        </p:nvSpPr>
        <p:spPr>
          <a:xfrm>
            <a:off x="649372" y="5893699"/>
            <a:ext cx="2522543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CONOCER</a:t>
            </a:r>
            <a:r>
              <a:rPr lang="es-ES" sz="1300" dirty="0">
                <a:latin typeface="Century Gothic" panose="020B0502020202020204" pitchFamily="34" charset="0"/>
              </a:rPr>
              <a:t>, salvo reserva legal, el estado de cualquier actuación o trámite y obtener copias a su costa, de las actuaciones surtidas.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164CB34-9E9E-4CA5-8465-758C0E06C9DA}"/>
              </a:ext>
            </a:extLst>
          </p:cNvPr>
          <p:cNvSpPr/>
          <p:nvPr/>
        </p:nvSpPr>
        <p:spPr>
          <a:xfrm>
            <a:off x="3749522" y="7671661"/>
            <a:ext cx="273482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CUALQUIER</a:t>
            </a:r>
            <a:r>
              <a:rPr lang="es-ES" sz="1300" dirty="0">
                <a:latin typeface="Century Gothic" panose="020B0502020202020204" pitchFamily="34" charset="0"/>
              </a:rPr>
              <a:t> otro que le reconozca la Constitución y las leyes.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C43CBAA-F1A2-4DD2-92D9-997ECAF76A1B}"/>
              </a:ext>
            </a:extLst>
          </p:cNvPr>
          <p:cNvSpPr/>
          <p:nvPr/>
        </p:nvSpPr>
        <p:spPr>
          <a:xfrm>
            <a:off x="661695" y="7200297"/>
            <a:ext cx="252254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SOLICITAR</a:t>
            </a:r>
            <a:r>
              <a:rPr lang="es-ES" sz="1300" dirty="0">
                <a:latin typeface="Century Gothic" panose="020B0502020202020204" pitchFamily="34" charset="0"/>
              </a:rPr>
              <a:t> la rectificación de datos personales cuando resulten incompletos o inexactos, o cuyo tratamiento no se ajuste a la Ley.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B68925F-CE28-4279-A067-7BC49DD3B625}"/>
              </a:ext>
            </a:extLst>
          </p:cNvPr>
          <p:cNvSpPr txBox="1"/>
          <p:nvPr/>
        </p:nvSpPr>
        <p:spPr>
          <a:xfrm>
            <a:off x="-210132" y="2252758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38EACA7-CE09-416D-AC34-BC7E80CC9929}"/>
              </a:ext>
            </a:extLst>
          </p:cNvPr>
          <p:cNvSpPr txBox="1"/>
          <p:nvPr/>
        </p:nvSpPr>
        <p:spPr>
          <a:xfrm>
            <a:off x="3238650" y="2249574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F02719B-16D6-4DED-9A5F-DE957FE76042}"/>
              </a:ext>
            </a:extLst>
          </p:cNvPr>
          <p:cNvSpPr txBox="1"/>
          <p:nvPr/>
        </p:nvSpPr>
        <p:spPr>
          <a:xfrm>
            <a:off x="207725" y="3614513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9F5BB18-866C-4324-983F-EDA6ADC29FD5}"/>
              </a:ext>
            </a:extLst>
          </p:cNvPr>
          <p:cNvSpPr txBox="1"/>
          <p:nvPr/>
        </p:nvSpPr>
        <p:spPr>
          <a:xfrm>
            <a:off x="177418" y="4850358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53273A2-2FCA-4617-A86A-3DBC643A9B89}"/>
              </a:ext>
            </a:extLst>
          </p:cNvPr>
          <p:cNvSpPr txBox="1"/>
          <p:nvPr/>
        </p:nvSpPr>
        <p:spPr>
          <a:xfrm>
            <a:off x="3234995" y="4907077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235DEAB-AA39-41F2-AB75-461D67001380}"/>
              </a:ext>
            </a:extLst>
          </p:cNvPr>
          <p:cNvSpPr txBox="1"/>
          <p:nvPr/>
        </p:nvSpPr>
        <p:spPr>
          <a:xfrm>
            <a:off x="221235" y="6198981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E12C0C9-444C-4F97-8809-ACDE4C4CB752}"/>
              </a:ext>
            </a:extLst>
          </p:cNvPr>
          <p:cNvSpPr txBox="1"/>
          <p:nvPr/>
        </p:nvSpPr>
        <p:spPr>
          <a:xfrm>
            <a:off x="3256608" y="6212186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0F5CFCC-324E-4356-9318-554BFE131550}"/>
              </a:ext>
            </a:extLst>
          </p:cNvPr>
          <p:cNvSpPr txBox="1"/>
          <p:nvPr/>
        </p:nvSpPr>
        <p:spPr>
          <a:xfrm>
            <a:off x="238978" y="7591803"/>
            <a:ext cx="107895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22BD157-C33B-450E-8570-CC1B63400E62}"/>
              </a:ext>
            </a:extLst>
          </p:cNvPr>
          <p:cNvSpPr txBox="1"/>
          <p:nvPr/>
        </p:nvSpPr>
        <p:spPr>
          <a:xfrm>
            <a:off x="3210034" y="7778496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10</a:t>
            </a: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0AA8BA79-C5A4-4D31-A812-12CDB4D1FFF4}"/>
              </a:ext>
            </a:extLst>
          </p:cNvPr>
          <p:cNvGrpSpPr/>
          <p:nvPr/>
        </p:nvGrpSpPr>
        <p:grpSpPr>
          <a:xfrm>
            <a:off x="0" y="1541536"/>
            <a:ext cx="6858000" cy="152552"/>
            <a:chOff x="0" y="838200"/>
            <a:chExt cx="12192000" cy="1066800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5FBF1F70-CDA7-4528-BD28-2D3D7FCDC0EF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0308E0A-22FF-4B02-B7BB-076E373D6B52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78B1E640-7E26-4B39-BB6A-438E5FCF301B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D73161CB-0082-4327-A3AD-9EBB42CBA5D6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1EB0C32A-60AE-4AA5-8914-3120E867E033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84D731F-2638-41C7-9147-8E172922A8EB}"/>
              </a:ext>
            </a:extLst>
          </p:cNvPr>
          <p:cNvSpPr txBox="1"/>
          <p:nvPr/>
        </p:nvSpPr>
        <p:spPr>
          <a:xfrm>
            <a:off x="3209037" y="3590367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E35EB6B-A745-47D5-B814-1861C29045C9}"/>
              </a:ext>
            </a:extLst>
          </p:cNvPr>
          <p:cNvSpPr txBox="1"/>
          <p:nvPr/>
        </p:nvSpPr>
        <p:spPr>
          <a:xfrm>
            <a:off x="2110644" y="8613723"/>
            <a:ext cx="5800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C5393"/>
                </a:solidFill>
                <a:latin typeface="Arial Black" panose="020B0A04020102020204" pitchFamily="34" charset="0"/>
              </a:rPr>
              <a:t>C I É N A G A  </a:t>
            </a:r>
            <a:r>
              <a:rPr lang="es-ES" sz="1400" b="1" dirty="0" err="1">
                <a:solidFill>
                  <a:srgbClr val="0C5393"/>
                </a:solidFill>
                <a:latin typeface="Arial Black" panose="020B0A04020102020204" pitchFamily="34" charset="0"/>
              </a:rPr>
              <a:t>A</a:t>
            </a:r>
            <a:r>
              <a:rPr lang="es-ES" sz="1400" b="1" dirty="0">
                <a:solidFill>
                  <a:srgbClr val="0C5393"/>
                </a:solidFill>
                <a:latin typeface="Arial Black" panose="020B0A04020102020204" pitchFamily="34" charset="0"/>
              </a:rPr>
              <a:t> V A N Z A</a:t>
            </a:r>
            <a:endParaRPr lang="es-CO" sz="1400" b="1" dirty="0">
              <a:solidFill>
                <a:srgbClr val="0C5393"/>
              </a:solidFill>
              <a:latin typeface="Arial Black" panose="020B0A040201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68F7CF51-1852-41B0-A702-A66C83A66014}"/>
              </a:ext>
            </a:extLst>
          </p:cNvPr>
          <p:cNvSpPr txBox="1"/>
          <p:nvPr/>
        </p:nvSpPr>
        <p:spPr>
          <a:xfrm>
            <a:off x="2407255" y="8827033"/>
            <a:ext cx="4077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30BE59"/>
                </a:solidFill>
                <a:latin typeface="Century Gothic" panose="020B0502020202020204" pitchFamily="34" charset="0"/>
              </a:rPr>
              <a:t>De la Mano con el Pueblo</a:t>
            </a:r>
            <a:endParaRPr lang="es-CO" sz="1200" b="1" dirty="0">
              <a:solidFill>
                <a:srgbClr val="30BE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9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1022B128-A338-4313-9FB8-9899C28C6AEB}"/>
              </a:ext>
            </a:extLst>
          </p:cNvPr>
          <p:cNvSpPr/>
          <p:nvPr/>
        </p:nvSpPr>
        <p:spPr>
          <a:xfrm>
            <a:off x="171835" y="7006630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2F317033-1A44-4B52-A590-2D71D08161DB}"/>
              </a:ext>
            </a:extLst>
          </p:cNvPr>
          <p:cNvSpPr/>
          <p:nvPr/>
        </p:nvSpPr>
        <p:spPr>
          <a:xfrm>
            <a:off x="157540" y="5409073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A9BA528A-F1DC-47BE-9927-0B81BF7761AC}"/>
              </a:ext>
            </a:extLst>
          </p:cNvPr>
          <p:cNvSpPr/>
          <p:nvPr/>
        </p:nvSpPr>
        <p:spPr>
          <a:xfrm>
            <a:off x="94568" y="3361518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FE6ED851-1310-4072-8B6A-FE84D6C72A38}"/>
              </a:ext>
            </a:extLst>
          </p:cNvPr>
          <p:cNvSpPr/>
          <p:nvPr/>
        </p:nvSpPr>
        <p:spPr>
          <a:xfrm>
            <a:off x="113486" y="2040367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A03E409E-0495-466E-8AD9-F320F3F41041}"/>
              </a:ext>
            </a:extLst>
          </p:cNvPr>
          <p:cNvSpPr/>
          <p:nvPr/>
        </p:nvSpPr>
        <p:spPr>
          <a:xfrm>
            <a:off x="3325647" y="3052861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35477415-7B61-40E0-B7FD-160493A32EB2}"/>
              </a:ext>
            </a:extLst>
          </p:cNvPr>
          <p:cNvSpPr/>
          <p:nvPr/>
        </p:nvSpPr>
        <p:spPr>
          <a:xfrm>
            <a:off x="3365674" y="4228771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4B4458FB-4C14-4546-8BE9-FD4149100116}"/>
              </a:ext>
            </a:extLst>
          </p:cNvPr>
          <p:cNvSpPr/>
          <p:nvPr/>
        </p:nvSpPr>
        <p:spPr>
          <a:xfrm>
            <a:off x="3365674" y="5918584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2BEFC4FA-3185-4BAC-BFFE-2993426BDCFC}"/>
              </a:ext>
            </a:extLst>
          </p:cNvPr>
          <p:cNvSpPr/>
          <p:nvPr/>
        </p:nvSpPr>
        <p:spPr>
          <a:xfrm>
            <a:off x="3404002" y="7413028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9635CD7-2DA3-47F5-B8AE-74A438CDDBD6}"/>
              </a:ext>
            </a:extLst>
          </p:cNvPr>
          <p:cNvSpPr/>
          <p:nvPr/>
        </p:nvSpPr>
        <p:spPr>
          <a:xfrm>
            <a:off x="3365674" y="2054351"/>
            <a:ext cx="564474" cy="553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Century Gothic" panose="020B0502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F460481-D4A4-470C-8B7F-A738033E5816}"/>
              </a:ext>
            </a:extLst>
          </p:cNvPr>
          <p:cNvSpPr/>
          <p:nvPr/>
        </p:nvSpPr>
        <p:spPr>
          <a:xfrm>
            <a:off x="731798" y="2099338"/>
            <a:ext cx="2544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ACATAR</a:t>
            </a:r>
            <a:r>
              <a:rPr lang="es-ES" sz="1400" dirty="0">
                <a:latin typeface="Century Gothic" panose="020B0502020202020204" pitchFamily="34" charset="0"/>
              </a:rPr>
              <a:t> la Constitución y las leyes.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3D9DCB7-01F6-4F3B-942D-ED8AA322D8D3}"/>
              </a:ext>
            </a:extLst>
          </p:cNvPr>
          <p:cNvSpPr/>
          <p:nvPr/>
        </p:nvSpPr>
        <p:spPr>
          <a:xfrm>
            <a:off x="716893" y="2818702"/>
            <a:ext cx="25598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ACTUAR </a:t>
            </a:r>
            <a:r>
              <a:rPr lang="es-ES" sz="1400" dirty="0">
                <a:latin typeface="Century Gothic" panose="020B0502020202020204" pitchFamily="34" charset="0"/>
              </a:rPr>
              <a:t>de buena fe, absteniéndose de emplear maniobras dilatorias en las actuaciones, y de efectuar o aportar, a sabiendas, declaraciones o documentos falsos o hacer afirmaciones temerarias, entre otras conductas.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B68925F-CE28-4279-A067-7BC49DD3B625}"/>
              </a:ext>
            </a:extLst>
          </p:cNvPr>
          <p:cNvSpPr txBox="1"/>
          <p:nvPr/>
        </p:nvSpPr>
        <p:spPr>
          <a:xfrm>
            <a:off x="-143754" y="2108650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F02719B-16D6-4DED-9A5F-DE957FE76042}"/>
              </a:ext>
            </a:extLst>
          </p:cNvPr>
          <p:cNvSpPr txBox="1"/>
          <p:nvPr/>
        </p:nvSpPr>
        <p:spPr>
          <a:xfrm>
            <a:off x="212343" y="3445310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9F5BB18-866C-4324-983F-EDA6ADC29FD5}"/>
              </a:ext>
            </a:extLst>
          </p:cNvPr>
          <p:cNvSpPr txBox="1"/>
          <p:nvPr/>
        </p:nvSpPr>
        <p:spPr>
          <a:xfrm>
            <a:off x="273340" y="5469767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235DEAB-AA39-41F2-AB75-461D67001380}"/>
              </a:ext>
            </a:extLst>
          </p:cNvPr>
          <p:cNvSpPr txBox="1"/>
          <p:nvPr/>
        </p:nvSpPr>
        <p:spPr>
          <a:xfrm>
            <a:off x="3478043" y="5997361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A27AD74-8849-40AD-9658-E104229DD0DB}"/>
              </a:ext>
            </a:extLst>
          </p:cNvPr>
          <p:cNvSpPr/>
          <p:nvPr/>
        </p:nvSpPr>
        <p:spPr>
          <a:xfrm>
            <a:off x="722014" y="5081018"/>
            <a:ext cx="25598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EJERCER</a:t>
            </a:r>
            <a:r>
              <a:rPr lang="es-ES" sz="1400" dirty="0">
                <a:latin typeface="Century Gothic" panose="020B0502020202020204" pitchFamily="34" charset="0"/>
              </a:rPr>
              <a:t> con responsabilidad sus derechos, y abstenerse de reiterar solicitudes notoriamente improcedentes.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B4F1908F-96A8-4B48-943D-4F074F2AE3EE}"/>
              </a:ext>
            </a:extLst>
          </p:cNvPr>
          <p:cNvSpPr/>
          <p:nvPr/>
        </p:nvSpPr>
        <p:spPr>
          <a:xfrm>
            <a:off x="3899111" y="3987878"/>
            <a:ext cx="255989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DENUNCIAR</a:t>
            </a:r>
            <a:r>
              <a:rPr lang="es-ES" sz="1400" dirty="0">
                <a:latin typeface="Century Gothic" panose="020B0502020202020204" pitchFamily="34" charset="0"/>
              </a:rPr>
              <a:t> las posibles irregularidades relacionadas con la ejecución de recursos e intereses públicos.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64ABB23-4613-418D-A8C4-8B49DCFD1143}"/>
              </a:ext>
            </a:extLst>
          </p:cNvPr>
          <p:cNvSpPr/>
          <p:nvPr/>
        </p:nvSpPr>
        <p:spPr>
          <a:xfrm>
            <a:off x="3877558" y="2818702"/>
            <a:ext cx="25598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Century Gothic" panose="020B0502020202020204" pitchFamily="34" charset="0"/>
              </a:rPr>
              <a:t>Ejercer con integridad el control social ciudadano, para fiscalizar la gestión de sus gobernantes.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779A9B1D-38F2-46CC-B3D5-E08E02E56EA4}"/>
              </a:ext>
            </a:extLst>
          </p:cNvPr>
          <p:cNvSpPr/>
          <p:nvPr/>
        </p:nvSpPr>
        <p:spPr>
          <a:xfrm>
            <a:off x="3899110" y="5276354"/>
            <a:ext cx="25598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INTERVENIR</a:t>
            </a:r>
            <a:r>
              <a:rPr lang="es-ES" sz="1400" dirty="0">
                <a:latin typeface="Century Gothic" panose="020B0502020202020204" pitchFamily="34" charset="0"/>
              </a:rPr>
              <a:t> en las decisiones del Estado allegando propuestas, iniciativas y participando en la formulación y ejecución de proyectos, programas, planes y políticas públicas.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C29140B-D56E-453C-8DE8-AC072D33E62B}"/>
              </a:ext>
            </a:extLst>
          </p:cNvPr>
          <p:cNvSpPr/>
          <p:nvPr/>
        </p:nvSpPr>
        <p:spPr>
          <a:xfrm>
            <a:off x="3930148" y="2066835"/>
            <a:ext cx="2559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TRATAR</a:t>
            </a:r>
            <a:r>
              <a:rPr lang="es-ES" sz="1400" dirty="0">
                <a:latin typeface="Century Gothic" panose="020B0502020202020204" pitchFamily="34" charset="0"/>
              </a:rPr>
              <a:t> con respeto a los servidores públicos.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75932F5-217B-49BD-889D-7A4F0CEAAB62}"/>
              </a:ext>
            </a:extLst>
          </p:cNvPr>
          <p:cNvSpPr/>
          <p:nvPr/>
        </p:nvSpPr>
        <p:spPr>
          <a:xfrm>
            <a:off x="716892" y="6741472"/>
            <a:ext cx="255989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SOLICITAR</a:t>
            </a:r>
            <a:r>
              <a:rPr lang="es-ES" sz="1400" dirty="0">
                <a:latin typeface="Century Gothic" panose="020B0502020202020204" pitchFamily="34" charset="0"/>
              </a:rPr>
              <a:t> explicaciones y justificaciones a sus gobernantes sobre la gestión e inversión de los recursos públicos.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58464B0-4565-4198-8115-649BCC46D908}"/>
              </a:ext>
            </a:extLst>
          </p:cNvPr>
          <p:cNvSpPr txBox="1"/>
          <p:nvPr/>
        </p:nvSpPr>
        <p:spPr>
          <a:xfrm>
            <a:off x="3468045" y="2167730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A586023-ED8C-451F-8F2E-BCD1F5A2C71A}"/>
              </a:ext>
            </a:extLst>
          </p:cNvPr>
          <p:cNvSpPr txBox="1"/>
          <p:nvPr/>
        </p:nvSpPr>
        <p:spPr>
          <a:xfrm>
            <a:off x="3429000" y="3126342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3F5FA33-A611-4C06-9EBB-38C84E37F12A}"/>
              </a:ext>
            </a:extLst>
          </p:cNvPr>
          <p:cNvSpPr txBox="1"/>
          <p:nvPr/>
        </p:nvSpPr>
        <p:spPr>
          <a:xfrm>
            <a:off x="3489472" y="4292336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7E91347-1F4B-4BFE-981F-B10622E39AEB}"/>
              </a:ext>
            </a:extLst>
          </p:cNvPr>
          <p:cNvSpPr txBox="1"/>
          <p:nvPr/>
        </p:nvSpPr>
        <p:spPr>
          <a:xfrm>
            <a:off x="273340" y="7083574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176FB8E-BABF-4E63-B0AB-B515FBC931AC}"/>
              </a:ext>
            </a:extLst>
          </p:cNvPr>
          <p:cNvSpPr txBox="1"/>
          <p:nvPr/>
        </p:nvSpPr>
        <p:spPr>
          <a:xfrm>
            <a:off x="3509368" y="7504599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92E464AD-05D7-484E-A574-A83E5BDEA024}"/>
              </a:ext>
            </a:extLst>
          </p:cNvPr>
          <p:cNvSpPr/>
          <p:nvPr/>
        </p:nvSpPr>
        <p:spPr>
          <a:xfrm>
            <a:off x="3930147" y="7179874"/>
            <a:ext cx="255989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b="1" dirty="0">
                <a:latin typeface="Century Gothic" panose="020B0502020202020204" pitchFamily="34" charset="0"/>
              </a:rPr>
              <a:t>EXIGIR</a:t>
            </a:r>
            <a:r>
              <a:rPr lang="es-ES" sz="1400" dirty="0">
                <a:latin typeface="Century Gothic" panose="020B0502020202020204" pitchFamily="34" charset="0"/>
              </a:rPr>
              <a:t> al Alcalde el cumplimiento de su Programa de Gobierno y del Plan de Desarrollo Municipal.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B61EAFA0-4DF6-4933-B951-073A281184E4}"/>
              </a:ext>
            </a:extLst>
          </p:cNvPr>
          <p:cNvSpPr txBox="1"/>
          <p:nvPr/>
        </p:nvSpPr>
        <p:spPr>
          <a:xfrm>
            <a:off x="2827538" y="42059"/>
            <a:ext cx="59516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AC82"/>
                </a:solidFill>
                <a:latin typeface="Century Gothic" panose="020B0502020202020204" pitchFamily="34" charset="0"/>
              </a:rPr>
              <a:t>Son</a:t>
            </a:r>
            <a:r>
              <a:rPr lang="es-CO" sz="4000" b="1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CO" sz="5000" b="1" dirty="0">
                <a:latin typeface="Century Gothic" panose="020B0502020202020204" pitchFamily="34" charset="0"/>
              </a:rPr>
              <a:t>DEBERES</a:t>
            </a:r>
          </a:p>
          <a:p>
            <a:endParaRPr lang="es-CO" sz="13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B3C3F253-FBB3-4AB6-9A80-07EB70C0F1D8}"/>
              </a:ext>
            </a:extLst>
          </p:cNvPr>
          <p:cNvSpPr txBox="1"/>
          <p:nvPr/>
        </p:nvSpPr>
        <p:spPr>
          <a:xfrm>
            <a:off x="564474" y="635496"/>
            <a:ext cx="62236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de los </a:t>
            </a:r>
            <a:r>
              <a:rPr lang="es-CO" sz="5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CIUDADANOS</a:t>
            </a:r>
          </a:p>
          <a:p>
            <a:endParaRPr lang="es-CO" sz="13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AA441379-870F-4D0A-98B0-FBE06506BCB6}"/>
              </a:ext>
            </a:extLst>
          </p:cNvPr>
          <p:cNvGrpSpPr/>
          <p:nvPr/>
        </p:nvGrpSpPr>
        <p:grpSpPr>
          <a:xfrm>
            <a:off x="0" y="1490812"/>
            <a:ext cx="6858000" cy="103250"/>
            <a:chOff x="0" y="838200"/>
            <a:chExt cx="12192000" cy="1066800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EFF7C3ED-DF5D-462C-9921-54FDE705683A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8ED8233-8608-4364-9CDD-357B3379FBDD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DE8454C1-E579-473F-A777-76A90CF60FC4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408FEF87-B466-4ACC-8907-D45F13CCC302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843DE07-7270-477B-A87C-96DD6B8B9678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EA0C313-D072-48DC-A9C6-C1D2D2B481F5}"/>
              </a:ext>
            </a:extLst>
          </p:cNvPr>
          <p:cNvSpPr txBox="1"/>
          <p:nvPr/>
        </p:nvSpPr>
        <p:spPr>
          <a:xfrm>
            <a:off x="2075259" y="8429832"/>
            <a:ext cx="5800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C5393"/>
                </a:solidFill>
                <a:latin typeface="Arial Black" panose="020B0A04020102020204" pitchFamily="34" charset="0"/>
              </a:rPr>
              <a:t>C I É N A G A  </a:t>
            </a:r>
            <a:r>
              <a:rPr lang="es-ES" sz="1400" b="1" dirty="0" err="1">
                <a:solidFill>
                  <a:srgbClr val="0C5393"/>
                </a:solidFill>
                <a:latin typeface="Arial Black" panose="020B0A04020102020204" pitchFamily="34" charset="0"/>
              </a:rPr>
              <a:t>A</a:t>
            </a:r>
            <a:r>
              <a:rPr lang="es-ES" sz="1400" b="1" dirty="0">
                <a:solidFill>
                  <a:srgbClr val="0C5393"/>
                </a:solidFill>
                <a:latin typeface="Arial Black" panose="020B0A04020102020204" pitchFamily="34" charset="0"/>
              </a:rPr>
              <a:t> V A N Z A</a:t>
            </a:r>
            <a:endParaRPr lang="es-CO" sz="1400" b="1" dirty="0">
              <a:solidFill>
                <a:srgbClr val="0C5393"/>
              </a:solidFill>
              <a:latin typeface="Arial Black" panose="020B0A040201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A8676992-AD2F-4DB5-B467-E012744F2B9F}"/>
              </a:ext>
            </a:extLst>
          </p:cNvPr>
          <p:cNvSpPr txBox="1"/>
          <p:nvPr/>
        </p:nvSpPr>
        <p:spPr>
          <a:xfrm>
            <a:off x="2381914" y="8660823"/>
            <a:ext cx="4077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30BE59"/>
                </a:solidFill>
                <a:latin typeface="Century Gothic" panose="020B0502020202020204" pitchFamily="34" charset="0"/>
              </a:rPr>
              <a:t>De la Mano con el Pueblo</a:t>
            </a:r>
            <a:endParaRPr lang="es-CO" sz="1200" b="1" dirty="0">
              <a:solidFill>
                <a:srgbClr val="30BE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5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lipse 41">
            <a:extLst>
              <a:ext uri="{FF2B5EF4-FFF2-40B4-BE49-F238E27FC236}">
                <a16:creationId xmlns:a16="http://schemas.microsoft.com/office/drawing/2014/main" id="{F2D10E46-ACBF-455D-AD26-D4F263D7343C}"/>
              </a:ext>
            </a:extLst>
          </p:cNvPr>
          <p:cNvSpPr/>
          <p:nvPr/>
        </p:nvSpPr>
        <p:spPr>
          <a:xfrm>
            <a:off x="92237" y="7212552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767E9CEB-2B6A-45CC-AD98-DAB11EDD7FD1}"/>
              </a:ext>
            </a:extLst>
          </p:cNvPr>
          <p:cNvSpPr/>
          <p:nvPr/>
        </p:nvSpPr>
        <p:spPr>
          <a:xfrm>
            <a:off x="109822" y="5498194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AAECFA4A-B325-4B1A-9636-322FF0CEA779}"/>
              </a:ext>
            </a:extLst>
          </p:cNvPr>
          <p:cNvSpPr/>
          <p:nvPr/>
        </p:nvSpPr>
        <p:spPr>
          <a:xfrm>
            <a:off x="93182" y="4378145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2027873-AB1A-49B1-8348-47C4011384E3}"/>
              </a:ext>
            </a:extLst>
          </p:cNvPr>
          <p:cNvSpPr/>
          <p:nvPr/>
        </p:nvSpPr>
        <p:spPr>
          <a:xfrm>
            <a:off x="133435" y="3187540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455516D1-3CD4-4715-92AE-9D7F44089065}"/>
              </a:ext>
            </a:extLst>
          </p:cNvPr>
          <p:cNvSpPr/>
          <p:nvPr/>
        </p:nvSpPr>
        <p:spPr>
          <a:xfrm>
            <a:off x="3360123" y="2092788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AE293AEA-BEA9-4477-AAD4-4D3217D412FC}"/>
              </a:ext>
            </a:extLst>
          </p:cNvPr>
          <p:cNvSpPr/>
          <p:nvPr/>
        </p:nvSpPr>
        <p:spPr>
          <a:xfrm>
            <a:off x="3338259" y="3523304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705E9DFA-3669-4548-8B69-16F07F405C87}"/>
              </a:ext>
            </a:extLst>
          </p:cNvPr>
          <p:cNvSpPr/>
          <p:nvPr/>
        </p:nvSpPr>
        <p:spPr>
          <a:xfrm>
            <a:off x="3355844" y="4904735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011E1C02-88CD-47D7-ADF3-2CB9A963B3E2}"/>
              </a:ext>
            </a:extLst>
          </p:cNvPr>
          <p:cNvSpPr/>
          <p:nvPr/>
        </p:nvSpPr>
        <p:spPr>
          <a:xfrm>
            <a:off x="3355844" y="6442779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D4B829D0-460A-4603-B0F5-0928BB9B0D92}"/>
              </a:ext>
            </a:extLst>
          </p:cNvPr>
          <p:cNvSpPr/>
          <p:nvPr/>
        </p:nvSpPr>
        <p:spPr>
          <a:xfrm>
            <a:off x="3338259" y="7690695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89D366F3-0236-4319-8891-B344A540D811}"/>
              </a:ext>
            </a:extLst>
          </p:cNvPr>
          <p:cNvSpPr/>
          <p:nvPr/>
        </p:nvSpPr>
        <p:spPr>
          <a:xfrm>
            <a:off x="133435" y="2020574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00">
              <a:latin typeface="Century Gothic" panose="020B0502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F460481-D4A4-470C-8B7F-A738033E5816}"/>
              </a:ext>
            </a:extLst>
          </p:cNvPr>
          <p:cNvSpPr/>
          <p:nvPr/>
        </p:nvSpPr>
        <p:spPr>
          <a:xfrm>
            <a:off x="716894" y="1768447"/>
            <a:ext cx="248683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DAR</a:t>
            </a:r>
            <a:r>
              <a:rPr lang="es-ES" sz="1300" dirty="0">
                <a:latin typeface="Century Gothic" panose="020B0502020202020204" pitchFamily="34" charset="0"/>
              </a:rPr>
              <a:t> trato respetuoso, amable y diligente a todas las personas, sin distinción.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B68925F-CE28-4279-A067-7BC49DD3B625}"/>
              </a:ext>
            </a:extLst>
          </p:cNvPr>
          <p:cNvSpPr txBox="1"/>
          <p:nvPr/>
        </p:nvSpPr>
        <p:spPr>
          <a:xfrm>
            <a:off x="221405" y="2093141"/>
            <a:ext cx="47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F02719B-16D6-4DED-9A5F-DE957FE76042}"/>
              </a:ext>
            </a:extLst>
          </p:cNvPr>
          <p:cNvSpPr txBox="1"/>
          <p:nvPr/>
        </p:nvSpPr>
        <p:spPr>
          <a:xfrm>
            <a:off x="223862" y="3265571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C29140B-D56E-453C-8DE8-AC072D33E62B}"/>
              </a:ext>
            </a:extLst>
          </p:cNvPr>
          <p:cNvSpPr/>
          <p:nvPr/>
        </p:nvSpPr>
        <p:spPr>
          <a:xfrm>
            <a:off x="3939422" y="1732058"/>
            <a:ext cx="2559893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GARANTIZAR</a:t>
            </a:r>
            <a:r>
              <a:rPr lang="es-ES" sz="1300" dirty="0">
                <a:latin typeface="Century Gothic" panose="020B0502020202020204" pitchFamily="34" charset="0"/>
              </a:rPr>
              <a:t> atención personal al público, como mínimo durante cuarenta (40) horas a la semana, distribuidas en horarios que satisfagan las necesidades del servicio.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58464B0-4565-4198-8115-649BCC46D908}"/>
              </a:ext>
            </a:extLst>
          </p:cNvPr>
          <p:cNvSpPr txBox="1"/>
          <p:nvPr/>
        </p:nvSpPr>
        <p:spPr>
          <a:xfrm>
            <a:off x="3463830" y="2158907"/>
            <a:ext cx="517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6A5DDB9-77BA-4B01-9A1A-8F4533EB6836}"/>
              </a:ext>
            </a:extLst>
          </p:cNvPr>
          <p:cNvSpPr/>
          <p:nvPr/>
        </p:nvSpPr>
        <p:spPr>
          <a:xfrm>
            <a:off x="3939422" y="3250327"/>
            <a:ext cx="24868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ADOPTAR </a:t>
            </a:r>
            <a:r>
              <a:rPr lang="es-ES" sz="1300" dirty="0">
                <a:latin typeface="Century Gothic" panose="020B0502020202020204" pitchFamily="34" charset="0"/>
              </a:rPr>
              <a:t>y utilizar medios tecnológicos para el trámite y solución de peticiones, y permitir el uso de medios alternativos para quienes no dispongan de aquellos.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6628C33-C44B-4FCF-8379-D3ED2338909A}"/>
              </a:ext>
            </a:extLst>
          </p:cNvPr>
          <p:cNvSpPr/>
          <p:nvPr/>
        </p:nvSpPr>
        <p:spPr>
          <a:xfrm>
            <a:off x="690301" y="4284816"/>
            <a:ext cx="24868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DIVULGAR</a:t>
            </a:r>
            <a:r>
              <a:rPr lang="es-ES" sz="1300" dirty="0">
                <a:latin typeface="Century Gothic" panose="020B0502020202020204" pitchFamily="34" charset="0"/>
              </a:rPr>
              <a:t> la oferta de trámites y servicios a través de canales presenciales y virtuales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DAF8E44E-C873-4411-83CD-B3DCFC536E48}"/>
              </a:ext>
            </a:extLst>
          </p:cNvPr>
          <p:cNvSpPr/>
          <p:nvPr/>
        </p:nvSpPr>
        <p:spPr>
          <a:xfrm>
            <a:off x="697683" y="2634725"/>
            <a:ext cx="248683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DISPONER</a:t>
            </a:r>
            <a:r>
              <a:rPr lang="es-ES" sz="1300" dirty="0">
                <a:latin typeface="Century Gothic" panose="020B0502020202020204" pitchFamily="34" charset="0"/>
              </a:rPr>
              <a:t> de canales de contacto e interacción virtuales, electrónicos, presenciales y telefónicos, que faciliten el relacionamiento con el ciudadano. 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5679F31-FAA6-486B-BFD7-99A2B8B3ABC4}"/>
              </a:ext>
            </a:extLst>
          </p:cNvPr>
          <p:cNvSpPr/>
          <p:nvPr/>
        </p:nvSpPr>
        <p:spPr>
          <a:xfrm>
            <a:off x="690301" y="5267152"/>
            <a:ext cx="24868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DISPONER</a:t>
            </a:r>
            <a:r>
              <a:rPr lang="es-ES" sz="1300" dirty="0">
                <a:latin typeface="Century Gothic" panose="020B0502020202020204" pitchFamily="34" charset="0"/>
              </a:rPr>
              <a:t> de una dependencia especializada para la atención de peticiones, quejas, reclamos, sugerencias </a:t>
            </a:r>
            <a:r>
              <a:rPr lang="es-ES" sz="1300" b="1" dirty="0">
                <a:latin typeface="Century Gothic" panose="020B0502020202020204" pitchFamily="34" charset="0"/>
              </a:rPr>
              <a:t>y orientación al público</a:t>
            </a:r>
            <a:endParaRPr lang="es-CO" sz="1300" b="1" dirty="0">
              <a:latin typeface="Century Gothic" panose="020B0502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3D49220B-96A6-4836-B264-FFECE89816C6}"/>
              </a:ext>
            </a:extLst>
          </p:cNvPr>
          <p:cNvSpPr/>
          <p:nvPr/>
        </p:nvSpPr>
        <p:spPr>
          <a:xfrm>
            <a:off x="3902732" y="7421109"/>
            <a:ext cx="24868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PROMOVER</a:t>
            </a:r>
            <a:r>
              <a:rPr lang="es-ES" sz="1300" dirty="0">
                <a:latin typeface="Century Gothic" panose="020B0502020202020204" pitchFamily="34" charset="0"/>
              </a:rPr>
              <a:t> el desarrollo de competencias laborales para garantizar una eficaz actitud de servicio y un </a:t>
            </a:r>
            <a:r>
              <a:rPr lang="es-ES" sz="1300" b="1" dirty="0">
                <a:latin typeface="Century Gothic" panose="020B0502020202020204" pitchFamily="34" charset="0"/>
              </a:rPr>
              <a:t>TRATO DIGNO AL CIUDADANO</a:t>
            </a:r>
            <a:endParaRPr lang="es-CO" sz="1300" b="1" dirty="0">
              <a:latin typeface="Century Gothic" panose="020B0502020202020204" pitchFamily="34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62B7BF35-3CC6-458E-BA5B-17304F34C9A1}"/>
              </a:ext>
            </a:extLst>
          </p:cNvPr>
          <p:cNvSpPr/>
          <p:nvPr/>
        </p:nvSpPr>
        <p:spPr>
          <a:xfrm>
            <a:off x="3921516" y="6133783"/>
            <a:ext cx="24868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CONTAR</a:t>
            </a:r>
            <a:r>
              <a:rPr lang="es-ES" sz="1300" dirty="0">
                <a:latin typeface="Century Gothic" panose="020B0502020202020204" pitchFamily="34" charset="0"/>
              </a:rPr>
              <a:t> con protocolos actualizados  de servicio al ciudadano en todos los canales, para garantizar la calidad y cordialidad en la atención al ciudadano.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20966C4-9697-4445-8CE8-19C3DCBB2CB7}"/>
              </a:ext>
            </a:extLst>
          </p:cNvPr>
          <p:cNvSpPr/>
          <p:nvPr/>
        </p:nvSpPr>
        <p:spPr>
          <a:xfrm>
            <a:off x="678680" y="6709579"/>
            <a:ext cx="247902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RECONOCER</a:t>
            </a:r>
            <a:r>
              <a:rPr lang="es-ES" sz="1300" dirty="0">
                <a:latin typeface="Century Gothic" panose="020B0502020202020204" pitchFamily="34" charset="0"/>
              </a:rPr>
              <a:t> y proteger el derecho que tienen todas las personas a conocer, actualizar y rectificar las informaciones que se hayan recogido sobre ellas en bases de datos, por entidades de naturaleza pública o privada.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3A66C32-FF94-4C49-A5D8-88CF4A5AABE5}"/>
              </a:ext>
            </a:extLst>
          </p:cNvPr>
          <p:cNvSpPr/>
          <p:nvPr/>
        </p:nvSpPr>
        <p:spPr>
          <a:xfrm>
            <a:off x="3921516" y="4601655"/>
            <a:ext cx="248683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300" b="1" dirty="0">
                <a:latin typeface="Century Gothic" panose="020B0502020202020204" pitchFamily="34" charset="0"/>
              </a:rPr>
              <a:t>ELABORAR</a:t>
            </a:r>
            <a:r>
              <a:rPr lang="es-ES" sz="1300" dirty="0">
                <a:latin typeface="Century Gothic" panose="020B0502020202020204" pitchFamily="34" charset="0"/>
              </a:rPr>
              <a:t> periódicamente informes de seguimiento a la atención al ciudadano para identificar oportunidades de mejora en la prestación de los servicios.</a:t>
            </a:r>
            <a:endParaRPr lang="es-CO" sz="1300" dirty="0">
              <a:latin typeface="Century Gothic" panose="020B0502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7874A7F-48EB-427C-AD46-5A1F6AC8DAC1}"/>
              </a:ext>
            </a:extLst>
          </p:cNvPr>
          <p:cNvSpPr txBox="1"/>
          <p:nvPr/>
        </p:nvSpPr>
        <p:spPr>
          <a:xfrm>
            <a:off x="3428209" y="3599123"/>
            <a:ext cx="517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0DB9D11-CE54-4DA2-AA53-521E7867B520}"/>
              </a:ext>
            </a:extLst>
          </p:cNvPr>
          <p:cNvSpPr txBox="1"/>
          <p:nvPr/>
        </p:nvSpPr>
        <p:spPr>
          <a:xfrm>
            <a:off x="223862" y="4435130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856F8559-572E-4EDB-968E-B82E3E85DC9A}"/>
              </a:ext>
            </a:extLst>
          </p:cNvPr>
          <p:cNvSpPr txBox="1"/>
          <p:nvPr/>
        </p:nvSpPr>
        <p:spPr>
          <a:xfrm>
            <a:off x="212587" y="5585934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321E67E-438E-40A7-A656-A7ED03270E46}"/>
              </a:ext>
            </a:extLst>
          </p:cNvPr>
          <p:cNvSpPr txBox="1"/>
          <p:nvPr/>
        </p:nvSpPr>
        <p:spPr>
          <a:xfrm>
            <a:off x="178053" y="7321479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361836D9-7C3E-4BBD-9606-1510A07E1B4D}"/>
              </a:ext>
            </a:extLst>
          </p:cNvPr>
          <p:cNvSpPr txBox="1"/>
          <p:nvPr/>
        </p:nvSpPr>
        <p:spPr>
          <a:xfrm>
            <a:off x="3458540" y="4989116"/>
            <a:ext cx="517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3429AEE-C772-4D20-9A05-7F80BCDB31FB}"/>
              </a:ext>
            </a:extLst>
          </p:cNvPr>
          <p:cNvSpPr txBox="1"/>
          <p:nvPr/>
        </p:nvSpPr>
        <p:spPr>
          <a:xfrm>
            <a:off x="3464695" y="6532407"/>
            <a:ext cx="517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288887C1-3EB8-4D62-A517-5642104D8E2A}"/>
              </a:ext>
            </a:extLst>
          </p:cNvPr>
          <p:cNvSpPr txBox="1"/>
          <p:nvPr/>
        </p:nvSpPr>
        <p:spPr>
          <a:xfrm>
            <a:off x="3382983" y="7762364"/>
            <a:ext cx="7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61EE1B9A-6988-4022-AFAB-8D839D0369A0}"/>
              </a:ext>
            </a:extLst>
          </p:cNvPr>
          <p:cNvSpPr txBox="1"/>
          <p:nvPr/>
        </p:nvSpPr>
        <p:spPr>
          <a:xfrm>
            <a:off x="906379" y="-31933"/>
            <a:ext cx="5951621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AC82"/>
                </a:solidFill>
                <a:latin typeface="Century Gothic" panose="020B0502020202020204" pitchFamily="34" charset="0"/>
              </a:rPr>
              <a:t>Son</a:t>
            </a:r>
            <a:r>
              <a:rPr lang="es-CO" sz="4000" b="1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CO" sz="5000" b="1" dirty="0">
                <a:latin typeface="Century Gothic" panose="020B0502020202020204" pitchFamily="34" charset="0"/>
              </a:rPr>
              <a:t>DEBERES</a:t>
            </a:r>
            <a:r>
              <a:rPr lang="es-CO" sz="5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  <a:r>
              <a:rPr lang="es-CO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de la </a:t>
            </a:r>
          </a:p>
          <a:p>
            <a:endParaRPr lang="es-CO" sz="13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EB46BF7-EE19-4DC5-ACC6-2203CD2E03BB}"/>
              </a:ext>
            </a:extLst>
          </p:cNvPr>
          <p:cNvSpPr txBox="1"/>
          <p:nvPr/>
        </p:nvSpPr>
        <p:spPr>
          <a:xfrm>
            <a:off x="411983" y="717406"/>
            <a:ext cx="698149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ALCALDÍA DE CIÉNAGA</a:t>
            </a:r>
          </a:p>
          <a:p>
            <a:endParaRPr lang="es-CO" sz="13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D98DAE95-805C-4310-BDA9-E8A19C470D3E}"/>
              </a:ext>
            </a:extLst>
          </p:cNvPr>
          <p:cNvGrpSpPr/>
          <p:nvPr/>
        </p:nvGrpSpPr>
        <p:grpSpPr>
          <a:xfrm>
            <a:off x="0" y="1490812"/>
            <a:ext cx="6858000" cy="106060"/>
            <a:chOff x="0" y="838200"/>
            <a:chExt cx="12192000" cy="1066800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261ACD3F-278A-4C28-964A-D18331B02CAE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0AB66CB5-62B8-41BD-AF77-75348690F0C5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413B3A94-A21E-4F61-9F5C-AEA925A9F3BA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F8923337-A17C-4016-BE66-EA3FDB599222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0395AB8-F2C7-430C-8751-EA927E9B9857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6" name="CuadroTexto 65">
            <a:extLst>
              <a:ext uri="{FF2B5EF4-FFF2-40B4-BE49-F238E27FC236}">
                <a16:creationId xmlns:a16="http://schemas.microsoft.com/office/drawing/2014/main" id="{BC0A88F6-6ACD-474D-BBDD-7C35054E156B}"/>
              </a:ext>
            </a:extLst>
          </p:cNvPr>
          <p:cNvSpPr txBox="1"/>
          <p:nvPr/>
        </p:nvSpPr>
        <p:spPr>
          <a:xfrm>
            <a:off x="1764720" y="8654396"/>
            <a:ext cx="5800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C5393"/>
                </a:solidFill>
                <a:latin typeface="Arial Black" panose="020B0A04020102020204" pitchFamily="34" charset="0"/>
              </a:rPr>
              <a:t>C I É N A G A  </a:t>
            </a:r>
            <a:r>
              <a:rPr lang="es-ES" sz="1400" b="1" dirty="0" err="1">
                <a:solidFill>
                  <a:srgbClr val="0C5393"/>
                </a:solidFill>
                <a:latin typeface="Arial Black" panose="020B0A04020102020204" pitchFamily="34" charset="0"/>
              </a:rPr>
              <a:t>A</a:t>
            </a:r>
            <a:r>
              <a:rPr lang="es-ES" sz="1400" b="1" dirty="0">
                <a:solidFill>
                  <a:srgbClr val="0C5393"/>
                </a:solidFill>
                <a:latin typeface="Arial Black" panose="020B0A04020102020204" pitchFamily="34" charset="0"/>
              </a:rPr>
              <a:t> V A N Z A</a:t>
            </a:r>
            <a:endParaRPr lang="es-CO" sz="1400" b="1" dirty="0">
              <a:solidFill>
                <a:srgbClr val="0C5393"/>
              </a:solidFill>
              <a:latin typeface="Arial Black" panose="020B0A0402010202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4BEB278F-6051-4F63-907B-900704F7FAF8}"/>
              </a:ext>
            </a:extLst>
          </p:cNvPr>
          <p:cNvSpPr txBox="1"/>
          <p:nvPr/>
        </p:nvSpPr>
        <p:spPr>
          <a:xfrm>
            <a:off x="2075259" y="8801137"/>
            <a:ext cx="4077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30BE59"/>
                </a:solidFill>
                <a:latin typeface="Century Gothic" panose="020B0502020202020204" pitchFamily="34" charset="0"/>
              </a:rPr>
              <a:t>De la Mano con el Pueblo</a:t>
            </a:r>
            <a:endParaRPr lang="es-CO" sz="1200" b="1" dirty="0">
              <a:solidFill>
                <a:srgbClr val="30BE5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0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lipse 41">
            <a:extLst>
              <a:ext uri="{FF2B5EF4-FFF2-40B4-BE49-F238E27FC236}">
                <a16:creationId xmlns:a16="http://schemas.microsoft.com/office/drawing/2014/main" id="{F2D10E46-ACBF-455D-AD26-D4F263D7343C}"/>
              </a:ext>
            </a:extLst>
          </p:cNvPr>
          <p:cNvSpPr/>
          <p:nvPr/>
        </p:nvSpPr>
        <p:spPr>
          <a:xfrm>
            <a:off x="129746" y="7157012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767E9CEB-2B6A-45CC-AD98-DAB11EDD7FD1}"/>
              </a:ext>
            </a:extLst>
          </p:cNvPr>
          <p:cNvSpPr/>
          <p:nvPr/>
        </p:nvSpPr>
        <p:spPr>
          <a:xfrm>
            <a:off x="106796" y="5909293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AAECFA4A-B325-4B1A-9636-322FF0CEA779}"/>
              </a:ext>
            </a:extLst>
          </p:cNvPr>
          <p:cNvSpPr/>
          <p:nvPr/>
        </p:nvSpPr>
        <p:spPr>
          <a:xfrm>
            <a:off x="129746" y="4465147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2027873-AB1A-49B1-8348-47C4011384E3}"/>
              </a:ext>
            </a:extLst>
          </p:cNvPr>
          <p:cNvSpPr/>
          <p:nvPr/>
        </p:nvSpPr>
        <p:spPr>
          <a:xfrm>
            <a:off x="100081" y="3327954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455516D1-3CD4-4715-92AE-9D7F44089065}"/>
              </a:ext>
            </a:extLst>
          </p:cNvPr>
          <p:cNvSpPr/>
          <p:nvPr/>
        </p:nvSpPr>
        <p:spPr>
          <a:xfrm>
            <a:off x="3288610" y="2093476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AE293AEA-BEA9-4477-AAD4-4D3217D412FC}"/>
              </a:ext>
            </a:extLst>
          </p:cNvPr>
          <p:cNvSpPr/>
          <p:nvPr/>
        </p:nvSpPr>
        <p:spPr>
          <a:xfrm>
            <a:off x="3322083" y="3282478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705E9DFA-3669-4548-8B69-16F07F405C87}"/>
              </a:ext>
            </a:extLst>
          </p:cNvPr>
          <p:cNvSpPr/>
          <p:nvPr/>
        </p:nvSpPr>
        <p:spPr>
          <a:xfrm>
            <a:off x="3241960" y="4715839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011E1C02-88CD-47D7-ADF3-2CB9A963B3E2}"/>
              </a:ext>
            </a:extLst>
          </p:cNvPr>
          <p:cNvSpPr/>
          <p:nvPr/>
        </p:nvSpPr>
        <p:spPr>
          <a:xfrm>
            <a:off x="3304908" y="6070774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D4B829D0-460A-4603-B0F5-0928BB9B0D92}"/>
              </a:ext>
            </a:extLst>
          </p:cNvPr>
          <p:cNvSpPr/>
          <p:nvPr/>
        </p:nvSpPr>
        <p:spPr>
          <a:xfrm>
            <a:off x="3266524" y="7271038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89D366F3-0236-4319-8891-B344A540D811}"/>
              </a:ext>
            </a:extLst>
          </p:cNvPr>
          <p:cNvSpPr/>
          <p:nvPr/>
        </p:nvSpPr>
        <p:spPr>
          <a:xfrm>
            <a:off x="133132" y="2213449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F460481-D4A4-470C-8B7F-A738033E5816}"/>
              </a:ext>
            </a:extLst>
          </p:cNvPr>
          <p:cNvSpPr/>
          <p:nvPr/>
        </p:nvSpPr>
        <p:spPr>
          <a:xfrm>
            <a:off x="677789" y="1975798"/>
            <a:ext cx="2486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NEGARSE </a:t>
            </a:r>
            <a:r>
              <a:rPr lang="es-MX" sz="1400" dirty="0">
                <a:latin typeface="Century Gothic" panose="020B0502020202020204" pitchFamily="34" charset="0"/>
              </a:rPr>
              <a:t>a recibir  peticiones o a expedir constancias sobre las mismas.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B68925F-CE28-4279-A067-7BC49DD3B625}"/>
              </a:ext>
            </a:extLst>
          </p:cNvPr>
          <p:cNvSpPr txBox="1"/>
          <p:nvPr/>
        </p:nvSpPr>
        <p:spPr>
          <a:xfrm>
            <a:off x="238990" y="2268990"/>
            <a:ext cx="433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F02719B-16D6-4DED-9A5F-DE957FE76042}"/>
              </a:ext>
            </a:extLst>
          </p:cNvPr>
          <p:cNvSpPr txBox="1"/>
          <p:nvPr/>
        </p:nvSpPr>
        <p:spPr>
          <a:xfrm>
            <a:off x="200639" y="3379912"/>
            <a:ext cx="103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C29140B-D56E-453C-8DE8-AC072D33E62B}"/>
              </a:ext>
            </a:extLst>
          </p:cNvPr>
          <p:cNvSpPr/>
          <p:nvPr/>
        </p:nvSpPr>
        <p:spPr>
          <a:xfrm>
            <a:off x="3854839" y="1944144"/>
            <a:ext cx="255989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dirty="0">
                <a:latin typeface="Century Gothic" panose="020B0502020202020204" pitchFamily="34" charset="0"/>
              </a:rPr>
              <a:t>NEGARSE</a:t>
            </a:r>
            <a:r>
              <a:rPr lang="es-ES" sz="1400" dirty="0">
                <a:latin typeface="Century Gothic" panose="020B0502020202020204" pitchFamily="34" charset="0"/>
              </a:rPr>
              <a:t> a recibir los escritos, las declaraciones o liquidaciones privadas necesarias para cumplir con una obligación legal.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58464B0-4565-4198-8115-649BCC46D908}"/>
              </a:ext>
            </a:extLst>
          </p:cNvPr>
          <p:cNvSpPr txBox="1"/>
          <p:nvPr/>
        </p:nvSpPr>
        <p:spPr>
          <a:xfrm>
            <a:off x="3411729" y="2172525"/>
            <a:ext cx="517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6A5DDB9-77BA-4B01-9A1A-8F4533EB6836}"/>
              </a:ext>
            </a:extLst>
          </p:cNvPr>
          <p:cNvSpPr/>
          <p:nvPr/>
        </p:nvSpPr>
        <p:spPr>
          <a:xfrm>
            <a:off x="3869382" y="3119814"/>
            <a:ext cx="2547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dirty="0">
                <a:latin typeface="Century Gothic" panose="020B0502020202020204" pitchFamily="34" charset="0"/>
              </a:rPr>
              <a:t>EXIGIR</a:t>
            </a:r>
            <a:r>
              <a:rPr lang="es-ES" sz="1400" dirty="0">
                <a:latin typeface="Century Gothic" panose="020B0502020202020204" pitchFamily="34" charset="0"/>
              </a:rPr>
              <a:t> constancias, certificaciones o documentos </a:t>
            </a:r>
            <a:r>
              <a:rPr lang="es-ES" sz="1400" b="1" dirty="0">
                <a:latin typeface="Century Gothic" panose="020B0502020202020204" pitchFamily="34" charset="0"/>
              </a:rPr>
              <a:t>QUE REPOSEN EN LA ENTIDAD</a:t>
            </a:r>
            <a:r>
              <a:rPr lang="es-ES" sz="1400" dirty="0">
                <a:latin typeface="Century Gothic" panose="020B0502020202020204" pitchFamily="34" charset="0"/>
              </a:rPr>
              <a:t>.</a:t>
            </a:r>
            <a:endParaRPr kumimoji="0" lang="es-CO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6628C33-C44B-4FCF-8379-D3ED2338909A}"/>
              </a:ext>
            </a:extLst>
          </p:cNvPr>
          <p:cNvSpPr/>
          <p:nvPr/>
        </p:nvSpPr>
        <p:spPr>
          <a:xfrm>
            <a:off x="645583" y="4305023"/>
            <a:ext cx="24059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dirty="0">
                <a:latin typeface="Century Gothic" panose="020B0502020202020204" pitchFamily="34" charset="0"/>
              </a:rPr>
              <a:t>EXIGIR</a:t>
            </a:r>
            <a:r>
              <a:rPr lang="es-ES" sz="1400" dirty="0">
                <a:latin typeface="Century Gothic" panose="020B0502020202020204" pitchFamily="34" charset="0"/>
              </a:rPr>
              <a:t> documentos no previstos por las normas legales a los procedimientos de que trate la gestión.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DAF8E44E-C873-4411-83CD-B3DCFC536E48}"/>
              </a:ext>
            </a:extLst>
          </p:cNvPr>
          <p:cNvSpPr/>
          <p:nvPr/>
        </p:nvSpPr>
        <p:spPr>
          <a:xfrm>
            <a:off x="655228" y="3145932"/>
            <a:ext cx="2486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400" b="1" dirty="0">
                <a:latin typeface="Century Gothic" panose="020B0502020202020204" pitchFamily="34" charset="0"/>
              </a:rPr>
              <a:t>EXIGIR</a:t>
            </a:r>
            <a:r>
              <a:rPr lang="es-CO" sz="1400" dirty="0">
                <a:latin typeface="Century Gothic" panose="020B0502020202020204" pitchFamily="34" charset="0"/>
              </a:rPr>
              <a:t> la presentación personal de las peticiones, recursos o documentos cuando la Ley no lo exija.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5679F31-FAA6-486B-BFD7-99A2B8B3ABC4}"/>
              </a:ext>
            </a:extLst>
          </p:cNvPr>
          <p:cNvSpPr/>
          <p:nvPr/>
        </p:nvSpPr>
        <p:spPr>
          <a:xfrm>
            <a:off x="626661" y="5748418"/>
            <a:ext cx="25439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ASIGNAR</a:t>
            </a:r>
            <a:r>
              <a:rPr lang="es-MX" sz="1400" dirty="0">
                <a:latin typeface="Century Gothic" panose="020B0502020202020204" pitchFamily="34" charset="0"/>
              </a:rPr>
              <a:t> la orientación y atención del ciudadano </a:t>
            </a:r>
            <a:r>
              <a:rPr lang="es-MX" sz="1400" b="1" dirty="0">
                <a:latin typeface="Century Gothic" panose="020B0502020202020204" pitchFamily="34" charset="0"/>
              </a:rPr>
              <a:t>a personal no capacitado </a:t>
            </a:r>
            <a:r>
              <a:rPr lang="es-MX" sz="1400" dirty="0">
                <a:latin typeface="Century Gothic" panose="020B0502020202020204" pitchFamily="34" charset="0"/>
              </a:rPr>
              <a:t>para ello.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3D49220B-96A6-4836-B264-FFECE89816C6}"/>
              </a:ext>
            </a:extLst>
          </p:cNvPr>
          <p:cNvSpPr/>
          <p:nvPr/>
        </p:nvSpPr>
        <p:spPr>
          <a:xfrm>
            <a:off x="3843319" y="7094820"/>
            <a:ext cx="2582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DEMORAR,</a:t>
            </a:r>
            <a:r>
              <a:rPr lang="es-MX" sz="1400" dirty="0">
                <a:latin typeface="Century Gothic" panose="020B0502020202020204" pitchFamily="34" charset="0"/>
              </a:rPr>
              <a:t> en forma injustificada, la producción del acto, su comunicación o notificación.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62B7BF35-3CC6-458E-BA5B-17304F34C9A1}"/>
              </a:ext>
            </a:extLst>
          </p:cNvPr>
          <p:cNvSpPr/>
          <p:nvPr/>
        </p:nvSpPr>
        <p:spPr>
          <a:xfrm>
            <a:off x="3825479" y="5951728"/>
            <a:ext cx="26007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NEGARSE</a:t>
            </a:r>
            <a:r>
              <a:rPr lang="es-MX" sz="1400" dirty="0">
                <a:latin typeface="Century Gothic" panose="020B0502020202020204" pitchFamily="34" charset="0"/>
              </a:rPr>
              <a:t> a recibir los escritos de interposición y sustentación de recursos.</a:t>
            </a:r>
            <a:endParaRPr kumimoji="0" lang="es-CO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20966C4-9697-4445-8CE8-19C3DCBB2CB7}"/>
              </a:ext>
            </a:extLst>
          </p:cNvPr>
          <p:cNvSpPr/>
          <p:nvPr/>
        </p:nvSpPr>
        <p:spPr>
          <a:xfrm>
            <a:off x="671270" y="7033265"/>
            <a:ext cx="25439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NO DAR </a:t>
            </a:r>
            <a:r>
              <a:rPr lang="es-MX" sz="1400" dirty="0">
                <a:latin typeface="Century Gothic" panose="020B0502020202020204" pitchFamily="34" charset="0"/>
              </a:rPr>
              <a:t>traslado de los documentos recibidos a quien deba decidir, dentro del término legal.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3A66C32-FF94-4C49-A5D8-88CF4A5AABE5}"/>
              </a:ext>
            </a:extLst>
          </p:cNvPr>
          <p:cNvSpPr/>
          <p:nvPr/>
        </p:nvSpPr>
        <p:spPr>
          <a:xfrm>
            <a:off x="3806434" y="4298456"/>
            <a:ext cx="26007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dirty="0">
                <a:latin typeface="Century Gothic" panose="020B0502020202020204" pitchFamily="34" charset="0"/>
              </a:rPr>
              <a:t>REPRODUCIR</a:t>
            </a:r>
            <a:r>
              <a:rPr lang="es-ES" sz="1400" dirty="0">
                <a:latin typeface="Century Gothic" panose="020B0502020202020204" pitchFamily="34" charset="0"/>
              </a:rPr>
              <a:t> actos suspendidos o anulados por la justicia cuando no hayan desaparecido los fundamentos legales de la anulación o suspensión.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7874A7F-48EB-427C-AD46-5A1F6AC8DAC1}"/>
              </a:ext>
            </a:extLst>
          </p:cNvPr>
          <p:cNvSpPr txBox="1"/>
          <p:nvPr/>
        </p:nvSpPr>
        <p:spPr>
          <a:xfrm>
            <a:off x="3412696" y="3359927"/>
            <a:ext cx="404593" cy="40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0DB9D11-CE54-4DA2-AA53-521E7867B520}"/>
              </a:ext>
            </a:extLst>
          </p:cNvPr>
          <p:cNvSpPr txBox="1"/>
          <p:nvPr/>
        </p:nvSpPr>
        <p:spPr>
          <a:xfrm>
            <a:off x="223576" y="4580135"/>
            <a:ext cx="1095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856F8559-572E-4EDB-968E-B82E3E85DC9A}"/>
              </a:ext>
            </a:extLst>
          </p:cNvPr>
          <p:cNvSpPr txBox="1"/>
          <p:nvPr/>
        </p:nvSpPr>
        <p:spPr>
          <a:xfrm>
            <a:off x="227691" y="5970530"/>
            <a:ext cx="107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321E67E-438E-40A7-A656-A7ED03270E46}"/>
              </a:ext>
            </a:extLst>
          </p:cNvPr>
          <p:cNvSpPr txBox="1"/>
          <p:nvPr/>
        </p:nvSpPr>
        <p:spPr>
          <a:xfrm>
            <a:off x="245491" y="7253078"/>
            <a:ext cx="942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361836D9-7C3E-4BBD-9606-1510A07E1B4D}"/>
              </a:ext>
            </a:extLst>
          </p:cNvPr>
          <p:cNvSpPr txBox="1"/>
          <p:nvPr/>
        </p:nvSpPr>
        <p:spPr>
          <a:xfrm>
            <a:off x="3342431" y="4768505"/>
            <a:ext cx="41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3429AEE-C772-4D20-9A05-7F80BCDB31FB}"/>
              </a:ext>
            </a:extLst>
          </p:cNvPr>
          <p:cNvSpPr txBox="1"/>
          <p:nvPr/>
        </p:nvSpPr>
        <p:spPr>
          <a:xfrm>
            <a:off x="3416108" y="6155787"/>
            <a:ext cx="41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288887C1-3EB8-4D62-A517-5642104D8E2A}"/>
              </a:ext>
            </a:extLst>
          </p:cNvPr>
          <p:cNvSpPr txBox="1"/>
          <p:nvPr/>
        </p:nvSpPr>
        <p:spPr>
          <a:xfrm>
            <a:off x="3322200" y="7347982"/>
            <a:ext cx="617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61EE1B9A-6988-4022-AFAB-8D839D0369A0}"/>
              </a:ext>
            </a:extLst>
          </p:cNvPr>
          <p:cNvSpPr txBox="1"/>
          <p:nvPr/>
        </p:nvSpPr>
        <p:spPr>
          <a:xfrm>
            <a:off x="830623" y="265512"/>
            <a:ext cx="595162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latin typeface="Century Gothic" panose="020B0502020202020204" pitchFamily="34" charset="0"/>
              </a:rPr>
              <a:t>PROHIBICIONES</a:t>
            </a:r>
            <a:r>
              <a:rPr lang="es-CO" sz="4000" b="1" dirty="0">
                <a:solidFill>
                  <a:srgbClr val="00AC82"/>
                </a:solidFill>
                <a:latin typeface="Century Gothic" panose="020B0502020202020204" pitchFamily="34" charset="0"/>
              </a:rPr>
              <a:t> a la</a:t>
            </a: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FBAF2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EB46BF7-EE19-4DC5-ACC6-2203CD2E03BB}"/>
              </a:ext>
            </a:extLst>
          </p:cNvPr>
          <p:cNvSpPr txBox="1"/>
          <p:nvPr/>
        </p:nvSpPr>
        <p:spPr>
          <a:xfrm>
            <a:off x="411983" y="885378"/>
            <a:ext cx="698149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ALCALDÍA DE CIÉNAGA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D98DAE95-805C-4310-BDA9-E8A19C470D3E}"/>
              </a:ext>
            </a:extLst>
          </p:cNvPr>
          <p:cNvGrpSpPr/>
          <p:nvPr/>
        </p:nvGrpSpPr>
        <p:grpSpPr>
          <a:xfrm>
            <a:off x="0" y="1645417"/>
            <a:ext cx="6858000" cy="106060"/>
            <a:chOff x="0" y="838200"/>
            <a:chExt cx="12192000" cy="1066800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261ACD3F-278A-4C28-964A-D18331B02CAE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0AB66CB5-62B8-41BD-AF77-75348690F0C5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413B3A94-A21E-4F61-9F5C-AEA925A9F3BA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F8923337-A17C-4016-BE66-EA3FDB599222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0395AB8-F2C7-430C-8751-EA927E9B9857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58" name="Picture 4" descr="Alcaldía de Ciénaga - Magdalena">
            <a:extLst>
              <a:ext uri="{FF2B5EF4-FFF2-40B4-BE49-F238E27FC236}">
                <a16:creationId xmlns:a16="http://schemas.microsoft.com/office/drawing/2014/main" id="{E20E6CB9-A63F-4856-8A0A-EA77FAF64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761" y="7977730"/>
            <a:ext cx="2834879" cy="14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68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lipse 38">
            <a:extLst>
              <a:ext uri="{FF2B5EF4-FFF2-40B4-BE49-F238E27FC236}">
                <a16:creationId xmlns:a16="http://schemas.microsoft.com/office/drawing/2014/main" id="{AAECFA4A-B325-4B1A-9636-322FF0CEA779}"/>
              </a:ext>
            </a:extLst>
          </p:cNvPr>
          <p:cNvSpPr/>
          <p:nvPr/>
        </p:nvSpPr>
        <p:spPr>
          <a:xfrm>
            <a:off x="152420" y="5615251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2027873-AB1A-49B1-8348-47C4011384E3}"/>
              </a:ext>
            </a:extLst>
          </p:cNvPr>
          <p:cNvSpPr/>
          <p:nvPr/>
        </p:nvSpPr>
        <p:spPr>
          <a:xfrm>
            <a:off x="129746" y="3713468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455516D1-3CD4-4715-92AE-9D7F44089065}"/>
              </a:ext>
            </a:extLst>
          </p:cNvPr>
          <p:cNvSpPr/>
          <p:nvPr/>
        </p:nvSpPr>
        <p:spPr>
          <a:xfrm>
            <a:off x="3248448" y="2215739"/>
            <a:ext cx="564474" cy="615553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AE293AEA-BEA9-4477-AAD4-4D3217D412FC}"/>
              </a:ext>
            </a:extLst>
          </p:cNvPr>
          <p:cNvSpPr/>
          <p:nvPr/>
        </p:nvSpPr>
        <p:spPr>
          <a:xfrm>
            <a:off x="3244930" y="3643379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705E9DFA-3669-4548-8B69-16F07F405C87}"/>
              </a:ext>
            </a:extLst>
          </p:cNvPr>
          <p:cNvSpPr/>
          <p:nvPr/>
        </p:nvSpPr>
        <p:spPr>
          <a:xfrm>
            <a:off x="3247429" y="5024880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89D366F3-0236-4319-8891-B344A540D811}"/>
              </a:ext>
            </a:extLst>
          </p:cNvPr>
          <p:cNvSpPr/>
          <p:nvPr/>
        </p:nvSpPr>
        <p:spPr>
          <a:xfrm>
            <a:off x="116367" y="2062010"/>
            <a:ext cx="564474" cy="553998"/>
          </a:xfrm>
          <a:prstGeom prst="ellipse">
            <a:avLst/>
          </a:prstGeom>
          <a:solidFill>
            <a:srgbClr val="FE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F460481-D4A4-470C-8B7F-A738033E5816}"/>
              </a:ext>
            </a:extLst>
          </p:cNvPr>
          <p:cNvSpPr/>
          <p:nvPr/>
        </p:nvSpPr>
        <p:spPr>
          <a:xfrm>
            <a:off x="698595" y="2105857"/>
            <a:ext cx="2486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EJECUTAR</a:t>
            </a:r>
            <a:r>
              <a:rPr lang="es-MX" sz="1400" dirty="0">
                <a:latin typeface="Century Gothic" panose="020B0502020202020204" pitchFamily="34" charset="0"/>
              </a:rPr>
              <a:t> un acto que no se encuentre en firme.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B68925F-CE28-4279-A067-7BC49DD3B625}"/>
              </a:ext>
            </a:extLst>
          </p:cNvPr>
          <p:cNvSpPr txBox="1"/>
          <p:nvPr/>
        </p:nvSpPr>
        <p:spPr>
          <a:xfrm>
            <a:off x="172696" y="2101089"/>
            <a:ext cx="47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F02719B-16D6-4DED-9A5F-DE957FE76042}"/>
              </a:ext>
            </a:extLst>
          </p:cNvPr>
          <p:cNvSpPr txBox="1"/>
          <p:nvPr/>
        </p:nvSpPr>
        <p:spPr>
          <a:xfrm>
            <a:off x="177966" y="3759078"/>
            <a:ext cx="103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7C29140B-D56E-453C-8DE8-AC072D33E62B}"/>
              </a:ext>
            </a:extLst>
          </p:cNvPr>
          <p:cNvSpPr/>
          <p:nvPr/>
        </p:nvSpPr>
        <p:spPr>
          <a:xfrm>
            <a:off x="3939422" y="2109263"/>
            <a:ext cx="25598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DILATAR</a:t>
            </a:r>
            <a:r>
              <a:rPr lang="es-MX" sz="1400" dirty="0">
                <a:latin typeface="Century Gothic" panose="020B0502020202020204" pitchFamily="34" charset="0"/>
              </a:rPr>
              <a:t> o entrabar el cumplimiento de las decisiones en firme o de las providencias judiciales.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58464B0-4565-4198-8115-649BCC46D908}"/>
              </a:ext>
            </a:extLst>
          </p:cNvPr>
          <p:cNvSpPr txBox="1"/>
          <p:nvPr/>
        </p:nvSpPr>
        <p:spPr>
          <a:xfrm>
            <a:off x="3278828" y="2285703"/>
            <a:ext cx="617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6A5DDB9-77BA-4B01-9A1A-8F4533EB6836}"/>
              </a:ext>
            </a:extLst>
          </p:cNvPr>
          <p:cNvSpPr/>
          <p:nvPr/>
        </p:nvSpPr>
        <p:spPr>
          <a:xfrm>
            <a:off x="3847859" y="3363015"/>
            <a:ext cx="255989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NO PRACTICAR </a:t>
            </a:r>
            <a:r>
              <a:rPr lang="es-MX" sz="1400" dirty="0">
                <a:latin typeface="Century Gothic" panose="020B0502020202020204" pitchFamily="34" charset="0"/>
              </a:rPr>
              <a:t>oportunamente las pruebas decretadas o denegar sin justa causa las solicitadas.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6628C33-C44B-4FCF-8379-D3ED2338909A}"/>
              </a:ext>
            </a:extLst>
          </p:cNvPr>
          <p:cNvSpPr/>
          <p:nvPr/>
        </p:nvSpPr>
        <p:spPr>
          <a:xfrm>
            <a:off x="716894" y="5369565"/>
            <a:ext cx="2486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ENTRABAR</a:t>
            </a:r>
            <a:r>
              <a:rPr lang="es-MX" sz="1400" dirty="0">
                <a:latin typeface="Century Gothic" panose="020B0502020202020204" pitchFamily="34" charset="0"/>
              </a:rPr>
              <a:t> la notificación de los actos y providencias que requieran esa formalidad.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DAF8E44E-C873-4411-83CD-B3DCFC536E48}"/>
              </a:ext>
            </a:extLst>
          </p:cNvPr>
          <p:cNvSpPr/>
          <p:nvPr/>
        </p:nvSpPr>
        <p:spPr>
          <a:xfrm>
            <a:off x="694220" y="2955403"/>
            <a:ext cx="24868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NO HACER </a:t>
            </a:r>
            <a:r>
              <a:rPr lang="es-MX" sz="1400" dirty="0">
                <a:latin typeface="Century Gothic" panose="020B0502020202020204" pitchFamily="34" charset="0"/>
              </a:rPr>
              <a:t>lo que legalmente corresponda para que se incluyan dentro del presupuesto público apropiaciones suficientes para el cumplimiento de las sentencias que condenen a la administración.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3A66C32-FF94-4C49-A5D8-88CF4A5AABE5}"/>
              </a:ext>
            </a:extLst>
          </p:cNvPr>
          <p:cNvSpPr/>
          <p:nvPr/>
        </p:nvSpPr>
        <p:spPr>
          <a:xfrm>
            <a:off x="3846688" y="4784790"/>
            <a:ext cx="26738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b="1" dirty="0">
                <a:latin typeface="Century Gothic" panose="020B0502020202020204" pitchFamily="34" charset="0"/>
              </a:rPr>
              <a:t>INTIMIDAR</a:t>
            </a:r>
            <a:r>
              <a:rPr lang="es-MX" sz="1400" dirty="0">
                <a:latin typeface="Century Gothic" panose="020B0502020202020204" pitchFamily="34" charset="0"/>
              </a:rPr>
              <a:t> de alguna manera a quienes quieran acudir ante la Jurisdicción de lo Contencioso Administrativo para el control de los actos expedidos por la entidad.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7874A7F-48EB-427C-AD46-5A1F6AC8DAC1}"/>
              </a:ext>
            </a:extLst>
          </p:cNvPr>
          <p:cNvSpPr txBox="1"/>
          <p:nvPr/>
        </p:nvSpPr>
        <p:spPr>
          <a:xfrm>
            <a:off x="3277275" y="3701991"/>
            <a:ext cx="499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14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0DB9D11-CE54-4DA2-AA53-521E7867B520}"/>
              </a:ext>
            </a:extLst>
          </p:cNvPr>
          <p:cNvSpPr txBox="1"/>
          <p:nvPr/>
        </p:nvSpPr>
        <p:spPr>
          <a:xfrm>
            <a:off x="172696" y="5692195"/>
            <a:ext cx="1132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15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361836D9-7C3E-4BBD-9606-1510A07E1B4D}"/>
              </a:ext>
            </a:extLst>
          </p:cNvPr>
          <p:cNvSpPr txBox="1"/>
          <p:nvPr/>
        </p:nvSpPr>
        <p:spPr>
          <a:xfrm>
            <a:off x="3274767" y="5076960"/>
            <a:ext cx="692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16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61EE1B9A-6988-4022-AFAB-8D839D0369A0}"/>
              </a:ext>
            </a:extLst>
          </p:cNvPr>
          <p:cNvSpPr txBox="1"/>
          <p:nvPr/>
        </p:nvSpPr>
        <p:spPr>
          <a:xfrm>
            <a:off x="680841" y="195216"/>
            <a:ext cx="595162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PROHIBICIONES</a:t>
            </a: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AC8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 la</a:t>
            </a: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FBAF2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EB46BF7-EE19-4DC5-ACC6-2203CD2E03BB}"/>
              </a:ext>
            </a:extLst>
          </p:cNvPr>
          <p:cNvSpPr txBox="1"/>
          <p:nvPr/>
        </p:nvSpPr>
        <p:spPr>
          <a:xfrm>
            <a:off x="434657" y="830258"/>
            <a:ext cx="698149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srgbClr val="F2007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ALCALDÍA DE CIÉNAGA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3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D98DAE95-805C-4310-BDA9-E8A19C470D3E}"/>
              </a:ext>
            </a:extLst>
          </p:cNvPr>
          <p:cNvGrpSpPr/>
          <p:nvPr/>
        </p:nvGrpSpPr>
        <p:grpSpPr>
          <a:xfrm>
            <a:off x="0" y="1659755"/>
            <a:ext cx="6858000" cy="106060"/>
            <a:chOff x="0" y="838200"/>
            <a:chExt cx="12192000" cy="1066800"/>
          </a:xfrm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261ACD3F-278A-4C28-964A-D18331B02CAE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0AB66CB5-62B8-41BD-AF77-75348690F0C5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413B3A94-A21E-4F61-9F5C-AEA925A9F3BA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F8923337-A17C-4016-BE66-EA3FDB599222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0395AB8-F2C7-430C-8751-EA927E9B9857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28" name="Picture 4" descr="Alcaldía de Ciénaga - Magdalena">
            <a:extLst>
              <a:ext uri="{FF2B5EF4-FFF2-40B4-BE49-F238E27FC236}">
                <a16:creationId xmlns:a16="http://schemas.microsoft.com/office/drawing/2014/main" id="{4C932A37-2C5A-463C-B3A0-D83D3CEB2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990" y="7924952"/>
            <a:ext cx="2834879" cy="14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20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3479391-A885-4FD3-9054-F06FDF7CEA87}"/>
              </a:ext>
            </a:extLst>
          </p:cNvPr>
          <p:cNvSpPr txBox="1"/>
          <p:nvPr/>
        </p:nvSpPr>
        <p:spPr>
          <a:xfrm>
            <a:off x="1093381" y="195705"/>
            <a:ext cx="59516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D539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Canales </a:t>
            </a:r>
            <a:r>
              <a:rPr lang="es-CO" sz="4000" b="1" dirty="0"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de </a:t>
            </a:r>
            <a:r>
              <a:rPr lang="es-CO" sz="4000" b="1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Atención</a:t>
            </a:r>
            <a:endParaRPr lang="es-CO" sz="5000" b="1" dirty="0">
              <a:solidFill>
                <a:srgbClr val="FFC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endParaRPr lang="es-CO" sz="8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CC70808-1874-4E5D-95D2-1B0FC20295DF}"/>
              </a:ext>
            </a:extLst>
          </p:cNvPr>
          <p:cNvSpPr txBox="1"/>
          <p:nvPr/>
        </p:nvSpPr>
        <p:spPr>
          <a:xfrm>
            <a:off x="2755365" y="771263"/>
            <a:ext cx="67975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800" b="1" dirty="0">
                <a:solidFill>
                  <a:srgbClr val="00AD8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al</a:t>
            </a:r>
            <a:r>
              <a:rPr lang="es-CO" sz="3800" b="1" dirty="0">
                <a:solidFill>
                  <a:srgbClr val="99CC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CO" sz="3800" b="1" dirty="0">
                <a:solidFill>
                  <a:srgbClr val="F2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CIUDADANO</a:t>
            </a:r>
          </a:p>
          <a:p>
            <a:endParaRPr lang="es-CO" sz="8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D9D1D54-4194-4C4B-93AB-173B8E89C01C}"/>
              </a:ext>
            </a:extLst>
          </p:cNvPr>
          <p:cNvSpPr/>
          <p:nvPr/>
        </p:nvSpPr>
        <p:spPr>
          <a:xfrm>
            <a:off x="703839" y="1954973"/>
            <a:ext cx="162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PRESENCIAL: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213E5EA-2D9C-4EE3-BCD8-496F22DE0274}"/>
              </a:ext>
            </a:extLst>
          </p:cNvPr>
          <p:cNvSpPr/>
          <p:nvPr/>
        </p:nvSpPr>
        <p:spPr>
          <a:xfrm>
            <a:off x="703838" y="2358556"/>
            <a:ext cx="356539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>
                <a:latin typeface="Century Gothic" panose="020B0502020202020204" pitchFamily="34" charset="0"/>
              </a:rPr>
              <a:t>En nuestras dependencias, de lunes a viernes </a:t>
            </a:r>
            <a:r>
              <a:rPr lang="es-ES" sz="1500" b="1" dirty="0">
                <a:latin typeface="Century Gothic" panose="020B0502020202020204" pitchFamily="34" charset="0"/>
              </a:rPr>
              <a:t>de 8:00 a.m. a 12: 00 m</a:t>
            </a:r>
            <a:r>
              <a:rPr lang="es-ES" sz="1500" dirty="0">
                <a:latin typeface="Century Gothic" panose="020B0502020202020204" pitchFamily="34" charset="0"/>
              </a:rPr>
              <a:t>. y de </a:t>
            </a:r>
            <a:r>
              <a:rPr lang="es-ES" sz="1500" b="1" dirty="0">
                <a:latin typeface="Century Gothic" panose="020B0502020202020204" pitchFamily="34" charset="0"/>
              </a:rPr>
              <a:t>2: 00 p.m. a 6:00 p.m. </a:t>
            </a:r>
            <a:endParaRPr lang="es-CO" sz="1500" b="1" dirty="0">
              <a:latin typeface="Century Gothic" panose="020B0502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C515E90-C581-417B-8994-0C59240DC4A2}"/>
              </a:ext>
            </a:extLst>
          </p:cNvPr>
          <p:cNvSpPr/>
          <p:nvPr/>
        </p:nvSpPr>
        <p:spPr>
          <a:xfrm>
            <a:off x="668943" y="3358386"/>
            <a:ext cx="5177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latin typeface="Century Gothic" panose="020B0502020202020204" pitchFamily="34" charset="0"/>
              </a:rPr>
              <a:t>Palacio municipal</a:t>
            </a:r>
            <a:r>
              <a:rPr lang="es-CO" sz="1600" dirty="0">
                <a:latin typeface="Century Gothic" panose="020B0502020202020204" pitchFamily="34" charset="0"/>
              </a:rPr>
              <a:t>, </a:t>
            </a:r>
            <a:r>
              <a:rPr lang="pt-BR" sz="1600" dirty="0">
                <a:latin typeface="Century Gothic" panose="020B0502020202020204" pitchFamily="34" charset="0"/>
              </a:rPr>
              <a:t>Carrera 11A N°. 8A - 23</a:t>
            </a:r>
          </a:p>
          <a:p>
            <a:r>
              <a:rPr lang="es-CO" sz="16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101A4FE-9B6E-4D20-A8E7-3F800FD20241}"/>
              </a:ext>
            </a:extLst>
          </p:cNvPr>
          <p:cNvSpPr/>
          <p:nvPr/>
        </p:nvSpPr>
        <p:spPr>
          <a:xfrm>
            <a:off x="668943" y="3707039"/>
            <a:ext cx="552011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latin typeface="Century Gothic" panose="020B0502020202020204" pitchFamily="34" charset="0"/>
              </a:rPr>
              <a:t>Centro Social Ciénaga Grande </a:t>
            </a:r>
            <a:r>
              <a:rPr lang="es-ES" sz="1500" dirty="0">
                <a:latin typeface="Century Gothic" panose="020B0502020202020204" pitchFamily="34" charset="0"/>
              </a:rPr>
              <a:t>(secretaría de Salud, Sisbén, Más Familias en Acción) Calle 18 No.23-20</a:t>
            </a:r>
            <a:r>
              <a:rPr lang="es-CO" sz="15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BA62E1D-A92B-4179-BB69-F732827D5963}"/>
              </a:ext>
            </a:extLst>
          </p:cNvPr>
          <p:cNvSpPr/>
          <p:nvPr/>
        </p:nvSpPr>
        <p:spPr>
          <a:xfrm>
            <a:off x="668943" y="4350082"/>
            <a:ext cx="53284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Secretaría de Educación</a:t>
            </a:r>
            <a:r>
              <a:rPr lang="es-ES" sz="1600" dirty="0">
                <a:latin typeface="Century Gothic" panose="020B0502020202020204" pitchFamily="34" charset="0"/>
              </a:rPr>
              <a:t>, Calle 12 No.11-32</a:t>
            </a:r>
          </a:p>
          <a:p>
            <a:endParaRPr lang="es-ES" sz="800" dirty="0">
              <a:latin typeface="Century Gothic" panose="020B0502020202020204" pitchFamily="34" charset="0"/>
            </a:endParaRPr>
          </a:p>
          <a:p>
            <a:r>
              <a:rPr lang="es-ES" sz="1600" b="1" dirty="0">
                <a:latin typeface="Century Gothic" panose="020B0502020202020204" pitchFamily="34" charset="0"/>
              </a:rPr>
              <a:t>Unidad de Víctimas</a:t>
            </a:r>
            <a:r>
              <a:rPr lang="es-ES" sz="1600" dirty="0">
                <a:latin typeface="Century Gothic" panose="020B0502020202020204" pitchFamily="34" charset="0"/>
              </a:rPr>
              <a:t>, Carrera 23 No. 20-54</a:t>
            </a:r>
          </a:p>
          <a:p>
            <a:endParaRPr lang="es-ES" sz="800" dirty="0">
              <a:latin typeface="Century Gothic" panose="020B0502020202020204" pitchFamily="34" charset="0"/>
            </a:endParaRPr>
          </a:p>
          <a:p>
            <a:r>
              <a:rPr lang="es-ES" sz="1600" b="1" dirty="0">
                <a:latin typeface="Century Gothic" panose="020B0502020202020204" pitchFamily="34" charset="0"/>
              </a:rPr>
              <a:t>Inspección de Policía</a:t>
            </a:r>
            <a:r>
              <a:rPr lang="es-ES" sz="1600" dirty="0">
                <a:latin typeface="Century Gothic" panose="020B0502020202020204" pitchFamily="34" charset="0"/>
              </a:rPr>
              <a:t>, Carrera 11 No. 18 - 16</a:t>
            </a:r>
          </a:p>
          <a:p>
            <a:endParaRPr lang="es-ES" sz="800" dirty="0">
              <a:latin typeface="Century Gothic" panose="020B0502020202020204" pitchFamily="34" charset="0"/>
            </a:endParaRPr>
          </a:p>
          <a:p>
            <a:r>
              <a:rPr lang="es-ES" sz="1600" b="1" dirty="0">
                <a:latin typeface="Century Gothic" panose="020B0502020202020204" pitchFamily="34" charset="0"/>
              </a:rPr>
              <a:t>Instituto de Tránsito y Transporte</a:t>
            </a:r>
            <a:r>
              <a:rPr lang="es-ES" sz="1600" dirty="0">
                <a:latin typeface="Century Gothic" panose="020B0502020202020204" pitchFamily="34" charset="0"/>
              </a:rPr>
              <a:t>, Calle 12 No.12 - 07</a:t>
            </a:r>
            <a:endParaRPr lang="es-CO" sz="1600" dirty="0">
              <a:latin typeface="Century Gothic" panose="020B0502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44C06D6-17DE-4795-9550-6E0AA02A44E1}"/>
              </a:ext>
            </a:extLst>
          </p:cNvPr>
          <p:cNvSpPr/>
          <p:nvPr/>
        </p:nvSpPr>
        <p:spPr>
          <a:xfrm>
            <a:off x="2603726" y="5914183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20079"/>
                </a:solidFill>
                <a:latin typeface="Century Gothic" panose="020B0502020202020204" pitchFamily="34" charset="0"/>
              </a:rPr>
              <a:t>Telefónica: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18859C6-7B1F-4313-9742-7B5D950F4A87}"/>
              </a:ext>
            </a:extLst>
          </p:cNvPr>
          <p:cNvSpPr/>
          <p:nvPr/>
        </p:nvSpPr>
        <p:spPr>
          <a:xfrm>
            <a:off x="2169101" y="6315294"/>
            <a:ext cx="4331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latin typeface="Century Gothic" panose="020B0502020202020204" pitchFamily="34" charset="0"/>
              </a:rPr>
              <a:t>PBX (+57) 5 420 9654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9418DBB-5847-4017-B873-CFA45A55A075}"/>
              </a:ext>
            </a:extLst>
          </p:cNvPr>
          <p:cNvSpPr/>
          <p:nvPr/>
        </p:nvSpPr>
        <p:spPr>
          <a:xfrm>
            <a:off x="2169101" y="6747183"/>
            <a:ext cx="4596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latin typeface="Century Gothic" panose="020B0502020202020204" pitchFamily="34" charset="0"/>
              </a:rPr>
              <a:t>Línea gratuita: </a:t>
            </a:r>
          </a:p>
          <a:p>
            <a:r>
              <a:rPr lang="es-CO" sz="2000" dirty="0">
                <a:latin typeface="Century Gothic" panose="020B0502020202020204" pitchFamily="34" charset="0"/>
              </a:rPr>
              <a:t>018000 930 960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645ABBD-1E5E-42F4-A934-D66848947D5A}"/>
              </a:ext>
            </a:extLst>
          </p:cNvPr>
          <p:cNvSpPr/>
          <p:nvPr/>
        </p:nvSpPr>
        <p:spPr>
          <a:xfrm>
            <a:off x="3709228" y="7687255"/>
            <a:ext cx="177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srgbClr val="F20079"/>
                </a:solidFill>
                <a:latin typeface="Century Gothic" panose="020B0502020202020204" pitchFamily="34" charset="0"/>
              </a:rPr>
              <a:t>Código Postal: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24982CFE-D532-4933-91E8-F3590608739F}"/>
              </a:ext>
            </a:extLst>
          </p:cNvPr>
          <p:cNvSpPr/>
          <p:nvPr/>
        </p:nvSpPr>
        <p:spPr>
          <a:xfrm>
            <a:off x="4600335" y="7865146"/>
            <a:ext cx="4331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latin typeface="Century Gothic" panose="020B0502020202020204" pitchFamily="34" charset="0"/>
              </a:rPr>
              <a:t>478001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264BA0C5-A110-4C3F-AEEC-AF7F58863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227" y="1776370"/>
            <a:ext cx="2068114" cy="1543131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557E9428-3321-42A7-B40B-503BCF757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32" y="5992129"/>
            <a:ext cx="1884898" cy="144655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4A8CEA42-6298-42A5-8BBD-509BDB78A2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955" y="7083687"/>
            <a:ext cx="1016805" cy="949383"/>
          </a:xfrm>
          <a:prstGeom prst="rect">
            <a:avLst/>
          </a:prstGeom>
        </p:spPr>
      </p:pic>
      <p:grpSp>
        <p:nvGrpSpPr>
          <p:cNvPr id="25" name="Grupo 24">
            <a:extLst>
              <a:ext uri="{FF2B5EF4-FFF2-40B4-BE49-F238E27FC236}">
                <a16:creationId xmlns:a16="http://schemas.microsoft.com/office/drawing/2014/main" id="{4E3F6271-D85C-41E0-9F58-D3771BF3F24A}"/>
              </a:ext>
            </a:extLst>
          </p:cNvPr>
          <p:cNvGrpSpPr/>
          <p:nvPr/>
        </p:nvGrpSpPr>
        <p:grpSpPr>
          <a:xfrm>
            <a:off x="0" y="1490812"/>
            <a:ext cx="6858000" cy="106030"/>
            <a:chOff x="0" y="838200"/>
            <a:chExt cx="12192000" cy="1066800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61D0E596-34DF-41A5-BDBB-1F031C60D2AC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57CA0BBA-6C63-4D65-950E-43145AACE788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F20A0699-306A-4A66-AA41-71EC95674B77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1AFEE5BF-9076-4E76-BFE4-FE4913A180C8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A88EDE69-B580-441E-B7BA-FC3F1036C556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941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2D9D1D54-4194-4C4B-93AB-173B8E89C01C}"/>
              </a:ext>
            </a:extLst>
          </p:cNvPr>
          <p:cNvSpPr/>
          <p:nvPr/>
        </p:nvSpPr>
        <p:spPr>
          <a:xfrm>
            <a:off x="2207001" y="1512850"/>
            <a:ext cx="238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20079"/>
                </a:solidFill>
                <a:latin typeface="Century Gothic" panose="020B0502020202020204" pitchFamily="34" charset="0"/>
              </a:rPr>
              <a:t>CANALES VIRTUALES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7AFC12-571D-4F20-816D-3A135E9A04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9" b="25276"/>
          <a:stretch/>
        </p:blipFill>
        <p:spPr>
          <a:xfrm>
            <a:off x="2563170" y="2152342"/>
            <a:ext cx="1932230" cy="1297274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50664AE6-CE98-40B4-9B85-11FBEAB747C9}"/>
              </a:ext>
            </a:extLst>
          </p:cNvPr>
          <p:cNvSpPr/>
          <p:nvPr/>
        </p:nvSpPr>
        <p:spPr>
          <a:xfrm>
            <a:off x="2345080" y="3552686"/>
            <a:ext cx="221983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Formulario electrónico de peticiones, quejas, reclamos y sugerencias</a:t>
            </a:r>
            <a:endParaRPr lang="es-CO" sz="1300" b="1" dirty="0">
              <a:latin typeface="Century Gothic" panose="020B0502020202020204" pitchFamily="34" charset="0"/>
            </a:endParaRPr>
          </a:p>
        </p:txBody>
      </p:sp>
      <p:pic>
        <p:nvPicPr>
          <p:cNvPr id="2054" name="Picture 6" descr="Resultado de imagen para pagina web png">
            <a:extLst>
              <a:ext uri="{FF2B5EF4-FFF2-40B4-BE49-F238E27FC236}">
                <a16:creationId xmlns:a16="http://schemas.microsoft.com/office/drawing/2014/main" id="{6155AB22-BFAE-45B3-9B1F-468C49A5B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16" y="2356556"/>
            <a:ext cx="1217539" cy="127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ángulo 28">
            <a:extLst>
              <a:ext uri="{FF2B5EF4-FFF2-40B4-BE49-F238E27FC236}">
                <a16:creationId xmlns:a16="http://schemas.microsoft.com/office/drawing/2014/main" id="{EEE3ABB1-C7EA-40F3-BB62-BE16CD147335}"/>
              </a:ext>
            </a:extLst>
          </p:cNvPr>
          <p:cNvSpPr/>
          <p:nvPr/>
        </p:nvSpPr>
        <p:spPr>
          <a:xfrm>
            <a:off x="125247" y="3588644"/>
            <a:ext cx="22198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Portal institucional de la Alcaldía de Ciénaga</a:t>
            </a:r>
            <a:endParaRPr lang="es-CO" sz="1300" b="1" dirty="0">
              <a:latin typeface="Century Gothic" panose="020B0502020202020204" pitchFamily="34" charset="0"/>
            </a:endParaRPr>
          </a:p>
        </p:txBody>
      </p:sp>
      <p:pic>
        <p:nvPicPr>
          <p:cNvPr id="2056" name="Picture 8" descr="Resultado de imagen para correo png">
            <a:extLst>
              <a:ext uri="{FF2B5EF4-FFF2-40B4-BE49-F238E27FC236}">
                <a16:creationId xmlns:a16="http://schemas.microsoft.com/office/drawing/2014/main" id="{718D143B-D7A7-42D0-8179-5C44069FD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90" y="2284633"/>
            <a:ext cx="1184237" cy="11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ángulo 30">
            <a:extLst>
              <a:ext uri="{FF2B5EF4-FFF2-40B4-BE49-F238E27FC236}">
                <a16:creationId xmlns:a16="http://schemas.microsoft.com/office/drawing/2014/main" id="{9DD5504A-AC49-4273-9365-38AFFD7E1178}"/>
              </a:ext>
            </a:extLst>
          </p:cNvPr>
          <p:cNvSpPr/>
          <p:nvPr/>
        </p:nvSpPr>
        <p:spPr>
          <a:xfrm>
            <a:off x="3927250" y="3556172"/>
            <a:ext cx="347131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Correo electrónico:</a:t>
            </a:r>
          </a:p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 contactenos@cienaga-</a:t>
            </a:r>
          </a:p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magdalena.gov.co</a:t>
            </a:r>
          </a:p>
          <a:p>
            <a:pPr algn="ctr"/>
            <a:endParaRPr lang="es-CO" sz="1300" b="1" dirty="0">
              <a:latin typeface="Century Gothic" panose="020B0502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ED9EC9A0-DC9D-400F-B8EC-6B579380CD3E}"/>
              </a:ext>
            </a:extLst>
          </p:cNvPr>
          <p:cNvSpPr/>
          <p:nvPr/>
        </p:nvSpPr>
        <p:spPr>
          <a:xfrm>
            <a:off x="170129" y="5991299"/>
            <a:ext cx="22198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Chat Institucional</a:t>
            </a:r>
          </a:p>
          <a:p>
            <a:pPr algn="ctr"/>
            <a:r>
              <a:rPr lang="es-CO" sz="1100" b="1" dirty="0">
                <a:latin typeface="Century Gothic" panose="020B0502020202020204" pitchFamily="34" charset="0"/>
              </a:rPr>
              <a:t>Lunes​ a viernes de </a:t>
            </a:r>
          </a:p>
          <a:p>
            <a:pPr algn="ctr"/>
            <a:r>
              <a:rPr lang="es-CO" sz="1100" b="1" dirty="0">
                <a:latin typeface="Century Gothic" panose="020B0502020202020204" pitchFamily="34" charset="0"/>
              </a:rPr>
              <a:t>8:00 a.m. a 12​​:00 a.m.​ </a:t>
            </a:r>
          </a:p>
        </p:txBody>
      </p:sp>
      <p:pic>
        <p:nvPicPr>
          <p:cNvPr id="2060" name="Picture 12" descr="Resultado de imagen para click aqui">
            <a:hlinkClick r:id="rId6" action="ppaction://hlinkfile"/>
            <a:extLst>
              <a:ext uri="{FF2B5EF4-FFF2-40B4-BE49-F238E27FC236}">
                <a16:creationId xmlns:a16="http://schemas.microsoft.com/office/drawing/2014/main" id="{EB66E871-500B-4DB2-979B-A3A2EC2A2B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16917" r="10894" b="28451"/>
          <a:stretch/>
        </p:blipFill>
        <p:spPr bwMode="auto">
          <a:xfrm>
            <a:off x="781100" y="1928649"/>
            <a:ext cx="894672" cy="4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2" descr="Resultado de imagen para click aqui">
            <a:hlinkClick r:id="rId8"/>
            <a:extLst>
              <a:ext uri="{FF2B5EF4-FFF2-40B4-BE49-F238E27FC236}">
                <a16:creationId xmlns:a16="http://schemas.microsoft.com/office/drawing/2014/main" id="{87AED578-EC82-41B3-95AC-43EDC6E26B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16917" r="10894" b="28451"/>
          <a:stretch/>
        </p:blipFill>
        <p:spPr bwMode="auto">
          <a:xfrm>
            <a:off x="3214871" y="1967113"/>
            <a:ext cx="894672" cy="4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F5F9972-EAE4-4E24-841E-6DBC3D0BC2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05" y="4767417"/>
            <a:ext cx="1145250" cy="1145250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id="{83BAFC71-69C6-4BAC-A8FD-B6B21644C1F1}"/>
              </a:ext>
            </a:extLst>
          </p:cNvPr>
          <p:cNvSpPr/>
          <p:nvPr/>
        </p:nvSpPr>
        <p:spPr>
          <a:xfrm>
            <a:off x="2196536" y="6060548"/>
            <a:ext cx="22198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Portal de trámites y Servicios</a:t>
            </a:r>
            <a:endParaRPr lang="es-CO" sz="1300" b="1" dirty="0">
              <a:latin typeface="Century Gothic" panose="020B0502020202020204" pitchFamily="34" charset="0"/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B55A9DD3-3907-4A73-AF4B-E540AC7D65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13" y="4790523"/>
            <a:ext cx="1099037" cy="1099037"/>
          </a:xfrm>
          <a:prstGeom prst="rect">
            <a:avLst/>
          </a:prstGeom>
        </p:spPr>
      </p:pic>
      <p:pic>
        <p:nvPicPr>
          <p:cNvPr id="42" name="Picture 12" descr="Resultado de imagen para click aqui">
            <a:hlinkClick r:id="rId11"/>
            <a:extLst>
              <a:ext uri="{FF2B5EF4-FFF2-40B4-BE49-F238E27FC236}">
                <a16:creationId xmlns:a16="http://schemas.microsoft.com/office/drawing/2014/main" id="{1591F518-4B34-40D9-B5A6-7BF4688614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16917" r="10894" b="28451"/>
          <a:stretch/>
        </p:blipFill>
        <p:spPr bwMode="auto">
          <a:xfrm>
            <a:off x="832710" y="4244535"/>
            <a:ext cx="894672" cy="4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Resultado de imagen para click aqui">
            <a:hlinkClick r:id="rId12"/>
            <a:extLst>
              <a:ext uri="{FF2B5EF4-FFF2-40B4-BE49-F238E27FC236}">
                <a16:creationId xmlns:a16="http://schemas.microsoft.com/office/drawing/2014/main" id="{65617620-7993-47DF-B171-0A22288F63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16917" r="10894" b="28451"/>
          <a:stretch/>
        </p:blipFill>
        <p:spPr bwMode="auto">
          <a:xfrm>
            <a:off x="2972180" y="4299724"/>
            <a:ext cx="894672" cy="4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sultado de imagen para FACEBOOK png">
            <a:extLst>
              <a:ext uri="{FF2B5EF4-FFF2-40B4-BE49-F238E27FC236}">
                <a16:creationId xmlns:a16="http://schemas.microsoft.com/office/drawing/2014/main" id="{751ACE1D-7B70-4811-9E63-BE95EBF2F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063" y="4727956"/>
            <a:ext cx="1099037" cy="109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ángulo 44">
            <a:extLst>
              <a:ext uri="{FF2B5EF4-FFF2-40B4-BE49-F238E27FC236}">
                <a16:creationId xmlns:a16="http://schemas.microsoft.com/office/drawing/2014/main" id="{EBDE3239-1940-418E-BA92-0A6FA716DD87}"/>
              </a:ext>
            </a:extLst>
          </p:cNvPr>
          <p:cNvSpPr/>
          <p:nvPr/>
        </p:nvSpPr>
        <p:spPr>
          <a:xfrm>
            <a:off x="4336617" y="6106225"/>
            <a:ext cx="22198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300" b="1" dirty="0">
                <a:latin typeface="Century Gothic" panose="020B0502020202020204" pitchFamily="34" charset="0"/>
              </a:rPr>
              <a:t>Facebook:</a:t>
            </a:r>
          </a:p>
          <a:p>
            <a:pPr algn="ctr"/>
            <a:r>
              <a:rPr lang="es-CO" sz="1300" b="1" dirty="0">
                <a:latin typeface="Century Gothic" panose="020B0502020202020204" pitchFamily="34" charset="0"/>
              </a:rPr>
              <a:t>alcaldiadecienagamag</a:t>
            </a:r>
          </a:p>
        </p:txBody>
      </p:sp>
      <p:pic>
        <p:nvPicPr>
          <p:cNvPr id="46" name="Picture 12" descr="Resultado de imagen para click aqui">
            <a:hlinkClick r:id="rId14"/>
            <a:extLst>
              <a:ext uri="{FF2B5EF4-FFF2-40B4-BE49-F238E27FC236}">
                <a16:creationId xmlns:a16="http://schemas.microsoft.com/office/drawing/2014/main" id="{C16A03BA-7F43-40CF-BDF8-44D25B3F11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16917" r="10894" b="28451"/>
          <a:stretch/>
        </p:blipFill>
        <p:spPr bwMode="auto">
          <a:xfrm>
            <a:off x="5099599" y="4283706"/>
            <a:ext cx="894672" cy="4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ángulo 46">
            <a:extLst>
              <a:ext uri="{FF2B5EF4-FFF2-40B4-BE49-F238E27FC236}">
                <a16:creationId xmlns:a16="http://schemas.microsoft.com/office/drawing/2014/main" id="{F86C6AA3-966E-4349-8ECD-E4846AB67C2D}"/>
              </a:ext>
            </a:extLst>
          </p:cNvPr>
          <p:cNvSpPr/>
          <p:nvPr/>
        </p:nvSpPr>
        <p:spPr>
          <a:xfrm>
            <a:off x="210862" y="8286231"/>
            <a:ext cx="22198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300" b="1" dirty="0">
                <a:latin typeface="Century Gothic" panose="020B0502020202020204" pitchFamily="34" charset="0"/>
              </a:rPr>
              <a:t>Twitter:</a:t>
            </a:r>
          </a:p>
          <a:p>
            <a:pPr algn="ctr"/>
            <a:r>
              <a:rPr lang="es-CO" sz="1300" b="1" dirty="0">
                <a:latin typeface="Century Gothic" panose="020B0502020202020204" pitchFamily="34" charset="0"/>
              </a:rPr>
              <a:t>alcaldiacienaga  </a:t>
            </a:r>
            <a:r>
              <a:rPr lang="es-CO" sz="1100" b="1" dirty="0">
                <a:latin typeface="Century Gothic" panose="020B0502020202020204" pitchFamily="34" charset="0"/>
              </a:rPr>
              <a:t>​ 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DBF09A3B-E9FB-4240-97DE-FE071ACD45C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05" y="7149164"/>
            <a:ext cx="1103401" cy="1103401"/>
          </a:xfrm>
          <a:prstGeom prst="rect">
            <a:avLst/>
          </a:prstGeom>
        </p:spPr>
      </p:pic>
      <p:pic>
        <p:nvPicPr>
          <p:cNvPr id="53" name="Picture 12" descr="Resultado de imagen para click aqui">
            <a:hlinkClick r:id="rId16"/>
            <a:extLst>
              <a:ext uri="{FF2B5EF4-FFF2-40B4-BE49-F238E27FC236}">
                <a16:creationId xmlns:a16="http://schemas.microsoft.com/office/drawing/2014/main" id="{E8573588-C0F5-4CCB-891B-F03FB0D210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16917" r="10894" b="28451"/>
          <a:stretch/>
        </p:blipFill>
        <p:spPr bwMode="auto">
          <a:xfrm>
            <a:off x="823894" y="6699504"/>
            <a:ext cx="894672" cy="4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F270976D-1F33-4460-80B2-5C0982E5C90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099" y="7120021"/>
            <a:ext cx="1407112" cy="1161685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8D1BFBB1-AB0F-4041-BC87-E51164CE212F}"/>
              </a:ext>
            </a:extLst>
          </p:cNvPr>
          <p:cNvSpPr/>
          <p:nvPr/>
        </p:nvSpPr>
        <p:spPr>
          <a:xfrm>
            <a:off x="2142597" y="8275411"/>
            <a:ext cx="221983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300" b="1" dirty="0">
                <a:latin typeface="Century Gothic" panose="020B0502020202020204" pitchFamily="34" charset="0"/>
              </a:rPr>
              <a:t>Instagram:</a:t>
            </a:r>
          </a:p>
          <a:p>
            <a:pPr algn="ctr"/>
            <a:r>
              <a:rPr lang="es-CO" sz="1300" b="1" dirty="0">
                <a:latin typeface="Century Gothic" panose="020B0502020202020204" pitchFamily="34" charset="0"/>
              </a:rPr>
              <a:t>alcaldiacienaga  </a:t>
            </a:r>
            <a:r>
              <a:rPr lang="es-CO" sz="1100" b="1" dirty="0">
                <a:latin typeface="Century Gothic" panose="020B0502020202020204" pitchFamily="34" charset="0"/>
              </a:rPr>
              <a:t>​ </a:t>
            </a:r>
          </a:p>
        </p:txBody>
      </p:sp>
      <p:pic>
        <p:nvPicPr>
          <p:cNvPr id="57" name="Picture 12" descr="Resultado de imagen para click aqui">
            <a:hlinkClick r:id="rId19"/>
            <a:extLst>
              <a:ext uri="{FF2B5EF4-FFF2-40B4-BE49-F238E27FC236}">
                <a16:creationId xmlns:a16="http://schemas.microsoft.com/office/drawing/2014/main" id="{8EDACB25-0539-405C-BD51-54C5642CC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5" t="16917" r="10894" b="28451"/>
          <a:stretch/>
        </p:blipFill>
        <p:spPr bwMode="auto">
          <a:xfrm>
            <a:off x="2921874" y="6679255"/>
            <a:ext cx="894672" cy="4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Resultado de imagen para bien ok png">
            <a:extLst>
              <a:ext uri="{FF2B5EF4-FFF2-40B4-BE49-F238E27FC236}">
                <a16:creationId xmlns:a16="http://schemas.microsoft.com/office/drawing/2014/main" id="{4A44630A-C6D0-4922-B85D-C90D90200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4" y="6705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EDBFADA3-B611-4022-BC65-DD8E62E7B33D}"/>
              </a:ext>
            </a:extLst>
          </p:cNvPr>
          <p:cNvSpPr txBox="1"/>
          <p:nvPr/>
        </p:nvSpPr>
        <p:spPr>
          <a:xfrm>
            <a:off x="1299146" y="56901"/>
            <a:ext cx="5951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D539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Canales </a:t>
            </a:r>
            <a:r>
              <a:rPr lang="es-CO" sz="4000" b="1" dirty="0"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de </a:t>
            </a:r>
            <a:r>
              <a:rPr lang="es-CO" sz="4000" b="1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Atención</a:t>
            </a:r>
            <a:endParaRPr lang="es-CO" sz="5000" b="1" dirty="0">
              <a:solidFill>
                <a:srgbClr val="FFC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4CB81D1D-62DF-4B49-8A00-E545248C315B}"/>
              </a:ext>
            </a:extLst>
          </p:cNvPr>
          <p:cNvGrpSpPr/>
          <p:nvPr/>
        </p:nvGrpSpPr>
        <p:grpSpPr>
          <a:xfrm>
            <a:off x="25997" y="1303139"/>
            <a:ext cx="6858000" cy="106030"/>
            <a:chOff x="0" y="838200"/>
            <a:chExt cx="12192000" cy="1066800"/>
          </a:xfrm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4E38AA65-6F67-46A6-854F-D5EBD991FCDA}"/>
                </a:ext>
              </a:extLst>
            </p:cNvPr>
            <p:cNvSpPr/>
            <p:nvPr/>
          </p:nvSpPr>
          <p:spPr>
            <a:xfrm>
              <a:off x="0" y="838200"/>
              <a:ext cx="3689350" cy="1066800"/>
            </a:xfrm>
            <a:prstGeom prst="rect">
              <a:avLst/>
            </a:prstGeom>
            <a:solidFill>
              <a:srgbClr val="99CC00"/>
            </a:solidFill>
            <a:ln>
              <a:solidFill>
                <a:srgbClr val="99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49E407E4-788A-4D9F-AF62-35FF097A9E41}"/>
                </a:ext>
              </a:extLst>
            </p:cNvPr>
            <p:cNvSpPr/>
            <p:nvPr/>
          </p:nvSpPr>
          <p:spPr>
            <a:xfrm>
              <a:off x="2012954" y="838200"/>
              <a:ext cx="3689350" cy="1066800"/>
            </a:xfrm>
            <a:prstGeom prst="rect">
              <a:avLst/>
            </a:prstGeom>
            <a:solidFill>
              <a:srgbClr val="00B058"/>
            </a:solidFill>
            <a:ln>
              <a:solidFill>
                <a:srgbClr val="00B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E907B81E-4932-4FF4-85AB-07E317083103}"/>
                </a:ext>
              </a:extLst>
            </p:cNvPr>
            <p:cNvSpPr/>
            <p:nvPr/>
          </p:nvSpPr>
          <p:spPr>
            <a:xfrm>
              <a:off x="4394202" y="838200"/>
              <a:ext cx="3689350" cy="1066800"/>
            </a:xfrm>
            <a:prstGeom prst="rect">
              <a:avLst/>
            </a:prstGeom>
            <a:solidFill>
              <a:srgbClr val="007FFE"/>
            </a:solidFill>
            <a:ln>
              <a:solidFill>
                <a:srgbClr val="007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2D06FE33-F91B-4898-88C6-B8C0F8660F97}"/>
                </a:ext>
              </a:extLst>
            </p:cNvPr>
            <p:cNvSpPr/>
            <p:nvPr/>
          </p:nvSpPr>
          <p:spPr>
            <a:xfrm>
              <a:off x="6800852" y="838200"/>
              <a:ext cx="2984498" cy="1066800"/>
            </a:xfrm>
            <a:prstGeom prst="rect">
              <a:avLst/>
            </a:prstGeom>
            <a:solidFill>
              <a:srgbClr val="DA006D"/>
            </a:solidFill>
            <a:ln>
              <a:solidFill>
                <a:srgbClr val="DA00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B4CE6CAC-730A-4A7C-AF77-CD99E60C9073}"/>
                </a:ext>
              </a:extLst>
            </p:cNvPr>
            <p:cNvSpPr/>
            <p:nvPr/>
          </p:nvSpPr>
          <p:spPr>
            <a:xfrm>
              <a:off x="9182100" y="838200"/>
              <a:ext cx="3009900" cy="10668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EFCEE9C-9DFA-40B6-9A4C-A7AEB0765258}"/>
              </a:ext>
            </a:extLst>
          </p:cNvPr>
          <p:cNvSpPr txBox="1"/>
          <p:nvPr/>
        </p:nvSpPr>
        <p:spPr>
          <a:xfrm>
            <a:off x="2968375" y="592633"/>
            <a:ext cx="67975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800" b="1" dirty="0">
                <a:solidFill>
                  <a:srgbClr val="00AD8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al</a:t>
            </a:r>
            <a:r>
              <a:rPr lang="es-CO" sz="3800" b="1" dirty="0">
                <a:solidFill>
                  <a:srgbClr val="99CC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CO" sz="3800" b="1" dirty="0">
                <a:solidFill>
                  <a:srgbClr val="F2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CIUDADANO</a:t>
            </a:r>
          </a:p>
          <a:p>
            <a:endParaRPr lang="es-CO" sz="8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08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531270CFB8B5248B4D777EE7898EF5C" ma:contentTypeVersion="0" ma:contentTypeDescription="Crear nuevo documento." ma:contentTypeScope="" ma:versionID="ede4a56bc39dbd543b229b85b2f2226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BEA00B-E891-42F5-B9D9-1CCDE3F8C2D0}"/>
</file>

<file path=customXml/itemProps2.xml><?xml version="1.0" encoding="utf-8"?>
<ds:datastoreItem xmlns:ds="http://schemas.openxmlformats.org/officeDocument/2006/customXml" ds:itemID="{BA77D0E7-5093-4034-B4F8-79C4D05C653F}"/>
</file>

<file path=customXml/itemProps3.xml><?xml version="1.0" encoding="utf-8"?>
<ds:datastoreItem xmlns:ds="http://schemas.openxmlformats.org/officeDocument/2006/customXml" ds:itemID="{149D0896-1CFA-4F34-973D-ABAA0FA0A1B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</TotalTime>
  <Words>1414</Words>
  <Application>Microsoft Office PowerPoint</Application>
  <PresentationFormat>Carta (216 x 279 mm)</PresentationFormat>
  <Paragraphs>155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Century Gothic</vt:lpstr>
      <vt:lpstr>Franklin Gothic Demi Cond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camilo torres millan</dc:creator>
  <cp:lastModifiedBy>edgardo alonso santiago arrieta</cp:lastModifiedBy>
  <cp:revision>58</cp:revision>
  <dcterms:created xsi:type="dcterms:W3CDTF">2020-02-18T19:57:34Z</dcterms:created>
  <dcterms:modified xsi:type="dcterms:W3CDTF">2023-04-12T01:35:16Z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0x0101006531270CFB8B5248B4D777EE7898EF5C</vt:lpwstr>
  </property>
</Properties>
</file>