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4.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1.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1" r:id="rId3"/>
    <p:sldId id="312" r:id="rId4"/>
    <p:sldId id="317" r:id="rId5"/>
    <p:sldId id="324" r:id="rId6"/>
    <p:sldId id="357" r:id="rId7"/>
    <p:sldId id="358" r:id="rId8"/>
    <p:sldId id="339" r:id="rId9"/>
    <p:sldId id="346" r:id="rId10"/>
    <p:sldId id="340" r:id="rId11"/>
    <p:sldId id="341" r:id="rId12"/>
    <p:sldId id="342" r:id="rId13"/>
    <p:sldId id="343" r:id="rId14"/>
    <p:sldId id="344" r:id="rId15"/>
    <p:sldId id="345" r:id="rId16"/>
    <p:sldId id="257" r:id="rId17"/>
    <p:sldId id="404" r:id="rId18"/>
    <p:sldId id="263" r:id="rId19"/>
    <p:sldId id="264" r:id="rId20"/>
    <p:sldId id="405" r:id="rId21"/>
    <p:sldId id="260" r:id="rId22"/>
    <p:sldId id="406" r:id="rId23"/>
    <p:sldId id="407" r:id="rId24"/>
    <p:sldId id="408" r:id="rId25"/>
    <p:sldId id="261" r:id="rId26"/>
    <p:sldId id="266" r:id="rId27"/>
    <p:sldId id="262" r:id="rId28"/>
    <p:sldId id="409" r:id="rId29"/>
    <p:sldId id="410" r:id="rId30"/>
    <p:sldId id="268" r:id="rId31"/>
    <p:sldId id="411" r:id="rId32"/>
    <p:sldId id="412" r:id="rId33"/>
    <p:sldId id="413" r:id="rId34"/>
    <p:sldId id="414" r:id="rId35"/>
    <p:sldId id="415" r:id="rId36"/>
    <p:sldId id="416" r:id="rId37"/>
    <p:sldId id="417" r:id="rId38"/>
    <p:sldId id="418" r:id="rId39"/>
    <p:sldId id="419" r:id="rId40"/>
    <p:sldId id="270" r:id="rId41"/>
    <p:sldId id="360" r:id="rId42"/>
    <p:sldId id="361" r:id="rId43"/>
    <p:sldId id="362" r:id="rId44"/>
    <p:sldId id="338" r:id="rId45"/>
    <p:sldId id="363" r:id="rId46"/>
    <p:sldId id="364" r:id="rId47"/>
    <p:sldId id="271" r:id="rId48"/>
    <p:sldId id="365" r:id="rId49"/>
    <p:sldId id="282" r:id="rId50"/>
    <p:sldId id="283" r:id="rId51"/>
    <p:sldId id="332" r:id="rId52"/>
    <p:sldId id="333" r:id="rId53"/>
    <p:sldId id="366" r:id="rId54"/>
    <p:sldId id="367" r:id="rId55"/>
    <p:sldId id="368" r:id="rId56"/>
    <p:sldId id="369" r:id="rId57"/>
    <p:sldId id="370" r:id="rId58"/>
    <p:sldId id="371" r:id="rId59"/>
    <p:sldId id="372" r:id="rId60"/>
    <p:sldId id="373" r:id="rId61"/>
    <p:sldId id="374" r:id="rId62"/>
    <p:sldId id="273" r:id="rId63"/>
    <p:sldId id="276" r:id="rId64"/>
    <p:sldId id="277" r:id="rId65"/>
    <p:sldId id="275" r:id="rId66"/>
    <p:sldId id="279" r:id="rId67"/>
    <p:sldId id="349" r:id="rId68"/>
    <p:sldId id="350" r:id="rId69"/>
    <p:sldId id="286" r:id="rId70"/>
    <p:sldId id="288" r:id="rId71"/>
    <p:sldId id="356" r:id="rId72"/>
    <p:sldId id="287" r:id="rId73"/>
    <p:sldId id="355" r:id="rId74"/>
    <p:sldId id="320" r:id="rId75"/>
    <p:sldId id="293" r:id="rId76"/>
    <p:sldId id="296" r:id="rId77"/>
    <p:sldId id="297" r:id="rId78"/>
    <p:sldId id="299" r:id="rId79"/>
    <p:sldId id="301" r:id="rId80"/>
    <p:sldId id="352" r:id="rId81"/>
    <p:sldId id="354" r:id="rId82"/>
    <p:sldId id="353" r:id="rId83"/>
    <p:sldId id="302" r:id="rId84"/>
    <p:sldId id="359" r:id="rId85"/>
    <p:sldId id="347" r:id="rId86"/>
    <p:sldId id="348" r:id="rId87"/>
    <p:sldId id="351" r:id="rId88"/>
    <p:sldId id="292" r:id="rId89"/>
    <p:sldId id="381" r:id="rId90"/>
    <p:sldId id="323" r:id="rId91"/>
    <p:sldId id="382" r:id="rId92"/>
    <p:sldId id="383" r:id="rId93"/>
    <p:sldId id="384" r:id="rId94"/>
    <p:sldId id="385" r:id="rId95"/>
    <p:sldId id="386" r:id="rId96"/>
    <p:sldId id="387" r:id="rId97"/>
    <p:sldId id="388" r:id="rId98"/>
    <p:sldId id="389" r:id="rId99"/>
    <p:sldId id="390" r:id="rId100"/>
    <p:sldId id="391" r:id="rId101"/>
    <p:sldId id="392" r:id="rId102"/>
    <p:sldId id="393" r:id="rId103"/>
    <p:sldId id="394" r:id="rId104"/>
    <p:sldId id="395" r:id="rId105"/>
    <p:sldId id="396" r:id="rId106"/>
    <p:sldId id="397" r:id="rId107"/>
    <p:sldId id="398" r:id="rId108"/>
    <p:sldId id="399" r:id="rId109"/>
    <p:sldId id="400" r:id="rId110"/>
    <p:sldId id="401" r:id="rId111"/>
    <p:sldId id="402" r:id="rId112"/>
    <p:sldId id="403" r:id="rId113"/>
    <p:sldId id="375" r:id="rId114"/>
    <p:sldId id="376" r:id="rId115"/>
    <p:sldId id="377" r:id="rId116"/>
    <p:sldId id="378" r:id="rId117"/>
    <p:sldId id="379" r:id="rId118"/>
    <p:sldId id="380" r:id="rId119"/>
    <p:sldId id="259" r:id="rId120"/>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10" autoAdjust="0"/>
    <p:restoredTop sz="94660"/>
  </p:normalViewPr>
  <p:slideViewPr>
    <p:cSldViewPr snapToGrid="0">
      <p:cViewPr varScale="1">
        <p:scale>
          <a:sx n="72" d="100"/>
          <a:sy n="72" d="100"/>
        </p:scale>
        <p:origin x="67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1600"/>
              <a:t>Composicion de Ingresos Ejecutados a</a:t>
            </a:r>
            <a:r>
              <a:rPr lang="en-US" sz="1600" baseline="0"/>
              <a:t> Noviembre de</a:t>
            </a:r>
            <a:r>
              <a:rPr lang="en-US" sz="1600"/>
              <a:t> 2023 </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CO"/>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spPr>
            <a:solidFill>
              <a:srgbClr val="92D050"/>
            </a:solidFill>
          </c:spPr>
          <c:dPt>
            <c:idx val="0"/>
            <c:bubble3D val="0"/>
            <c:spPr>
              <a:solidFill>
                <a:srgbClr val="FFFF0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F8F3-B04B-8A9D-D7A5C74C541F}"/>
              </c:ext>
            </c:extLst>
          </c:dPt>
          <c:dPt>
            <c:idx val="1"/>
            <c:bubble3D val="0"/>
            <c:spPr>
              <a:solidFill>
                <a:srgbClr val="92D05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F8F3-B04B-8A9D-D7A5C74C541F}"/>
              </c:ext>
            </c:extLst>
          </c:dPt>
          <c:dPt>
            <c:idx val="2"/>
            <c:bubble3D val="0"/>
            <c:spPr>
              <a:solidFill>
                <a:srgbClr val="C0000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F8F3-B04B-8A9D-D7A5C74C541F}"/>
              </c:ext>
            </c:extLst>
          </c:dPt>
          <c:dPt>
            <c:idx val="3"/>
            <c:bubble3D val="0"/>
            <c:spPr>
              <a:solidFill>
                <a:srgbClr val="7030A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F8F3-B04B-8A9D-D7A5C74C541F}"/>
              </c:ext>
            </c:extLst>
          </c:dPt>
          <c:dLbls>
            <c:dLbl>
              <c:idx val="0"/>
              <c:layout>
                <c:manualLayout>
                  <c:x val="-2.7286089238845145E-2"/>
                  <c:y val="0.13159375911344415"/>
                </c:manualLayout>
              </c:layout>
              <c:tx>
                <c:rich>
                  <a:bodyPr/>
                  <a:lstStyle/>
                  <a:p>
                    <a:r>
                      <a:rPr lang="en-US" baseline="0"/>
                      <a:t> </a:t>
                    </a:r>
                    <a:fld id="{84F89235-E74E-4C17-9F20-0D052173FC0F}" type="VALUE">
                      <a:rPr lang="en-US" baseline="0"/>
                      <a:pPr/>
                      <a:t>[VALOR]</a:t>
                    </a:fld>
                    <a:endParaRPr lang="en-US" baseline="0"/>
                  </a:p>
                  <a:p>
                    <a:r>
                      <a:rPr lang="en-US" baseline="0"/>
                      <a:t>7.71%</a:t>
                    </a: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8F3-B04B-8A9D-D7A5C74C541F}"/>
                </c:ext>
              </c:extLst>
            </c:dLbl>
            <c:dLbl>
              <c:idx val="1"/>
              <c:tx>
                <c:rich>
                  <a:bodyPr/>
                  <a:lstStyle/>
                  <a:p>
                    <a:r>
                      <a:rPr lang="en-US" baseline="0"/>
                      <a:t> </a:t>
                    </a:r>
                    <a:fld id="{04CE7B21-D2B6-4CAB-8410-D52F20B33D29}" type="VALUE">
                      <a:rPr lang="en-US" baseline="0"/>
                      <a:pPr/>
                      <a:t>[VALOR]</a:t>
                    </a:fld>
                    <a:endParaRPr lang="en-US" baseline="0"/>
                  </a:p>
                  <a:p>
                    <a:r>
                      <a:rPr lang="en-US" baseline="0"/>
                      <a:t>67.21%</a:t>
                    </a:r>
                  </a:p>
                </c:rich>
              </c:tx>
              <c:dLblPos val="ctr"/>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8F3-B04B-8A9D-D7A5C74C541F}"/>
                </c:ext>
              </c:extLst>
            </c:dLbl>
            <c:dLbl>
              <c:idx val="2"/>
              <c:layout>
                <c:manualLayout>
                  <c:x val="4.7222222222222221E-2"/>
                  <c:y val="-2.3369422572178479E-2"/>
                </c:manualLayout>
              </c:layout>
              <c:tx>
                <c:rich>
                  <a:bodyPr/>
                  <a:lstStyle/>
                  <a:p>
                    <a:r>
                      <a:rPr lang="en-US" baseline="0"/>
                      <a:t> </a:t>
                    </a:r>
                    <a:fld id="{36900A4C-063D-421A-A52C-385AD4A186E8}" type="VALUE">
                      <a:rPr lang="en-US" baseline="0"/>
                      <a:pPr/>
                      <a:t>[VALOR]</a:t>
                    </a:fld>
                    <a:endParaRPr lang="en-US" baseline="0"/>
                  </a:p>
                  <a:p>
                    <a:r>
                      <a:rPr lang="en-US" baseline="0"/>
                      <a:t>1.90%</a:t>
                    </a: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8F3-B04B-8A9D-D7A5C74C541F}"/>
                </c:ext>
              </c:extLst>
            </c:dLbl>
            <c:dLbl>
              <c:idx val="3"/>
              <c:layout>
                <c:manualLayout>
                  <c:x val="0.10827077865266842"/>
                  <c:y val="0.10471456692913382"/>
                </c:manualLayout>
              </c:layout>
              <c:tx>
                <c:rich>
                  <a:bodyPr/>
                  <a:lstStyle/>
                  <a:p>
                    <a:r>
                      <a:rPr lang="en-US" baseline="0" dirty="0"/>
                      <a:t> </a:t>
                    </a:r>
                    <a:fld id="{F0E479DF-2B82-4A8D-8A97-F4E9F832DE82}" type="VALUE">
                      <a:rPr lang="en-US" baseline="0"/>
                      <a:pPr/>
                      <a:t>[VALOR]</a:t>
                    </a:fld>
                    <a:endParaRPr lang="en-US" baseline="0" dirty="0"/>
                  </a:p>
                  <a:p>
                    <a:r>
                      <a:rPr lang="en-US" baseline="0" dirty="0"/>
                      <a:t> 23.18%</a:t>
                    </a: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F8F3-B04B-8A9D-D7A5C74C541F}"/>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lt1"/>
                    </a:solidFill>
                    <a:latin typeface="+mn-lt"/>
                    <a:ea typeface="+mn-ea"/>
                    <a:cs typeface="+mn-cs"/>
                  </a:defRPr>
                </a:pPr>
                <a:endParaRPr lang="es-CO"/>
              </a:p>
            </c:txPr>
            <c:dLblPos val="ctr"/>
            <c:showLegendKey val="0"/>
            <c:showVal val="1"/>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'Hoja2 (4)'!$B$27:$B$30</c:f>
              <c:strCache>
                <c:ptCount val="4"/>
                <c:pt idx="0">
                  <c:v>INGRESOS TRIBUTARIOS</c:v>
                </c:pt>
                <c:pt idx="1">
                  <c:v>INGRESOS NO TRIBUTARIOS </c:v>
                </c:pt>
                <c:pt idx="2">
                  <c:v>INGRESOS DE CAPITAL</c:v>
                </c:pt>
                <c:pt idx="3">
                  <c:v>INGRESOS DE REGALIAS</c:v>
                </c:pt>
              </c:strCache>
            </c:strRef>
          </c:cat>
          <c:val>
            <c:numRef>
              <c:f>'Hoja2 (4)'!$C$27:$C$30</c:f>
              <c:numCache>
                <c:formatCode>#,##0</c:formatCode>
                <c:ptCount val="4"/>
                <c:pt idx="0">
                  <c:v>24779</c:v>
                </c:pt>
                <c:pt idx="1">
                  <c:v>216029</c:v>
                </c:pt>
                <c:pt idx="2">
                  <c:v>6095</c:v>
                </c:pt>
                <c:pt idx="3">
                  <c:v>74539</c:v>
                </c:pt>
              </c:numCache>
            </c:numRef>
          </c:val>
          <c:extLst>
            <c:ext xmlns:c16="http://schemas.microsoft.com/office/drawing/2014/chart" uri="{C3380CC4-5D6E-409C-BE32-E72D297353CC}">
              <c16:uniqueId val="{00000008-F8F3-B04B-8A9D-D7A5C74C541F}"/>
            </c:ext>
          </c:extLst>
        </c:ser>
        <c:ser>
          <c:idx val="1"/>
          <c:order val="1"/>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A-F8F3-B04B-8A9D-D7A5C74C541F}"/>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C-F8F3-B04B-8A9D-D7A5C74C541F}"/>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E-F8F3-B04B-8A9D-D7A5C74C541F}"/>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0-F8F3-B04B-8A9D-D7A5C74C541F}"/>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CO"/>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'Hoja2 (4)'!$B$27:$B$30</c:f>
              <c:strCache>
                <c:ptCount val="4"/>
                <c:pt idx="0">
                  <c:v>INGRESOS TRIBUTARIOS</c:v>
                </c:pt>
                <c:pt idx="1">
                  <c:v>INGRESOS NO TRIBUTARIOS </c:v>
                </c:pt>
                <c:pt idx="2">
                  <c:v>INGRESOS DE CAPITAL</c:v>
                </c:pt>
                <c:pt idx="3">
                  <c:v>INGRESOS DE REGALIAS</c:v>
                </c:pt>
              </c:strCache>
            </c:strRef>
          </c:cat>
          <c:val>
            <c:numRef>
              <c:f>'Hoja2 (4)'!$D$27:$D$30</c:f>
              <c:numCache>
                <c:formatCode>_(* #,##0_);_(* \(#,##0\);_(* "-"??_);_(@_)</c:formatCode>
                <c:ptCount val="4"/>
                <c:pt idx="0">
                  <c:v>24491</c:v>
                </c:pt>
                <c:pt idx="1">
                  <c:v>88980</c:v>
                </c:pt>
                <c:pt idx="2">
                  <c:v>6086</c:v>
                </c:pt>
                <c:pt idx="3">
                  <c:v>0</c:v>
                </c:pt>
              </c:numCache>
            </c:numRef>
          </c:val>
          <c:extLst>
            <c:ext xmlns:c16="http://schemas.microsoft.com/office/drawing/2014/chart" uri="{C3380CC4-5D6E-409C-BE32-E72D297353CC}">
              <c16:uniqueId val="{00000011-F8F3-B04B-8A9D-D7A5C74C541F}"/>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00" b="1" i="0" u="none" strike="noStrike" kern="1200" baseline="0">
              <a:solidFill>
                <a:schemeClr val="dk1">
                  <a:lumMod val="75000"/>
                  <a:lumOff val="2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CO"/>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5871928863890903E-2"/>
          <c:y val="0.18452343873855018"/>
          <c:w val="0.73906249999999996"/>
          <c:h val="0.62220173337833828"/>
        </c:manualLayout>
      </c:layout>
      <c:pie3DChart>
        <c:varyColors val="1"/>
        <c:ser>
          <c:idx val="0"/>
          <c:order val="0"/>
          <c:tx>
            <c:strRef>
              <c:f>Hoja1!$B$1</c:f>
              <c:strCache>
                <c:ptCount val="1"/>
                <c:pt idx="0">
                  <c:v>Empleos Ofertados 89</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8837-6344-92D8-1E21D387E180}"/>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8837-6344-92D8-1E21D387E180}"/>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8837-6344-92D8-1E21D387E180}"/>
              </c:ext>
            </c:extLst>
          </c:dPt>
          <c:cat>
            <c:strRef>
              <c:f>Hoja1!$A$2:$A$4</c:f>
              <c:strCache>
                <c:ptCount val="3"/>
                <c:pt idx="1">
                  <c:v>Empleados en Carrera</c:v>
                </c:pt>
                <c:pt idx="2">
                  <c:v>Empleados Pendientes</c:v>
                </c:pt>
              </c:strCache>
            </c:strRef>
          </c:cat>
          <c:val>
            <c:numRef>
              <c:f>Hoja1!$B$2:$B$4</c:f>
              <c:numCache>
                <c:formatCode>General</c:formatCode>
                <c:ptCount val="3"/>
                <c:pt idx="1">
                  <c:v>68</c:v>
                </c:pt>
                <c:pt idx="2">
                  <c:v>6</c:v>
                </c:pt>
              </c:numCache>
            </c:numRef>
          </c:val>
          <c:extLst>
            <c:ext xmlns:c16="http://schemas.microsoft.com/office/drawing/2014/chart" uri="{C3380CC4-5D6E-409C-BE32-E72D297353CC}">
              <c16:uniqueId val="{00000006-8837-6344-92D8-1E21D387E180}"/>
            </c:ext>
          </c:extLst>
        </c:ser>
        <c:dLbls>
          <c:showLegendKey val="0"/>
          <c:showVal val="0"/>
          <c:showCatName val="0"/>
          <c:showSerName val="0"/>
          <c:showPercent val="0"/>
          <c:showBubbleSize val="0"/>
          <c:showLeaderLines val="1"/>
        </c:dLbls>
      </c:pie3DChart>
      <c:spPr>
        <a:noFill/>
        <a:ln>
          <a:noFill/>
        </a:ln>
        <a:effectLst/>
      </c:spPr>
    </c:plotArea>
    <c:legend>
      <c:legendPos val="b"/>
      <c:legendEntry>
        <c:idx val="0"/>
        <c:delete val="1"/>
      </c:legendEntry>
      <c:layout>
        <c:manualLayout>
          <c:xMode val="edge"/>
          <c:yMode val="edge"/>
          <c:x val="5.9943011598556618E-2"/>
          <c:y val="0.91248745520596253"/>
          <c:w val="0.83851260453073562"/>
          <c:h val="7.672593649707419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es-CO" b="1">
                <a:solidFill>
                  <a:sysClr val="windowText" lastClr="000000"/>
                </a:solidFill>
              </a:rPr>
              <a:t>Ingresos</a:t>
            </a:r>
            <a:r>
              <a:rPr lang="es-CO" b="1" baseline="0">
                <a:solidFill>
                  <a:sysClr val="windowText" lastClr="000000"/>
                </a:solidFill>
              </a:rPr>
              <a:t> Ejecutados con situacion de Fondos y Sin Situacion de fondos a Noviembre de 2023</a:t>
            </a:r>
            <a:endParaRPr lang="es-CO" b="1">
              <a:solidFill>
                <a:sysClr val="windowText" lastClr="000000"/>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es-CO"/>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878238576021114E-2"/>
          <c:y val="0.21207224263299465"/>
          <c:w val="0.82083243021496088"/>
          <c:h val="0.58062038413590422"/>
        </c:manualLayout>
      </c:layout>
      <c:pie3DChart>
        <c:varyColors val="1"/>
        <c:ser>
          <c:idx val="0"/>
          <c:order val="0"/>
          <c:spPr>
            <a:solidFill>
              <a:srgbClr val="C00000"/>
            </a:solidFill>
          </c:spPr>
          <c:dPt>
            <c:idx val="0"/>
            <c:bubble3D val="0"/>
            <c:spPr>
              <a:solidFill>
                <a:srgbClr val="92D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1-9AB9-4C43-AA22-2686584D3228}"/>
              </c:ext>
            </c:extLst>
          </c:dPt>
          <c:dPt>
            <c:idx val="1"/>
            <c:bubble3D val="0"/>
            <c:spPr>
              <a:solidFill>
                <a:srgbClr val="C0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3-9AB9-4C43-AA22-2686584D3228}"/>
              </c:ext>
            </c:extLst>
          </c:dPt>
          <c:dLbls>
            <c:dLbl>
              <c:idx val="0"/>
              <c:tx>
                <c:rich>
                  <a:bodyPr/>
                  <a:lstStyle/>
                  <a:p>
                    <a:r>
                      <a:rPr lang="en-US"/>
                      <a:t>144,514</a:t>
                    </a:r>
                  </a:p>
                  <a:p>
                    <a:r>
                      <a:rPr lang="en-US" baseline="0"/>
                      <a:t> </a:t>
                    </a:r>
                    <a:fld id="{B6396969-41E0-4115-B9D1-61B6C3591849}" type="PERCENTAGE">
                      <a:rPr lang="en-US" baseline="0"/>
                      <a:pPr/>
                      <a:t>[PORCENTAJE]</a:t>
                    </a:fld>
                    <a:endParaRPr lang="en-US" baseline="0"/>
                  </a:p>
                </c:rich>
              </c:tx>
              <c:showLegendKey val="1"/>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AB9-4C43-AA22-2686584D3228}"/>
                </c:ext>
              </c:extLst>
            </c:dLbl>
            <c:dLbl>
              <c:idx val="1"/>
              <c:tx>
                <c:rich>
                  <a:bodyPr/>
                  <a:lstStyle/>
                  <a:p>
                    <a:r>
                      <a:rPr lang="en-US"/>
                      <a:t>176,928</a:t>
                    </a:r>
                    <a:endParaRPr lang="en-US" baseline="0"/>
                  </a:p>
                  <a:p>
                    <a:r>
                      <a:rPr lang="en-US" baseline="0"/>
                      <a:t> </a:t>
                    </a:r>
                    <a:fld id="{77235444-649B-4A9B-8F5F-84BC453A3B31}" type="PERCENTAGE">
                      <a:rPr lang="en-US" baseline="0"/>
                      <a:pPr/>
                      <a:t>[PORCENTAJE]</a:t>
                    </a:fld>
                    <a:endParaRPr lang="en-US" baseline="0"/>
                  </a:p>
                </c:rich>
              </c:tx>
              <c:showLegendKey val="1"/>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AB9-4C43-AA22-2686584D3228}"/>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es-CO"/>
              </a:p>
            </c:txPr>
            <c:showLegendKey val="1"/>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'Hoja2 (4)'!$B$34:$C$34</c:f>
              <c:strCache>
                <c:ptCount val="2"/>
                <c:pt idx="0">
                  <c:v>Con Situacion de Fondos</c:v>
                </c:pt>
                <c:pt idx="1">
                  <c:v>Sin Situacion de Fondos</c:v>
                </c:pt>
              </c:strCache>
            </c:strRef>
          </c:cat>
          <c:val>
            <c:numRef>
              <c:f>'Hoja2 (4)'!$B$35:$C$35</c:f>
              <c:numCache>
                <c:formatCode>#,##0</c:formatCode>
                <c:ptCount val="2"/>
                <c:pt idx="0">
                  <c:v>144514</c:v>
                </c:pt>
                <c:pt idx="1">
                  <c:v>176928</c:v>
                </c:pt>
              </c:numCache>
            </c:numRef>
          </c:val>
          <c:extLst>
            <c:ext xmlns:c16="http://schemas.microsoft.com/office/drawing/2014/chart" uri="{C3380CC4-5D6E-409C-BE32-E72D297353CC}">
              <c16:uniqueId val="{00000004-9AB9-4C43-AA22-2686584D3228}"/>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cap="flat" cmpd="sng" algn="ctr">
      <a:solidFill>
        <a:schemeClr val="tx1">
          <a:lumMod val="15000"/>
          <a:lumOff val="85000"/>
        </a:schemeClr>
      </a:solidFill>
      <a:round/>
    </a:ln>
    <a:effectLst/>
  </c:spPr>
  <c:txPr>
    <a:bodyPr/>
    <a:lstStyle/>
    <a:p>
      <a:pPr>
        <a:defRPr/>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1600"/>
              <a:t>Comparativo Ingresos Ejecutados  a</a:t>
            </a:r>
            <a:r>
              <a:rPr lang="en-US" sz="1600" baseline="0"/>
              <a:t> Nov</a:t>
            </a:r>
            <a:r>
              <a:rPr lang="en-US" sz="1600"/>
              <a:t> 2023 - Dic 2022</a:t>
            </a:r>
          </a:p>
        </c:rich>
      </c:tx>
      <c:layout>
        <c:manualLayout>
          <c:xMode val="edge"/>
          <c:yMode val="edge"/>
          <c:x val="0.15465266841644795"/>
          <c:y val="1.7039401606330742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CO"/>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'Hoja2 (4)'!$C$2</c:f>
              <c:strCache>
                <c:ptCount val="1"/>
                <c:pt idx="0">
                  <c:v>Ingresos Ejecutados a Nov 2023</c:v>
                </c:pt>
              </c:strCache>
            </c:strRef>
          </c:tx>
          <c:spPr>
            <a:solidFill>
              <a:srgbClr val="92D050"/>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4920000" spcFirstLastPara="1" vertOverflow="ellipsis" wrap="square" lIns="38100" tIns="19050" rIns="38100" bIns="19050" anchor="ctr" anchorCtr="1">
                <a:spAutoFit/>
              </a:bodyPr>
              <a:lstStyle/>
              <a:p>
                <a:pPr>
                  <a:defRPr sz="900" b="1" i="0" u="none" strike="noStrike" kern="1200" baseline="0">
                    <a:solidFill>
                      <a:schemeClr val="dk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'Hoja2 (4)'!$B$3:$B$7</c:f>
              <c:strCache>
                <c:ptCount val="5"/>
                <c:pt idx="0">
                  <c:v>INGRESOS TRIBUTARIOS</c:v>
                </c:pt>
                <c:pt idx="1">
                  <c:v>INGRESOS NO TRIBUTARIOS </c:v>
                </c:pt>
                <c:pt idx="2">
                  <c:v>INGRESOS DE CAPITAL</c:v>
                </c:pt>
                <c:pt idx="3">
                  <c:v>INGRESOS DE REGALIAS</c:v>
                </c:pt>
                <c:pt idx="4">
                  <c:v>INGRESOS TOTALES</c:v>
                </c:pt>
              </c:strCache>
            </c:strRef>
          </c:cat>
          <c:val>
            <c:numRef>
              <c:f>'Hoja2 (4)'!$C$3:$C$7</c:f>
              <c:numCache>
                <c:formatCode>#,##0</c:formatCode>
                <c:ptCount val="5"/>
                <c:pt idx="0">
                  <c:v>24779</c:v>
                </c:pt>
                <c:pt idx="1">
                  <c:v>216029</c:v>
                </c:pt>
                <c:pt idx="2">
                  <c:v>6095</c:v>
                </c:pt>
                <c:pt idx="3">
                  <c:v>74539</c:v>
                </c:pt>
                <c:pt idx="4">
                  <c:v>321442</c:v>
                </c:pt>
              </c:numCache>
            </c:numRef>
          </c:val>
          <c:extLst>
            <c:ext xmlns:c16="http://schemas.microsoft.com/office/drawing/2014/chart" uri="{C3380CC4-5D6E-409C-BE32-E72D297353CC}">
              <c16:uniqueId val="{00000000-88E6-9746-A4A2-F8022F757E3F}"/>
            </c:ext>
          </c:extLst>
        </c:ser>
        <c:ser>
          <c:idx val="1"/>
          <c:order val="1"/>
          <c:tx>
            <c:strRef>
              <c:f>'Hoja2 (4)'!$D$2</c:f>
              <c:strCache>
                <c:ptCount val="1"/>
                <c:pt idx="0">
                  <c:v>Ingresos Ejecutados a Dic 2022</c:v>
                </c:pt>
              </c:strCache>
            </c:strRef>
          </c:tx>
          <c:spPr>
            <a:solidFill>
              <a:srgbClr val="FFFF00"/>
            </a:solidFill>
            <a:ln w="9525" cap="flat" cmpd="sng" algn="ctr">
              <a:solidFill>
                <a:schemeClr val="accent2">
                  <a:lumMod val="75000"/>
                </a:schemeClr>
              </a:solidFill>
              <a:round/>
            </a:ln>
            <a:effectLst/>
            <a:sp3d contourW="9525">
              <a:contourClr>
                <a:schemeClr val="accent2">
                  <a:lumMod val="75000"/>
                </a:schemeClr>
              </a:contourClr>
            </a:sp3d>
          </c:spPr>
          <c:invertIfNegative val="0"/>
          <c:dLbls>
            <c:dLbl>
              <c:idx val="0"/>
              <c:layout>
                <c:manualLayout>
                  <c:x val="0"/>
                  <c:y val="-8.519701810436635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8E6-9746-A4A2-F8022F757E3F}"/>
                </c:ext>
              </c:extLst>
            </c:dLbl>
            <c:spPr>
              <a:noFill/>
              <a:ln>
                <a:noFill/>
              </a:ln>
              <a:effectLst/>
            </c:spPr>
            <c:txPr>
              <a:bodyPr rot="-4800000" spcFirstLastPara="1" vertOverflow="ellipsis" wrap="square" lIns="38100" tIns="19050" rIns="38100" bIns="19050" anchor="ctr" anchorCtr="1">
                <a:spAutoFit/>
              </a:bodyPr>
              <a:lstStyle/>
              <a:p>
                <a:pPr>
                  <a:defRPr sz="900" b="1" i="0" u="none" strike="noStrike" kern="1200" baseline="0">
                    <a:solidFill>
                      <a:schemeClr val="dk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'Hoja2 (4)'!$B$3:$B$7</c:f>
              <c:strCache>
                <c:ptCount val="5"/>
                <c:pt idx="0">
                  <c:v>INGRESOS TRIBUTARIOS</c:v>
                </c:pt>
                <c:pt idx="1">
                  <c:v>INGRESOS NO TRIBUTARIOS </c:v>
                </c:pt>
                <c:pt idx="2">
                  <c:v>INGRESOS DE CAPITAL</c:v>
                </c:pt>
                <c:pt idx="3">
                  <c:v>INGRESOS DE REGALIAS</c:v>
                </c:pt>
                <c:pt idx="4">
                  <c:v>INGRESOS TOTALES</c:v>
                </c:pt>
              </c:strCache>
            </c:strRef>
          </c:cat>
          <c:val>
            <c:numRef>
              <c:f>'Hoja2 (4)'!$D$3:$D$7</c:f>
              <c:numCache>
                <c:formatCode>#,##0</c:formatCode>
                <c:ptCount val="5"/>
                <c:pt idx="0">
                  <c:v>24491</c:v>
                </c:pt>
                <c:pt idx="1">
                  <c:v>204671</c:v>
                </c:pt>
                <c:pt idx="2">
                  <c:v>11886</c:v>
                </c:pt>
                <c:pt idx="3">
                  <c:v>62538</c:v>
                </c:pt>
                <c:pt idx="4">
                  <c:v>303586</c:v>
                </c:pt>
              </c:numCache>
            </c:numRef>
          </c:val>
          <c:extLst>
            <c:ext xmlns:c16="http://schemas.microsoft.com/office/drawing/2014/chart" uri="{C3380CC4-5D6E-409C-BE32-E72D297353CC}">
              <c16:uniqueId val="{00000002-88E6-9746-A4A2-F8022F757E3F}"/>
            </c:ext>
          </c:extLst>
        </c:ser>
        <c:dLbls>
          <c:showLegendKey val="0"/>
          <c:showVal val="0"/>
          <c:showCatName val="0"/>
          <c:showSerName val="0"/>
          <c:showPercent val="0"/>
          <c:showBubbleSize val="0"/>
        </c:dLbls>
        <c:gapWidth val="65"/>
        <c:shape val="box"/>
        <c:axId val="580096344"/>
        <c:axId val="580104216"/>
        <c:axId val="0"/>
      </c:bar3DChart>
      <c:catAx>
        <c:axId val="58009634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1" i="0" u="none" strike="noStrike" kern="1200" cap="all" baseline="0">
                <a:solidFill>
                  <a:schemeClr val="dk1">
                    <a:lumMod val="75000"/>
                    <a:lumOff val="25000"/>
                  </a:schemeClr>
                </a:solidFill>
                <a:latin typeface="+mn-lt"/>
                <a:ea typeface="+mn-ea"/>
                <a:cs typeface="+mn-cs"/>
              </a:defRPr>
            </a:pPr>
            <a:endParaRPr lang="es-CO"/>
          </a:p>
        </c:txPr>
        <c:crossAx val="580104216"/>
        <c:crosses val="autoZero"/>
        <c:auto val="1"/>
        <c:lblAlgn val="ctr"/>
        <c:lblOffset val="100"/>
        <c:noMultiLvlLbl val="0"/>
      </c:catAx>
      <c:valAx>
        <c:axId val="580104216"/>
        <c:scaling>
          <c:orientation val="minMax"/>
        </c:scaling>
        <c:delete val="0"/>
        <c:axPos val="l"/>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CO"/>
          </a:p>
        </c:txPr>
        <c:crossAx val="580096344"/>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1500" dirty="0" err="1"/>
              <a:t>Composicion</a:t>
            </a:r>
            <a:r>
              <a:rPr lang="en-US" sz="1500" dirty="0"/>
              <a:t> de </a:t>
            </a:r>
            <a:r>
              <a:rPr lang="en-US" sz="1500" dirty="0" err="1"/>
              <a:t>los</a:t>
            </a:r>
            <a:r>
              <a:rPr lang="en-US" sz="1500" dirty="0"/>
              <a:t> </a:t>
            </a:r>
            <a:r>
              <a:rPr lang="en-US" sz="1500" dirty="0" err="1"/>
              <a:t>Gastos</a:t>
            </a:r>
            <a:r>
              <a:rPr lang="en-US" sz="1500" dirty="0"/>
              <a:t> </a:t>
            </a:r>
            <a:r>
              <a:rPr lang="en-US" sz="1500" dirty="0" err="1"/>
              <a:t>Comprometidos</a:t>
            </a:r>
            <a:r>
              <a:rPr lang="en-US" sz="1500" dirty="0"/>
              <a:t> a </a:t>
            </a:r>
            <a:r>
              <a:rPr lang="en-US" sz="1500" dirty="0" err="1"/>
              <a:t>Noviembre</a:t>
            </a:r>
            <a:r>
              <a:rPr lang="en-US" sz="1500" dirty="0"/>
              <a:t>  2023 </a:t>
            </a:r>
          </a:p>
        </c:rich>
      </c:tx>
      <c:layout>
        <c:manualLayout>
          <c:xMode val="edge"/>
          <c:yMode val="edge"/>
          <c:x val="0.11643044619422573"/>
          <c:y val="4.5662100456621002E-3"/>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CO"/>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rgbClr val="7030A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2A60-084C-A0DA-49BAA8D9A91D}"/>
              </c:ext>
            </c:extLst>
          </c:dPt>
          <c:dPt>
            <c:idx val="1"/>
            <c:bubble3D val="0"/>
            <c:spPr>
              <a:solidFill>
                <a:srgbClr val="92D05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2A60-084C-A0DA-49BAA8D9A91D}"/>
              </c:ext>
            </c:extLst>
          </c:dPt>
          <c:dPt>
            <c:idx val="2"/>
            <c:bubble3D val="0"/>
            <c:spPr>
              <a:solidFill>
                <a:srgbClr val="C0000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2A60-084C-A0DA-49BAA8D9A91D}"/>
              </c:ext>
            </c:extLst>
          </c:dPt>
          <c:dPt>
            <c:idx val="3"/>
            <c:bubble3D val="0"/>
            <c:spPr>
              <a:solidFill>
                <a:srgbClr val="00B0F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2A60-084C-A0DA-49BAA8D9A91D}"/>
              </c:ext>
            </c:extLst>
          </c:dPt>
          <c:dPt>
            <c:idx val="4"/>
            <c:bubble3D val="0"/>
            <c:spPr>
              <a:solidFill>
                <a:srgbClr val="FFFF0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9-2A60-084C-A0DA-49BAA8D9A91D}"/>
              </c:ext>
            </c:extLst>
          </c:dPt>
          <c:dLbls>
            <c:dLbl>
              <c:idx val="0"/>
              <c:layout>
                <c:manualLayout>
                  <c:x val="-1.0447725284339458E-2"/>
                  <c:y val="0.19294505542179127"/>
                </c:manualLayout>
              </c:layout>
              <c:tx>
                <c:rich>
                  <a:bodyPr/>
                  <a:lstStyle/>
                  <a:p>
                    <a:fld id="{FBCD221F-F5A8-4A5F-8A43-4C353975AB31}" type="VALUE">
                      <a:rPr lang="en-US"/>
                      <a:pPr/>
                      <a:t>[VALOR]</a:t>
                    </a:fld>
                    <a:endParaRPr lang="en-US" baseline="0"/>
                  </a:p>
                  <a:p>
                    <a:r>
                      <a:rPr lang="en-US" baseline="0"/>
                      <a:t> 5.1%</a:t>
                    </a:r>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A60-084C-A0DA-49BAA8D9A91D}"/>
                </c:ext>
              </c:extLst>
            </c:dLbl>
            <c:dLbl>
              <c:idx val="1"/>
              <c:tx>
                <c:rich>
                  <a:bodyPr/>
                  <a:lstStyle/>
                  <a:p>
                    <a:fld id="{E406DB80-BB3A-4182-A500-47F434913DB4}" type="VALUE">
                      <a:rPr lang="en-US"/>
                      <a:pPr/>
                      <a:t>[VALOR]</a:t>
                    </a:fld>
                    <a:r>
                      <a:rPr lang="en-US" baseline="0"/>
                      <a:t> </a:t>
                    </a:r>
                  </a:p>
                  <a:p>
                    <a:r>
                      <a:rPr lang="en-US" baseline="0"/>
                      <a:t>40.2%</a:t>
                    </a:r>
                  </a:p>
                </c:rich>
              </c:tx>
              <c:dLblPos val="ctr"/>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A60-084C-A0DA-49BAA8D9A91D}"/>
                </c:ext>
              </c:extLst>
            </c:dLbl>
            <c:dLbl>
              <c:idx val="2"/>
              <c:layout>
                <c:manualLayout>
                  <c:x val="-4.0100831146106762E-2"/>
                  <c:y val="0.15390381987375543"/>
                </c:manualLayout>
              </c:layout>
              <c:tx>
                <c:rich>
                  <a:bodyPr/>
                  <a:lstStyle/>
                  <a:p>
                    <a:fld id="{6AE2B1E5-0D9B-48DB-B388-1B25286A8CC3}" type="VALUE">
                      <a:rPr lang="en-US"/>
                      <a:pPr/>
                      <a:t>[VALOR]</a:t>
                    </a:fld>
                    <a:r>
                      <a:rPr lang="en-US" baseline="0"/>
                      <a:t> </a:t>
                    </a:r>
                  </a:p>
                  <a:p>
                    <a:r>
                      <a:rPr lang="en-US" baseline="0"/>
                      <a:t>0.4%</a:t>
                    </a:r>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A60-084C-A0DA-49BAA8D9A91D}"/>
                </c:ext>
              </c:extLst>
            </c:dLbl>
            <c:dLbl>
              <c:idx val="3"/>
              <c:tx>
                <c:rich>
                  <a:bodyPr/>
                  <a:lstStyle/>
                  <a:p>
                    <a:fld id="{AC669A25-E44E-4FDC-9659-E29A750171C0}" type="VALUE">
                      <a:rPr lang="en-US"/>
                      <a:pPr/>
                      <a:t>[VALOR]</a:t>
                    </a:fld>
                    <a:endParaRPr lang="en-US" baseline="0"/>
                  </a:p>
                  <a:p>
                    <a:r>
                      <a:rPr lang="en-US" baseline="0"/>
                      <a:t> 31.7%</a:t>
                    </a:r>
                  </a:p>
                </c:rich>
              </c:tx>
              <c:dLblPos val="ctr"/>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2A60-084C-A0DA-49BAA8D9A91D}"/>
                </c:ext>
              </c:extLst>
            </c:dLbl>
            <c:dLbl>
              <c:idx val="4"/>
              <c:tx>
                <c:rich>
                  <a:bodyPr/>
                  <a:lstStyle/>
                  <a:p>
                    <a:fld id="{995BBC3F-67AB-4F19-B758-5608BD55A25F}" type="VALUE">
                      <a:rPr lang="en-US"/>
                      <a:pPr/>
                      <a:t>[VALOR]</a:t>
                    </a:fld>
                    <a:endParaRPr lang="en-US" baseline="0"/>
                  </a:p>
                  <a:p>
                    <a:r>
                      <a:rPr lang="en-US" baseline="0"/>
                      <a:t>22.6%</a:t>
                    </a:r>
                  </a:p>
                </c:rich>
              </c:tx>
              <c:dLblPos val="ctr"/>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2A60-084C-A0DA-49BAA8D9A91D}"/>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CO"/>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'Hoja2 (4)'!$B$54:$B$58</c:f>
              <c:strCache>
                <c:ptCount val="5"/>
                <c:pt idx="0">
                  <c:v>Gastos de Funcionamiento</c:v>
                </c:pt>
                <c:pt idx="1">
                  <c:v>Gastos de Inversion</c:v>
                </c:pt>
                <c:pt idx="2">
                  <c:v>Deuda Publica</c:v>
                </c:pt>
                <c:pt idx="3">
                  <c:v>Fondos Especiales</c:v>
                </c:pt>
                <c:pt idx="4">
                  <c:v>Gastos de Regalias</c:v>
                </c:pt>
              </c:strCache>
            </c:strRef>
          </c:cat>
          <c:val>
            <c:numRef>
              <c:f>'Hoja2 (4)'!$C$54:$C$58</c:f>
              <c:numCache>
                <c:formatCode>#,##0</c:formatCode>
                <c:ptCount val="5"/>
                <c:pt idx="0">
                  <c:v>16717</c:v>
                </c:pt>
                <c:pt idx="1">
                  <c:v>132192</c:v>
                </c:pt>
                <c:pt idx="2">
                  <c:v>1252</c:v>
                </c:pt>
                <c:pt idx="3">
                  <c:v>104370</c:v>
                </c:pt>
                <c:pt idx="4">
                  <c:v>74539</c:v>
                </c:pt>
              </c:numCache>
            </c:numRef>
          </c:val>
          <c:extLst>
            <c:ext xmlns:c16="http://schemas.microsoft.com/office/drawing/2014/chart" uri="{C3380CC4-5D6E-409C-BE32-E72D297353CC}">
              <c16:uniqueId val="{0000000A-2A60-084C-A0DA-49BAA8D9A91D}"/>
            </c:ext>
          </c:extLst>
        </c:ser>
        <c:ser>
          <c:idx val="1"/>
          <c:order val="1"/>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C-2A60-084C-A0DA-49BAA8D9A91D}"/>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E-2A60-084C-A0DA-49BAA8D9A91D}"/>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0-2A60-084C-A0DA-49BAA8D9A91D}"/>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2-2A60-084C-A0DA-49BAA8D9A91D}"/>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14-2A60-084C-A0DA-49BAA8D9A91D}"/>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CO"/>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'Hoja2 (4)'!$B$54:$B$58</c:f>
              <c:strCache>
                <c:ptCount val="5"/>
                <c:pt idx="0">
                  <c:v>Gastos de Funcionamiento</c:v>
                </c:pt>
                <c:pt idx="1">
                  <c:v>Gastos de Inversion</c:v>
                </c:pt>
                <c:pt idx="2">
                  <c:v>Deuda Publica</c:v>
                </c:pt>
                <c:pt idx="3">
                  <c:v>Fondos Especiales</c:v>
                </c:pt>
                <c:pt idx="4">
                  <c:v>Gastos de Regalias</c:v>
                </c:pt>
              </c:strCache>
            </c:strRef>
          </c:cat>
          <c:val>
            <c:numRef>
              <c:f>'Hoja2 (4)'!$D$54:$D$58</c:f>
              <c:numCache>
                <c:formatCode>0.0%</c:formatCode>
                <c:ptCount val="5"/>
                <c:pt idx="0">
                  <c:v>5.0800741483574927E-2</c:v>
                </c:pt>
                <c:pt idx="1">
                  <c:v>0.40171392105023246</c:v>
                </c:pt>
                <c:pt idx="2">
                  <c:v>3.8046616221472634E-3</c:v>
                </c:pt>
                <c:pt idx="3">
                  <c:v>0.31716656030631779</c:v>
                </c:pt>
                <c:pt idx="4">
                  <c:v>0.22651411553772755</c:v>
                </c:pt>
              </c:numCache>
            </c:numRef>
          </c:val>
          <c:extLst>
            <c:ext xmlns:c16="http://schemas.microsoft.com/office/drawing/2014/chart" uri="{C3380CC4-5D6E-409C-BE32-E72D297353CC}">
              <c16:uniqueId val="{00000015-2A60-084C-A0DA-49BAA8D9A91D}"/>
            </c:ext>
          </c:extLst>
        </c:ser>
        <c:dLbls>
          <c:dLblPos val="ctr"/>
          <c:showLegendKey val="0"/>
          <c:showVal val="0"/>
          <c:showCatName val="0"/>
          <c:showSerName val="0"/>
          <c:showPercent val="1"/>
          <c:showBubbleSize val="0"/>
          <c:showLeaderLines val="1"/>
        </c:dLbls>
      </c:pie3DChart>
      <c:spPr>
        <a:noFill/>
        <a:ln>
          <a:noFill/>
        </a:ln>
        <a:effectLst/>
      </c:spPr>
    </c:plotArea>
    <c:legend>
      <c:legendPos val="r"/>
      <c:layout>
        <c:manualLayout>
          <c:xMode val="edge"/>
          <c:yMode val="edge"/>
          <c:x val="0.62343066491688537"/>
          <c:y val="0.34325605132691744"/>
          <c:w val="0.35990266841644791"/>
          <c:h val="0.55862642169728782"/>
        </c:manualLayout>
      </c:layout>
      <c:overlay val="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C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700" b="1" i="0" u="none" strike="noStrike" kern="1200" baseline="0">
                <a:solidFill>
                  <a:schemeClr val="dk1">
                    <a:lumMod val="75000"/>
                    <a:lumOff val="25000"/>
                  </a:schemeClr>
                </a:solidFill>
                <a:latin typeface="+mn-lt"/>
                <a:ea typeface="+mn-ea"/>
                <a:cs typeface="+mn-cs"/>
              </a:defRPr>
            </a:pPr>
            <a:r>
              <a:rPr lang="en-US" sz="1600"/>
              <a:t>Comparativo Gastos Ejecutados a Nov 2023 - Dic 2022</a:t>
            </a:r>
          </a:p>
        </c:rich>
      </c:tx>
      <c:layout>
        <c:manualLayout>
          <c:xMode val="edge"/>
          <c:yMode val="edge"/>
          <c:x val="7.3955337550019359E-2"/>
          <c:y val="1.8488423771309736E-3"/>
        </c:manualLayout>
      </c:layout>
      <c:overlay val="0"/>
      <c:spPr>
        <a:noFill/>
        <a:ln>
          <a:noFill/>
        </a:ln>
        <a:effectLst/>
      </c:spPr>
      <c:txPr>
        <a:bodyPr rot="0" spcFirstLastPara="1" vertOverflow="ellipsis" vert="horz" wrap="square" anchor="ctr" anchorCtr="1"/>
        <a:lstStyle/>
        <a:p>
          <a:pPr algn="ctr">
            <a:defRPr sz="1700" b="1" i="0" u="none" strike="noStrike" kern="1200" baseline="0">
              <a:solidFill>
                <a:schemeClr val="dk1">
                  <a:lumMod val="75000"/>
                  <a:lumOff val="25000"/>
                </a:schemeClr>
              </a:solidFill>
              <a:latin typeface="+mn-lt"/>
              <a:ea typeface="+mn-ea"/>
              <a:cs typeface="+mn-cs"/>
            </a:defRPr>
          </a:pPr>
          <a:endParaRPr lang="es-CO"/>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6402478378727263E-2"/>
          <c:y val="0.24147585385692602"/>
          <c:w val="0.87862484402564434"/>
          <c:h val="0.26414865873395221"/>
        </c:manualLayout>
      </c:layout>
      <c:bar3DChart>
        <c:barDir val="col"/>
        <c:grouping val="clustered"/>
        <c:varyColors val="0"/>
        <c:ser>
          <c:idx val="0"/>
          <c:order val="0"/>
          <c:tx>
            <c:strRef>
              <c:f>'Hoja2 (3)'!$C$26</c:f>
              <c:strCache>
                <c:ptCount val="1"/>
                <c:pt idx="0">
                  <c:v>Gastos Ejecutados a Nov 2023 En millones</c:v>
                </c:pt>
              </c:strCache>
            </c:strRef>
          </c:tx>
          <c:spPr>
            <a:solidFill>
              <a:srgbClr val="92D050"/>
            </a:solidFill>
            <a:ln w="9525" cap="flat" cmpd="sng" algn="ctr">
              <a:solidFill>
                <a:schemeClr val="accent1">
                  <a:lumMod val="75000"/>
                </a:schemeClr>
              </a:solidFill>
              <a:round/>
            </a:ln>
            <a:effectLst/>
            <a:sp3d contourW="9525">
              <a:contourClr>
                <a:schemeClr val="accent1">
                  <a:lumMod val="75000"/>
                </a:schemeClr>
              </a:contourClr>
            </a:sp3d>
          </c:spPr>
          <c:invertIfNegative val="0"/>
          <c:dLbls>
            <c:dLbl>
              <c:idx val="1"/>
              <c:layout>
                <c:manualLayout>
                  <c:x val="2.185792349726776E-3"/>
                  <c:y val="1.38888888888888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3ED-D140-9223-84BEB2F27AC1}"/>
                </c:ext>
              </c:extLst>
            </c:dLbl>
            <c:spPr>
              <a:noFill/>
              <a:ln>
                <a:noFill/>
              </a:ln>
              <a:effectLst/>
            </c:spPr>
            <c:txPr>
              <a:bodyPr rot="-2700000" spcFirstLastPara="1" vertOverflow="ellipsis"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'Hoja2 (3)'!$B$27:$B$31</c:f>
              <c:strCache>
                <c:ptCount val="5"/>
                <c:pt idx="0">
                  <c:v>Gastos de Funcionamiento</c:v>
                </c:pt>
                <c:pt idx="1">
                  <c:v>Gastos de Inversion</c:v>
                </c:pt>
                <c:pt idx="2">
                  <c:v>Deuda Publica</c:v>
                </c:pt>
                <c:pt idx="3">
                  <c:v>Fondos especiales</c:v>
                </c:pt>
                <c:pt idx="4">
                  <c:v>Gastos de Regalias</c:v>
                </c:pt>
              </c:strCache>
            </c:strRef>
          </c:cat>
          <c:val>
            <c:numRef>
              <c:f>'Hoja2 (3)'!$C$27:$C$31</c:f>
              <c:numCache>
                <c:formatCode>#,##0</c:formatCode>
                <c:ptCount val="5"/>
                <c:pt idx="0">
                  <c:v>16717</c:v>
                </c:pt>
                <c:pt idx="1">
                  <c:v>132192</c:v>
                </c:pt>
                <c:pt idx="2">
                  <c:v>1252</c:v>
                </c:pt>
                <c:pt idx="3">
                  <c:v>104370</c:v>
                </c:pt>
                <c:pt idx="4">
                  <c:v>74539</c:v>
                </c:pt>
              </c:numCache>
            </c:numRef>
          </c:val>
          <c:extLst>
            <c:ext xmlns:c16="http://schemas.microsoft.com/office/drawing/2014/chart" uri="{C3380CC4-5D6E-409C-BE32-E72D297353CC}">
              <c16:uniqueId val="{00000001-53ED-D140-9223-84BEB2F27AC1}"/>
            </c:ext>
          </c:extLst>
        </c:ser>
        <c:ser>
          <c:idx val="1"/>
          <c:order val="1"/>
          <c:tx>
            <c:strRef>
              <c:f>'Hoja2 (3)'!$D$26</c:f>
              <c:strCache>
                <c:ptCount val="1"/>
                <c:pt idx="0">
                  <c:v>Gastos Ejecutados a Dic 2022 En millones</c:v>
                </c:pt>
              </c:strCache>
            </c:strRef>
          </c:tx>
          <c:spPr>
            <a:solidFill>
              <a:srgbClr val="FFFF00"/>
            </a:solidFill>
            <a:ln w="9525" cap="flat" cmpd="sng" algn="ctr">
              <a:solidFill>
                <a:schemeClr val="accent2">
                  <a:lumMod val="75000"/>
                </a:schemeClr>
              </a:solidFill>
              <a:round/>
            </a:ln>
            <a:effectLst/>
            <a:sp3d contourW="9525">
              <a:contourClr>
                <a:schemeClr val="accent2">
                  <a:lumMod val="75000"/>
                </a:schemeClr>
              </a:contourClr>
            </a:sp3d>
          </c:spPr>
          <c:invertIfNegative val="0"/>
          <c:dLbls>
            <c:spPr>
              <a:noFill/>
              <a:ln>
                <a:noFill/>
              </a:ln>
              <a:effectLst/>
            </c:spPr>
            <c:txPr>
              <a:bodyPr rot="-2700000" spcFirstLastPara="1" vertOverflow="ellipsis"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'Hoja2 (3)'!$B$27:$B$31</c:f>
              <c:strCache>
                <c:ptCount val="5"/>
                <c:pt idx="0">
                  <c:v>Gastos de Funcionamiento</c:v>
                </c:pt>
                <c:pt idx="1">
                  <c:v>Gastos de Inversion</c:v>
                </c:pt>
                <c:pt idx="2">
                  <c:v>Deuda Publica</c:v>
                </c:pt>
                <c:pt idx="3">
                  <c:v>Fondos especiales</c:v>
                </c:pt>
                <c:pt idx="4">
                  <c:v>Gastos de Regalias</c:v>
                </c:pt>
              </c:strCache>
            </c:strRef>
          </c:cat>
          <c:val>
            <c:numRef>
              <c:f>'Hoja2 (3)'!$D$27:$D$31</c:f>
              <c:numCache>
                <c:formatCode>#,##0</c:formatCode>
                <c:ptCount val="5"/>
                <c:pt idx="0">
                  <c:v>16832</c:v>
                </c:pt>
                <c:pt idx="1">
                  <c:v>123501</c:v>
                </c:pt>
                <c:pt idx="2">
                  <c:v>1119</c:v>
                </c:pt>
                <c:pt idx="3">
                  <c:v>96133</c:v>
                </c:pt>
                <c:pt idx="4">
                  <c:v>63345</c:v>
                </c:pt>
              </c:numCache>
            </c:numRef>
          </c:val>
          <c:extLst>
            <c:ext xmlns:c16="http://schemas.microsoft.com/office/drawing/2014/chart" uri="{C3380CC4-5D6E-409C-BE32-E72D297353CC}">
              <c16:uniqueId val="{00000002-53ED-D140-9223-84BEB2F27AC1}"/>
            </c:ext>
          </c:extLst>
        </c:ser>
        <c:dLbls>
          <c:showLegendKey val="0"/>
          <c:showVal val="0"/>
          <c:showCatName val="0"/>
          <c:showSerName val="0"/>
          <c:showPercent val="0"/>
          <c:showBubbleSize val="0"/>
        </c:dLbls>
        <c:gapWidth val="65"/>
        <c:shape val="box"/>
        <c:axId val="394017592"/>
        <c:axId val="394019232"/>
        <c:axId val="0"/>
      </c:bar3DChart>
      <c:catAx>
        <c:axId val="39401759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1" i="0" u="none" strike="noStrike" kern="1200" cap="all" baseline="0">
                <a:solidFill>
                  <a:sysClr val="windowText" lastClr="000000"/>
                </a:solidFill>
                <a:latin typeface="+mn-lt"/>
                <a:ea typeface="+mn-ea"/>
                <a:cs typeface="+mn-cs"/>
              </a:defRPr>
            </a:pPr>
            <a:endParaRPr lang="es-CO"/>
          </a:p>
        </c:txPr>
        <c:crossAx val="394019232"/>
        <c:crosses val="autoZero"/>
        <c:auto val="1"/>
        <c:lblAlgn val="ctr"/>
        <c:lblOffset val="100"/>
        <c:noMultiLvlLbl val="0"/>
      </c:catAx>
      <c:valAx>
        <c:axId val="394019232"/>
        <c:scaling>
          <c:orientation val="minMax"/>
        </c:scaling>
        <c:delete val="0"/>
        <c:axPos val="l"/>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es-CO"/>
          </a:p>
        </c:txPr>
        <c:crossAx val="394017592"/>
        <c:crosses val="autoZero"/>
        <c:crossBetween val="between"/>
      </c:valAx>
      <c:spPr>
        <a:noFill/>
        <a:ln>
          <a:noFill/>
        </a:ln>
        <a:effectLst/>
      </c:spPr>
    </c:plotArea>
    <c:legend>
      <c:legendPos val="b"/>
      <c:layout>
        <c:manualLayout>
          <c:xMode val="edge"/>
          <c:yMode val="edge"/>
          <c:x val="2.7301751215524288E-2"/>
          <c:y val="0.91265796248312414"/>
          <c:w val="0.96506862871649224"/>
          <c:h val="8.7342037516875887E-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C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719852006622951"/>
          <c:y val="2.676701134462869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0.33606625508591709"/>
          <c:y val="0.14964445452598285"/>
          <c:w val="0.33492869986222573"/>
          <c:h val="0.63482156335680451"/>
        </c:manualLayout>
      </c:layout>
      <c:doughnutChart>
        <c:varyColors val="1"/>
        <c:ser>
          <c:idx val="0"/>
          <c:order val="0"/>
          <c:tx>
            <c:strRef>
              <c:f>Hoja1!$B$1</c:f>
              <c:strCache>
                <c:ptCount val="1"/>
                <c:pt idx="0">
                  <c:v>2020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F9D-FD43-8870-A17E32A6853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F9D-FD43-8870-A17E32A6853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F9D-FD43-8870-A17E32A6853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F9D-FD43-8870-A17E32A6853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F9D-FD43-8870-A17E32A6853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F9D-FD43-8870-A17E32A6853B}"/>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9F9D-FD43-8870-A17E32A6853B}"/>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9F9D-FD43-8870-A17E32A6853B}"/>
              </c:ext>
            </c:extLst>
          </c:dPt>
          <c:cat>
            <c:strRef>
              <c:f>Hoja1!$A$2:$A$9</c:f>
              <c:strCache>
                <c:ptCount val="8"/>
                <c:pt idx="0">
                  <c:v>Contratacion Directa </c:v>
                </c:pt>
                <c:pt idx="1">
                  <c:v>Licitacion Públlica</c:v>
                </c:pt>
                <c:pt idx="2">
                  <c:v>Concurso de Meritos </c:v>
                </c:pt>
                <c:pt idx="3">
                  <c:v>Selección Abreviada</c:v>
                </c:pt>
                <c:pt idx="4">
                  <c:v>Minima Cuantia </c:v>
                </c:pt>
                <c:pt idx="5">
                  <c:v>ESAL</c:v>
                </c:pt>
                <c:pt idx="6">
                  <c:v>Interadministrativos</c:v>
                </c:pt>
                <c:pt idx="7">
                  <c:v>Subastas Inversas</c:v>
                </c:pt>
              </c:strCache>
            </c:strRef>
          </c:cat>
          <c:val>
            <c:numRef>
              <c:f>Hoja1!$B$2:$B$9</c:f>
              <c:numCache>
                <c:formatCode>General</c:formatCode>
                <c:ptCount val="8"/>
                <c:pt idx="0">
                  <c:v>613</c:v>
                </c:pt>
                <c:pt idx="1">
                  <c:v>4</c:v>
                </c:pt>
                <c:pt idx="2">
                  <c:v>5</c:v>
                </c:pt>
                <c:pt idx="3">
                  <c:v>6</c:v>
                </c:pt>
                <c:pt idx="4">
                  <c:v>22</c:v>
                </c:pt>
                <c:pt idx="5">
                  <c:v>8</c:v>
                </c:pt>
                <c:pt idx="6">
                  <c:v>6</c:v>
                </c:pt>
                <c:pt idx="7">
                  <c:v>4</c:v>
                </c:pt>
              </c:numCache>
            </c:numRef>
          </c:val>
          <c:extLst>
            <c:ext xmlns:c16="http://schemas.microsoft.com/office/drawing/2014/chart" uri="{C3380CC4-5D6E-409C-BE32-E72D297353CC}">
              <c16:uniqueId val="{00000010-9F9D-FD43-8870-A17E32A6853B}"/>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0686783769051249"/>
          <c:y val="1.84731840641877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0.26029094520737411"/>
          <c:y val="0.14934817782160914"/>
          <c:w val="0.3820537268260506"/>
          <c:h val="0.59198433512780191"/>
        </c:manualLayout>
      </c:layout>
      <c:doughnutChart>
        <c:varyColors val="1"/>
        <c:ser>
          <c:idx val="0"/>
          <c:order val="0"/>
          <c:tx>
            <c:strRef>
              <c:f>Hoja1!$B$1</c:f>
              <c:strCache>
                <c:ptCount val="1"/>
                <c:pt idx="0">
                  <c:v>2021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A04-E549-A604-1408706BC36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A04-E549-A604-1408706BC36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A04-E549-A604-1408706BC36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A04-E549-A604-1408706BC36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A04-E549-A604-1408706BC364}"/>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BA04-E549-A604-1408706BC364}"/>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BA04-E549-A604-1408706BC364}"/>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BA04-E549-A604-1408706BC364}"/>
              </c:ext>
            </c:extLst>
          </c:dPt>
          <c:cat>
            <c:strRef>
              <c:f>Hoja1!$A$2:$A$9</c:f>
              <c:strCache>
                <c:ptCount val="8"/>
                <c:pt idx="0">
                  <c:v>Contratacion Directa</c:v>
                </c:pt>
                <c:pt idx="1">
                  <c:v>Licitacion Pública </c:v>
                </c:pt>
                <c:pt idx="2">
                  <c:v>Concurso de Merito</c:v>
                </c:pt>
                <c:pt idx="3">
                  <c:v>Selección Abreviada</c:v>
                </c:pt>
                <c:pt idx="4">
                  <c:v>Minima Cuantia</c:v>
                </c:pt>
                <c:pt idx="5">
                  <c:v>ESAL</c:v>
                </c:pt>
                <c:pt idx="6">
                  <c:v>Interadministrativo</c:v>
                </c:pt>
                <c:pt idx="7">
                  <c:v>Subastas Inversas</c:v>
                </c:pt>
              </c:strCache>
            </c:strRef>
          </c:cat>
          <c:val>
            <c:numRef>
              <c:f>Hoja1!$B$2:$B$9</c:f>
              <c:numCache>
                <c:formatCode>General</c:formatCode>
                <c:ptCount val="8"/>
                <c:pt idx="0">
                  <c:v>635</c:v>
                </c:pt>
                <c:pt idx="1">
                  <c:v>12</c:v>
                </c:pt>
                <c:pt idx="2">
                  <c:v>8</c:v>
                </c:pt>
                <c:pt idx="3">
                  <c:v>9</c:v>
                </c:pt>
                <c:pt idx="4">
                  <c:v>22</c:v>
                </c:pt>
                <c:pt idx="5">
                  <c:v>10</c:v>
                </c:pt>
                <c:pt idx="6">
                  <c:v>4</c:v>
                </c:pt>
                <c:pt idx="7">
                  <c:v>3</c:v>
                </c:pt>
              </c:numCache>
            </c:numRef>
          </c:val>
          <c:extLst>
            <c:ext xmlns:c16="http://schemas.microsoft.com/office/drawing/2014/chart" uri="{C3380CC4-5D6E-409C-BE32-E72D297353CC}">
              <c16:uniqueId val="{00000010-BA04-E549-A604-1408706BC364}"/>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0.13256347079001241"/>
          <c:y val="0.79101689302377909"/>
          <c:w val="0.75871743537141201"/>
          <c:h val="0.1843521948906372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520925925925926"/>
          <c:y val="2.4409517570184915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doughnutChart>
        <c:varyColors val="1"/>
        <c:ser>
          <c:idx val="0"/>
          <c:order val="0"/>
          <c:tx>
            <c:strRef>
              <c:f>Hoja1!$B$1</c:f>
              <c:strCache>
                <c:ptCount val="1"/>
                <c:pt idx="0">
                  <c:v>2022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FCC-9B4B-BEC5-20BCA592AA6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FCC-9B4B-BEC5-20BCA592AA6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FCC-9B4B-BEC5-20BCA592AA6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FCC-9B4B-BEC5-20BCA592AA6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FCC-9B4B-BEC5-20BCA592AA6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FCC-9B4B-BEC5-20BCA592AA6C}"/>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FCC-9B4B-BEC5-20BCA592AA6C}"/>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3FCC-9B4B-BEC5-20BCA592AA6C}"/>
              </c:ext>
            </c:extLst>
          </c:dPt>
          <c:cat>
            <c:strRef>
              <c:f>Hoja1!$A$2:$A$9</c:f>
              <c:strCache>
                <c:ptCount val="8"/>
                <c:pt idx="0">
                  <c:v>Contratacion Directa</c:v>
                </c:pt>
                <c:pt idx="1">
                  <c:v>Licitacion Publica</c:v>
                </c:pt>
                <c:pt idx="2">
                  <c:v>Concurso de Meritoe</c:v>
                </c:pt>
                <c:pt idx="3">
                  <c:v>Selección Abreviada</c:v>
                </c:pt>
                <c:pt idx="4">
                  <c:v>Minimas Cuantias</c:v>
                </c:pt>
                <c:pt idx="5">
                  <c:v>ESAL </c:v>
                </c:pt>
                <c:pt idx="6">
                  <c:v>Interadmnistrativo</c:v>
                </c:pt>
                <c:pt idx="7">
                  <c:v>Subasta Inversa</c:v>
                </c:pt>
              </c:strCache>
            </c:strRef>
          </c:cat>
          <c:val>
            <c:numRef>
              <c:f>Hoja1!$B$2:$B$9</c:f>
              <c:numCache>
                <c:formatCode>General</c:formatCode>
                <c:ptCount val="8"/>
                <c:pt idx="0">
                  <c:v>635</c:v>
                </c:pt>
                <c:pt idx="1">
                  <c:v>12</c:v>
                </c:pt>
                <c:pt idx="2">
                  <c:v>8</c:v>
                </c:pt>
                <c:pt idx="3">
                  <c:v>9</c:v>
                </c:pt>
                <c:pt idx="4">
                  <c:v>57</c:v>
                </c:pt>
                <c:pt idx="5">
                  <c:v>10</c:v>
                </c:pt>
                <c:pt idx="6">
                  <c:v>4</c:v>
                </c:pt>
                <c:pt idx="7">
                  <c:v>3</c:v>
                </c:pt>
              </c:numCache>
            </c:numRef>
          </c:val>
          <c:extLst>
            <c:ext xmlns:c16="http://schemas.microsoft.com/office/drawing/2014/chart" uri="{C3380CC4-5D6E-409C-BE32-E72D297353CC}">
              <c16:uniqueId val="{00000010-3FCC-9B4B-BEC5-20BCA592AA6C}"/>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642194934124514"/>
          <c:y val="0.11561583949303228"/>
          <c:w val="0.37454048342516699"/>
          <c:h val="0.61747469811693068"/>
        </c:manualLayout>
      </c:layout>
      <c:doughnutChart>
        <c:varyColors val="1"/>
        <c:ser>
          <c:idx val="0"/>
          <c:order val="0"/>
          <c:tx>
            <c:strRef>
              <c:f>Hoja1!$B$1</c:f>
              <c:strCache>
                <c:ptCount val="1"/>
                <c:pt idx="0">
                  <c:v>2023</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CB5-E243-B2AF-A9DDBE786F7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CB5-E243-B2AF-A9DDBE786F7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CB5-E243-B2AF-A9DDBE786F7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CB5-E243-B2AF-A9DDBE786F7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CB5-E243-B2AF-A9DDBE786F7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CB5-E243-B2AF-A9DDBE786F77}"/>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ECB5-E243-B2AF-A9DDBE786F77}"/>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ECB5-E243-B2AF-A9DDBE786F77}"/>
              </c:ext>
            </c:extLst>
          </c:dPt>
          <c:cat>
            <c:strRef>
              <c:f>Hoja1!$A$2:$A$9</c:f>
              <c:strCache>
                <c:ptCount val="8"/>
                <c:pt idx="0">
                  <c:v>Contratacion Directa</c:v>
                </c:pt>
                <c:pt idx="1">
                  <c:v>Liicitacion Publica</c:v>
                </c:pt>
                <c:pt idx="2">
                  <c:v>Concurso de Meritos</c:v>
                </c:pt>
                <c:pt idx="3">
                  <c:v>Selección Abreviada</c:v>
                </c:pt>
                <c:pt idx="4">
                  <c:v>Minimas Cuantias</c:v>
                </c:pt>
                <c:pt idx="5">
                  <c:v>ESAL</c:v>
                </c:pt>
                <c:pt idx="6">
                  <c:v>Interadministrativo</c:v>
                </c:pt>
                <c:pt idx="7">
                  <c:v>Subasta Inversa</c:v>
                </c:pt>
              </c:strCache>
            </c:strRef>
          </c:cat>
          <c:val>
            <c:numRef>
              <c:f>Hoja1!$B$2:$B$9</c:f>
              <c:numCache>
                <c:formatCode>General</c:formatCode>
                <c:ptCount val="8"/>
                <c:pt idx="0">
                  <c:v>368</c:v>
                </c:pt>
                <c:pt idx="1">
                  <c:v>7</c:v>
                </c:pt>
                <c:pt idx="2">
                  <c:v>6</c:v>
                </c:pt>
                <c:pt idx="3">
                  <c:v>9</c:v>
                </c:pt>
                <c:pt idx="4">
                  <c:v>46</c:v>
                </c:pt>
                <c:pt idx="5">
                  <c:v>16</c:v>
                </c:pt>
                <c:pt idx="6">
                  <c:v>10</c:v>
                </c:pt>
                <c:pt idx="7">
                  <c:v>4</c:v>
                </c:pt>
              </c:numCache>
            </c:numRef>
          </c:val>
          <c:extLst>
            <c:ext xmlns:c16="http://schemas.microsoft.com/office/drawing/2014/chart" uri="{C3380CC4-5D6E-409C-BE32-E72D297353CC}">
              <c16:uniqueId val="{00000010-ECB5-E243-B2AF-A9DDBE786F77}"/>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0.11559968480058264"/>
          <c:y val="0.76121330937853848"/>
          <c:w val="0.86736014518276194"/>
          <c:h val="0.1231708511284292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8F3F6B-6E9F-4675-8817-8E3F663BBD40}"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es-CO"/>
        </a:p>
      </dgm:t>
    </dgm:pt>
    <dgm:pt modelId="{5C5616C2-E1C7-4F1B-9D26-72BB38AC21AD}">
      <dgm:prSet phldrT="[Texto]"/>
      <dgm:spPr/>
      <dgm:t>
        <a:bodyPr/>
        <a:lstStyle/>
        <a:p>
          <a:pPr algn="ctr"/>
          <a:r>
            <a:rPr lang="es-ES">
              <a:latin typeface="Tw Cen MT Condensed Extra Bold" panose="020B0803020202020204" pitchFamily="34" charset="0"/>
            </a:rPr>
            <a:t>PARQUE EL CARMEN</a:t>
          </a:r>
        </a:p>
        <a:p>
          <a:pPr algn="just"/>
          <a:r>
            <a:rPr lang="es-ES">
              <a:latin typeface="Gill Sans MT" panose="020B0502020104020203" pitchFamily="34" charset="0"/>
            </a:rPr>
            <a:t>1. Instalación máquinas biosaludables</a:t>
          </a:r>
          <a:endParaRPr lang="es-CO">
            <a:latin typeface="Gill Sans MT" panose="020B0502020104020203" pitchFamily="34" charset="0"/>
          </a:endParaRPr>
        </a:p>
        <a:p>
          <a:pPr algn="just"/>
          <a:r>
            <a:rPr lang="es-ES">
              <a:latin typeface="Gill Sans MT" panose="020B0502020104020203" pitchFamily="34" charset="0"/>
            </a:rPr>
            <a:t>2. Instalación de unidad dinámica de diversión infantil</a:t>
          </a:r>
          <a:endParaRPr lang="es-CO">
            <a:latin typeface="Gill Sans MT" panose="020B0502020104020203" pitchFamily="34" charset="0"/>
          </a:endParaRPr>
        </a:p>
        <a:p>
          <a:pPr algn="just"/>
          <a:r>
            <a:rPr lang="es-ES">
              <a:latin typeface="Gill Sans MT" panose="020B0502020104020203" pitchFamily="34" charset="0"/>
            </a:rPr>
            <a:t>3. Demolición y mejoramiento de elementos estructurales, vigas, columnas, escaleras y mampostería</a:t>
          </a:r>
          <a:endParaRPr lang="es-CO">
            <a:latin typeface="Gill Sans MT" panose="020B0502020104020203" pitchFamily="34" charset="0"/>
          </a:endParaRPr>
        </a:p>
        <a:p>
          <a:pPr algn="just"/>
          <a:r>
            <a:rPr lang="es-ES">
              <a:latin typeface="Gill Sans MT" panose="020B0502020104020203" pitchFamily="34" charset="0"/>
            </a:rPr>
            <a:t>4. Instalación de bici parqueadero en concreto, bancas sin espalda, papelera en concreto</a:t>
          </a:r>
          <a:endParaRPr lang="es-CO">
            <a:latin typeface="Gill Sans MT" panose="020B0502020104020203" pitchFamily="34" charset="0"/>
          </a:endParaRPr>
        </a:p>
        <a:p>
          <a:pPr algn="just"/>
          <a:r>
            <a:rPr lang="es-ES">
              <a:latin typeface="Gill Sans MT" panose="020B0502020104020203" pitchFamily="34" charset="0"/>
            </a:rPr>
            <a:t>5. Instalación de luminarias</a:t>
          </a:r>
          <a:endParaRPr lang="es-CO" dirty="0">
            <a:latin typeface="Gill Sans MT" panose="020B0502020104020203" pitchFamily="34" charset="0"/>
          </a:endParaRPr>
        </a:p>
      </dgm:t>
    </dgm:pt>
    <dgm:pt modelId="{C9521B47-3FC4-4427-AD47-36146CF6EF43}" type="parTrans" cxnId="{4211EB5B-900C-4690-A879-C5D0840B0E25}">
      <dgm:prSet/>
      <dgm:spPr/>
      <dgm:t>
        <a:bodyPr/>
        <a:lstStyle/>
        <a:p>
          <a:pPr algn="just"/>
          <a:endParaRPr lang="es-CO">
            <a:solidFill>
              <a:schemeClr val="tx1"/>
            </a:solidFill>
            <a:latin typeface="Gill Sans MT" panose="020B0502020104020203" pitchFamily="34" charset="0"/>
          </a:endParaRPr>
        </a:p>
      </dgm:t>
    </dgm:pt>
    <dgm:pt modelId="{0A3BDFEC-B291-4F12-AD6B-752C6932663A}" type="sibTrans" cxnId="{4211EB5B-900C-4690-A879-C5D0840B0E25}">
      <dgm:prSet/>
      <dgm:spPr/>
      <dgm:t>
        <a:bodyPr/>
        <a:lstStyle/>
        <a:p>
          <a:pPr algn="just"/>
          <a:endParaRPr lang="es-CO">
            <a:solidFill>
              <a:schemeClr val="tx1"/>
            </a:solidFill>
            <a:latin typeface="Gill Sans MT" panose="020B0502020104020203" pitchFamily="34" charset="0"/>
          </a:endParaRPr>
        </a:p>
      </dgm:t>
    </dgm:pt>
    <dgm:pt modelId="{C1AC7B05-0415-4EDB-8F7C-85A2AFC29659}">
      <dgm:prSet phldrT="[Texto]"/>
      <dgm:spPr/>
      <dgm:t>
        <a:bodyPr/>
        <a:lstStyle/>
        <a:p>
          <a:pPr algn="ctr"/>
          <a:r>
            <a:rPr lang="es-ES">
              <a:latin typeface="Tw Cen MT Condensed Extra Bold" panose="020B0803020202020204" pitchFamily="34" charset="0"/>
            </a:rPr>
            <a:t>SAN RAFAEL</a:t>
          </a:r>
        </a:p>
        <a:p>
          <a:pPr algn="just"/>
          <a:r>
            <a:rPr lang="es-ES">
              <a:latin typeface="Gill Sans MT" panose="020B0502020104020203" pitchFamily="34" charset="0"/>
            </a:rPr>
            <a:t>1. Demolición de elementos estructurales, vigas, columnas, escaleras y mampostería</a:t>
          </a:r>
          <a:endParaRPr lang="es-CO">
            <a:latin typeface="Gill Sans MT" panose="020B0502020104020203" pitchFamily="34" charset="0"/>
          </a:endParaRPr>
        </a:p>
        <a:p>
          <a:pPr algn="just"/>
          <a:r>
            <a:rPr lang="es-ES">
              <a:latin typeface="Gill Sans MT" panose="020B0502020104020203" pitchFamily="34" charset="0"/>
            </a:rPr>
            <a:t>2. Instalación máquinas biosaludables</a:t>
          </a:r>
          <a:endParaRPr lang="es-CO">
            <a:latin typeface="Gill Sans MT" panose="020B0502020104020203" pitchFamily="34" charset="0"/>
          </a:endParaRPr>
        </a:p>
        <a:p>
          <a:pPr algn="just"/>
          <a:r>
            <a:rPr lang="es-ES">
              <a:latin typeface="Gill Sans MT" panose="020B0502020104020203" pitchFamily="34" charset="0"/>
            </a:rPr>
            <a:t>3. Instalación de unidad dinámica de diversión infantil</a:t>
          </a:r>
          <a:endParaRPr lang="es-CO">
            <a:latin typeface="Gill Sans MT" panose="020B0502020104020203" pitchFamily="34" charset="0"/>
          </a:endParaRPr>
        </a:p>
        <a:p>
          <a:pPr algn="just"/>
          <a:r>
            <a:rPr lang="es-ES">
              <a:latin typeface="Gill Sans MT" panose="020B0502020104020203" pitchFamily="34" charset="0"/>
            </a:rPr>
            <a:t>Instalación de luminarias</a:t>
          </a:r>
          <a:endParaRPr lang="es-CO" dirty="0">
            <a:latin typeface="Gill Sans MT" panose="020B0502020104020203" pitchFamily="34" charset="0"/>
          </a:endParaRPr>
        </a:p>
      </dgm:t>
    </dgm:pt>
    <dgm:pt modelId="{D7C74443-8C47-44AD-9736-748FA064BC04}" type="parTrans" cxnId="{251617CA-3CD4-4A5F-A689-1AB0AE349971}">
      <dgm:prSet/>
      <dgm:spPr/>
      <dgm:t>
        <a:bodyPr/>
        <a:lstStyle/>
        <a:p>
          <a:pPr algn="just"/>
          <a:endParaRPr lang="es-CO">
            <a:solidFill>
              <a:schemeClr val="tx1"/>
            </a:solidFill>
            <a:latin typeface="Gill Sans MT" panose="020B0502020104020203" pitchFamily="34" charset="0"/>
          </a:endParaRPr>
        </a:p>
      </dgm:t>
    </dgm:pt>
    <dgm:pt modelId="{0DB24B98-6189-491F-ADEC-A6209EABF7C0}" type="sibTrans" cxnId="{251617CA-3CD4-4A5F-A689-1AB0AE349971}">
      <dgm:prSet/>
      <dgm:spPr/>
      <dgm:t>
        <a:bodyPr/>
        <a:lstStyle/>
        <a:p>
          <a:pPr algn="just"/>
          <a:endParaRPr lang="es-CO">
            <a:solidFill>
              <a:schemeClr val="tx1"/>
            </a:solidFill>
            <a:latin typeface="Gill Sans MT" panose="020B0502020104020203" pitchFamily="34" charset="0"/>
          </a:endParaRPr>
        </a:p>
      </dgm:t>
    </dgm:pt>
    <dgm:pt modelId="{97761920-D0D9-4319-AA55-985CDEA3F85C}">
      <dgm:prSet phldrT="[Texto]"/>
      <dgm:spPr/>
      <dgm:t>
        <a:bodyPr/>
        <a:lstStyle/>
        <a:p>
          <a:pPr algn="ctr"/>
          <a:r>
            <a:rPr lang="es-ES">
              <a:latin typeface="Tw Cen MT Condensed Extra Bold" panose="020B0803020202020204" pitchFamily="34" charset="0"/>
            </a:rPr>
            <a:t>5 DE FEBRERO</a:t>
          </a:r>
        </a:p>
        <a:p>
          <a:pPr algn="just"/>
          <a:r>
            <a:rPr lang="es-ES">
              <a:latin typeface="Gill Sans MT" panose="020B0502020104020203" pitchFamily="34" charset="0"/>
            </a:rPr>
            <a:t>1. Demolición de elementos estructurales, vigas, columnas, escaleras y mampostería</a:t>
          </a:r>
          <a:endParaRPr lang="es-CO">
            <a:latin typeface="Gill Sans MT" panose="020B0502020104020203" pitchFamily="34" charset="0"/>
          </a:endParaRPr>
        </a:p>
        <a:p>
          <a:pPr algn="just"/>
          <a:r>
            <a:rPr lang="es-ES">
              <a:latin typeface="Gill Sans MT" panose="020B0502020104020203" pitchFamily="34" charset="0"/>
            </a:rPr>
            <a:t>2. Instalación máquinas biosaludables</a:t>
          </a:r>
          <a:endParaRPr lang="es-CO">
            <a:latin typeface="Gill Sans MT" panose="020B0502020104020203" pitchFamily="34" charset="0"/>
          </a:endParaRPr>
        </a:p>
        <a:p>
          <a:pPr algn="just"/>
          <a:r>
            <a:rPr lang="es-ES">
              <a:latin typeface="Gill Sans MT" panose="020B0502020104020203" pitchFamily="34" charset="0"/>
            </a:rPr>
            <a:t>3. Instalación de unidad dinámica de diversión infantil</a:t>
          </a:r>
          <a:endParaRPr lang="es-CO">
            <a:latin typeface="Gill Sans MT" panose="020B0502020104020203" pitchFamily="34" charset="0"/>
          </a:endParaRPr>
        </a:p>
        <a:p>
          <a:pPr algn="just"/>
          <a:r>
            <a:rPr lang="es-ES">
              <a:latin typeface="Gill Sans MT" panose="020B0502020104020203" pitchFamily="34" charset="0"/>
            </a:rPr>
            <a:t>4. Instalación de luminarias</a:t>
          </a:r>
          <a:endParaRPr lang="es-CO" dirty="0">
            <a:latin typeface="Gill Sans MT" panose="020B0502020104020203" pitchFamily="34" charset="0"/>
          </a:endParaRPr>
        </a:p>
      </dgm:t>
    </dgm:pt>
    <dgm:pt modelId="{7594D887-9A02-4450-BD52-1C93C28AA6F3}" type="parTrans" cxnId="{112F439B-76B3-4DAD-A3C8-69B384EBF81F}">
      <dgm:prSet/>
      <dgm:spPr/>
      <dgm:t>
        <a:bodyPr/>
        <a:lstStyle/>
        <a:p>
          <a:pPr algn="just"/>
          <a:endParaRPr lang="es-CO">
            <a:solidFill>
              <a:schemeClr val="tx1"/>
            </a:solidFill>
            <a:latin typeface="Gill Sans MT" panose="020B0502020104020203" pitchFamily="34" charset="0"/>
          </a:endParaRPr>
        </a:p>
      </dgm:t>
    </dgm:pt>
    <dgm:pt modelId="{BBA22B1F-D06C-4AD7-A0E1-6CF05C7CFA25}" type="sibTrans" cxnId="{112F439B-76B3-4DAD-A3C8-69B384EBF81F}">
      <dgm:prSet/>
      <dgm:spPr/>
      <dgm:t>
        <a:bodyPr/>
        <a:lstStyle/>
        <a:p>
          <a:pPr algn="just"/>
          <a:endParaRPr lang="es-CO">
            <a:solidFill>
              <a:schemeClr val="tx1"/>
            </a:solidFill>
            <a:latin typeface="Gill Sans MT" panose="020B0502020104020203" pitchFamily="34" charset="0"/>
          </a:endParaRPr>
        </a:p>
      </dgm:t>
    </dgm:pt>
    <dgm:pt modelId="{BCA1B879-75EC-44D3-9679-C34528A34EAB}">
      <dgm:prSet phldrT="[Texto]"/>
      <dgm:spPr/>
      <dgm:t>
        <a:bodyPr/>
        <a:lstStyle/>
        <a:p>
          <a:pPr algn="ctr"/>
          <a:r>
            <a:rPr lang="es-ES">
              <a:latin typeface="Tw Cen MT Condensed Extra Bold" panose="020B0803020202020204" pitchFamily="34" charset="0"/>
            </a:rPr>
            <a:t>CANCHA CEMENTERIO SAN MIGUEL</a:t>
          </a:r>
          <a:endParaRPr lang="es-CO">
            <a:latin typeface="Tw Cen MT Condensed Extra Bold" panose="020B0803020202020204" pitchFamily="34" charset="0"/>
          </a:endParaRPr>
        </a:p>
        <a:p>
          <a:pPr algn="just"/>
          <a:r>
            <a:rPr lang="es-ES">
              <a:latin typeface="Gill Sans MT" panose="020B0502020104020203" pitchFamily="34" charset="0"/>
            </a:rPr>
            <a:t>1. Demolición de elementos estructurales, vigas, columnas, escaleras y mampostería</a:t>
          </a:r>
          <a:endParaRPr lang="es-CO">
            <a:latin typeface="Gill Sans MT" panose="020B0502020104020203" pitchFamily="34" charset="0"/>
          </a:endParaRPr>
        </a:p>
        <a:p>
          <a:pPr algn="just"/>
          <a:r>
            <a:rPr lang="es-ES">
              <a:latin typeface="Gill Sans MT" panose="020B0502020104020203" pitchFamily="34" charset="0"/>
            </a:rPr>
            <a:t>2. Instalación de unidad dinámica de diversión infantil</a:t>
          </a:r>
          <a:endParaRPr lang="es-CO">
            <a:latin typeface="Gill Sans MT" panose="020B0502020104020203" pitchFamily="34" charset="0"/>
          </a:endParaRPr>
        </a:p>
        <a:p>
          <a:pPr algn="just"/>
          <a:r>
            <a:rPr lang="es-ES">
              <a:latin typeface="Gill Sans MT" panose="020B0502020104020203" pitchFamily="34" charset="0"/>
            </a:rPr>
            <a:t>3. Instalación de luminarias</a:t>
          </a:r>
          <a:endParaRPr lang="es-CO">
            <a:latin typeface="Gill Sans MT" panose="020B0502020104020203" pitchFamily="34" charset="0"/>
          </a:endParaRPr>
        </a:p>
        <a:p>
          <a:pPr algn="just"/>
          <a:r>
            <a:rPr lang="es-ES">
              <a:latin typeface="Gill Sans MT" panose="020B0502020104020203" pitchFamily="34" charset="0"/>
            </a:rPr>
            <a:t>4. Mejoramiento del cerramiento en cacha existente </a:t>
          </a:r>
          <a:endParaRPr lang="es-CO" dirty="0">
            <a:latin typeface="Gill Sans MT" panose="020B0502020104020203" pitchFamily="34" charset="0"/>
          </a:endParaRPr>
        </a:p>
      </dgm:t>
    </dgm:pt>
    <dgm:pt modelId="{07059FAE-65C0-49FE-8EF3-9DB37BEA03BC}" type="parTrans" cxnId="{AEE57E27-6125-4540-AE7D-85187561D5D6}">
      <dgm:prSet/>
      <dgm:spPr/>
      <dgm:t>
        <a:bodyPr/>
        <a:lstStyle/>
        <a:p>
          <a:pPr algn="just"/>
          <a:endParaRPr lang="es-CO">
            <a:solidFill>
              <a:schemeClr val="tx1"/>
            </a:solidFill>
            <a:latin typeface="Gill Sans MT" panose="020B0502020104020203" pitchFamily="34" charset="0"/>
          </a:endParaRPr>
        </a:p>
      </dgm:t>
    </dgm:pt>
    <dgm:pt modelId="{D53B419D-35C6-462F-AEA7-1ED7888E93C3}" type="sibTrans" cxnId="{AEE57E27-6125-4540-AE7D-85187561D5D6}">
      <dgm:prSet/>
      <dgm:spPr/>
      <dgm:t>
        <a:bodyPr/>
        <a:lstStyle/>
        <a:p>
          <a:pPr algn="just"/>
          <a:endParaRPr lang="es-CO">
            <a:solidFill>
              <a:schemeClr val="tx1"/>
            </a:solidFill>
            <a:latin typeface="Gill Sans MT" panose="020B0502020104020203" pitchFamily="34" charset="0"/>
          </a:endParaRPr>
        </a:p>
      </dgm:t>
    </dgm:pt>
    <dgm:pt modelId="{99256780-F0BE-46E8-A94B-168862B3FEEA}" type="pres">
      <dgm:prSet presAssocID="{298F3F6B-6E9F-4675-8817-8E3F663BBD40}" presName="diagram" presStyleCnt="0">
        <dgm:presLayoutVars>
          <dgm:dir/>
          <dgm:resizeHandles val="exact"/>
        </dgm:presLayoutVars>
      </dgm:prSet>
      <dgm:spPr/>
    </dgm:pt>
    <dgm:pt modelId="{B6CA9726-E871-4CE6-A41B-C13CF18DE948}" type="pres">
      <dgm:prSet presAssocID="{5C5616C2-E1C7-4F1B-9D26-72BB38AC21AD}" presName="node" presStyleLbl="node1" presStyleIdx="0" presStyleCnt="4">
        <dgm:presLayoutVars>
          <dgm:bulletEnabled val="1"/>
        </dgm:presLayoutVars>
      </dgm:prSet>
      <dgm:spPr/>
    </dgm:pt>
    <dgm:pt modelId="{7199E5E5-8BBC-43EB-8520-432DEDCE0606}" type="pres">
      <dgm:prSet presAssocID="{0A3BDFEC-B291-4F12-AD6B-752C6932663A}" presName="sibTrans" presStyleCnt="0"/>
      <dgm:spPr/>
    </dgm:pt>
    <dgm:pt modelId="{774353F6-C627-4C94-BBD7-F82371AD8E48}" type="pres">
      <dgm:prSet presAssocID="{C1AC7B05-0415-4EDB-8F7C-85A2AFC29659}" presName="node" presStyleLbl="node1" presStyleIdx="1" presStyleCnt="4">
        <dgm:presLayoutVars>
          <dgm:bulletEnabled val="1"/>
        </dgm:presLayoutVars>
      </dgm:prSet>
      <dgm:spPr/>
    </dgm:pt>
    <dgm:pt modelId="{AE84DC0F-63E4-437B-A40A-7FCE8CC7B857}" type="pres">
      <dgm:prSet presAssocID="{0DB24B98-6189-491F-ADEC-A6209EABF7C0}" presName="sibTrans" presStyleCnt="0"/>
      <dgm:spPr/>
    </dgm:pt>
    <dgm:pt modelId="{309ECA87-3308-4AB4-82EF-7A441DA455A2}" type="pres">
      <dgm:prSet presAssocID="{97761920-D0D9-4319-AA55-985CDEA3F85C}" presName="node" presStyleLbl="node1" presStyleIdx="2" presStyleCnt="4">
        <dgm:presLayoutVars>
          <dgm:bulletEnabled val="1"/>
        </dgm:presLayoutVars>
      </dgm:prSet>
      <dgm:spPr/>
    </dgm:pt>
    <dgm:pt modelId="{D8AE66FA-14D6-4979-96D1-A25835E4D7A0}" type="pres">
      <dgm:prSet presAssocID="{BBA22B1F-D06C-4AD7-A0E1-6CF05C7CFA25}" presName="sibTrans" presStyleCnt="0"/>
      <dgm:spPr/>
    </dgm:pt>
    <dgm:pt modelId="{87B68793-008E-4D6C-B5AF-D738F1E4C1FF}" type="pres">
      <dgm:prSet presAssocID="{BCA1B879-75EC-44D3-9679-C34528A34EAB}" presName="node" presStyleLbl="node1" presStyleIdx="3" presStyleCnt="4">
        <dgm:presLayoutVars>
          <dgm:bulletEnabled val="1"/>
        </dgm:presLayoutVars>
      </dgm:prSet>
      <dgm:spPr/>
    </dgm:pt>
  </dgm:ptLst>
  <dgm:cxnLst>
    <dgm:cxn modelId="{F1801608-10F2-405B-8DFC-3436CA2D477D}" type="presOf" srcId="{298F3F6B-6E9F-4675-8817-8E3F663BBD40}" destId="{99256780-F0BE-46E8-A94B-168862B3FEEA}" srcOrd="0" destOrd="0" presId="urn:microsoft.com/office/officeart/2005/8/layout/default"/>
    <dgm:cxn modelId="{AEE57E27-6125-4540-AE7D-85187561D5D6}" srcId="{298F3F6B-6E9F-4675-8817-8E3F663BBD40}" destId="{BCA1B879-75EC-44D3-9679-C34528A34EAB}" srcOrd="3" destOrd="0" parTransId="{07059FAE-65C0-49FE-8EF3-9DB37BEA03BC}" sibTransId="{D53B419D-35C6-462F-AEA7-1ED7888E93C3}"/>
    <dgm:cxn modelId="{50C9EB31-CB63-4217-9A01-50F4494705D6}" type="presOf" srcId="{97761920-D0D9-4319-AA55-985CDEA3F85C}" destId="{309ECA87-3308-4AB4-82EF-7A441DA455A2}" srcOrd="0" destOrd="0" presId="urn:microsoft.com/office/officeart/2005/8/layout/default"/>
    <dgm:cxn modelId="{4211EB5B-900C-4690-A879-C5D0840B0E25}" srcId="{298F3F6B-6E9F-4675-8817-8E3F663BBD40}" destId="{5C5616C2-E1C7-4F1B-9D26-72BB38AC21AD}" srcOrd="0" destOrd="0" parTransId="{C9521B47-3FC4-4427-AD47-36146CF6EF43}" sibTransId="{0A3BDFEC-B291-4F12-AD6B-752C6932663A}"/>
    <dgm:cxn modelId="{112F439B-76B3-4DAD-A3C8-69B384EBF81F}" srcId="{298F3F6B-6E9F-4675-8817-8E3F663BBD40}" destId="{97761920-D0D9-4319-AA55-985CDEA3F85C}" srcOrd="2" destOrd="0" parTransId="{7594D887-9A02-4450-BD52-1C93C28AA6F3}" sibTransId="{BBA22B1F-D06C-4AD7-A0E1-6CF05C7CFA25}"/>
    <dgm:cxn modelId="{C75244C7-DDA8-44C6-9DA4-900829DA8641}" type="presOf" srcId="{BCA1B879-75EC-44D3-9679-C34528A34EAB}" destId="{87B68793-008E-4D6C-B5AF-D738F1E4C1FF}" srcOrd="0" destOrd="0" presId="urn:microsoft.com/office/officeart/2005/8/layout/default"/>
    <dgm:cxn modelId="{251617CA-3CD4-4A5F-A689-1AB0AE349971}" srcId="{298F3F6B-6E9F-4675-8817-8E3F663BBD40}" destId="{C1AC7B05-0415-4EDB-8F7C-85A2AFC29659}" srcOrd="1" destOrd="0" parTransId="{D7C74443-8C47-44AD-9736-748FA064BC04}" sibTransId="{0DB24B98-6189-491F-ADEC-A6209EABF7C0}"/>
    <dgm:cxn modelId="{D11C1DD2-F2F6-4438-AC68-CD3CBA0858E2}" type="presOf" srcId="{C1AC7B05-0415-4EDB-8F7C-85A2AFC29659}" destId="{774353F6-C627-4C94-BBD7-F82371AD8E48}" srcOrd="0" destOrd="0" presId="urn:microsoft.com/office/officeart/2005/8/layout/default"/>
    <dgm:cxn modelId="{B487AAEB-A555-4232-BA80-9F4D1A7B023E}" type="presOf" srcId="{5C5616C2-E1C7-4F1B-9D26-72BB38AC21AD}" destId="{B6CA9726-E871-4CE6-A41B-C13CF18DE948}" srcOrd="0" destOrd="0" presId="urn:microsoft.com/office/officeart/2005/8/layout/default"/>
    <dgm:cxn modelId="{52BD6EC4-6B31-463F-8F3A-98D6CC381C84}" type="presParOf" srcId="{99256780-F0BE-46E8-A94B-168862B3FEEA}" destId="{B6CA9726-E871-4CE6-A41B-C13CF18DE948}" srcOrd="0" destOrd="0" presId="urn:microsoft.com/office/officeart/2005/8/layout/default"/>
    <dgm:cxn modelId="{554658CB-8044-4399-BD2D-5DC15EABD0E7}" type="presParOf" srcId="{99256780-F0BE-46E8-A94B-168862B3FEEA}" destId="{7199E5E5-8BBC-43EB-8520-432DEDCE0606}" srcOrd="1" destOrd="0" presId="urn:microsoft.com/office/officeart/2005/8/layout/default"/>
    <dgm:cxn modelId="{78DC4AED-7D54-4DE0-AD30-42B73CD5D00E}" type="presParOf" srcId="{99256780-F0BE-46E8-A94B-168862B3FEEA}" destId="{774353F6-C627-4C94-BBD7-F82371AD8E48}" srcOrd="2" destOrd="0" presId="urn:microsoft.com/office/officeart/2005/8/layout/default"/>
    <dgm:cxn modelId="{3AA3823C-0B55-433D-9D21-1F846FBB67A2}" type="presParOf" srcId="{99256780-F0BE-46E8-A94B-168862B3FEEA}" destId="{AE84DC0F-63E4-437B-A40A-7FCE8CC7B857}" srcOrd="3" destOrd="0" presId="urn:microsoft.com/office/officeart/2005/8/layout/default"/>
    <dgm:cxn modelId="{310C8637-6102-42FB-9A46-54C663427E48}" type="presParOf" srcId="{99256780-F0BE-46E8-A94B-168862B3FEEA}" destId="{309ECA87-3308-4AB4-82EF-7A441DA455A2}" srcOrd="4" destOrd="0" presId="urn:microsoft.com/office/officeart/2005/8/layout/default"/>
    <dgm:cxn modelId="{4E37B3AF-7DA7-4961-9FD1-D32B224DF409}" type="presParOf" srcId="{99256780-F0BE-46E8-A94B-168862B3FEEA}" destId="{D8AE66FA-14D6-4979-96D1-A25835E4D7A0}" srcOrd="5" destOrd="0" presId="urn:microsoft.com/office/officeart/2005/8/layout/default"/>
    <dgm:cxn modelId="{ACF4D029-E305-4A6A-8A3C-7501D0A8ECFF}" type="presParOf" srcId="{99256780-F0BE-46E8-A94B-168862B3FEEA}" destId="{87B68793-008E-4D6C-B5AF-D738F1E4C1FF}" srcOrd="6"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CA9726-E871-4CE6-A41B-C13CF18DE948}">
      <dsp:nvSpPr>
        <dsp:cNvPr id="0" name=""/>
        <dsp:cNvSpPr/>
      </dsp:nvSpPr>
      <dsp:spPr>
        <a:xfrm>
          <a:off x="856" y="32161"/>
          <a:ext cx="3341729" cy="2005037"/>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kern="1200">
              <a:latin typeface="Tw Cen MT Condensed Extra Bold" panose="020B0803020202020204" pitchFamily="34" charset="0"/>
            </a:rPr>
            <a:t>PARQUE EL CARMEN</a:t>
          </a:r>
        </a:p>
        <a:p>
          <a:pPr marL="0" lvl="0" indent="0" algn="just" defTabSz="533400">
            <a:lnSpc>
              <a:spcPct val="90000"/>
            </a:lnSpc>
            <a:spcBef>
              <a:spcPct val="0"/>
            </a:spcBef>
            <a:spcAft>
              <a:spcPct val="35000"/>
            </a:spcAft>
            <a:buNone/>
          </a:pPr>
          <a:r>
            <a:rPr lang="es-ES" sz="1200" kern="1200">
              <a:latin typeface="Gill Sans MT" panose="020B0502020104020203" pitchFamily="34" charset="0"/>
            </a:rPr>
            <a:t>1. Instalación máquinas biosaludables</a:t>
          </a:r>
          <a:endParaRPr lang="es-CO" sz="1200" kern="1200">
            <a:latin typeface="Gill Sans MT" panose="020B0502020104020203" pitchFamily="34" charset="0"/>
          </a:endParaRPr>
        </a:p>
        <a:p>
          <a:pPr marL="0" lvl="0" indent="0" algn="just" defTabSz="533400">
            <a:lnSpc>
              <a:spcPct val="90000"/>
            </a:lnSpc>
            <a:spcBef>
              <a:spcPct val="0"/>
            </a:spcBef>
            <a:spcAft>
              <a:spcPct val="35000"/>
            </a:spcAft>
            <a:buNone/>
          </a:pPr>
          <a:r>
            <a:rPr lang="es-ES" sz="1200" kern="1200">
              <a:latin typeface="Gill Sans MT" panose="020B0502020104020203" pitchFamily="34" charset="0"/>
            </a:rPr>
            <a:t>2. Instalación de unidad dinámica de diversión infantil</a:t>
          </a:r>
          <a:endParaRPr lang="es-CO" sz="1200" kern="1200">
            <a:latin typeface="Gill Sans MT" panose="020B0502020104020203" pitchFamily="34" charset="0"/>
          </a:endParaRPr>
        </a:p>
        <a:p>
          <a:pPr marL="0" lvl="0" indent="0" algn="just" defTabSz="533400">
            <a:lnSpc>
              <a:spcPct val="90000"/>
            </a:lnSpc>
            <a:spcBef>
              <a:spcPct val="0"/>
            </a:spcBef>
            <a:spcAft>
              <a:spcPct val="35000"/>
            </a:spcAft>
            <a:buNone/>
          </a:pPr>
          <a:r>
            <a:rPr lang="es-ES" sz="1200" kern="1200">
              <a:latin typeface="Gill Sans MT" panose="020B0502020104020203" pitchFamily="34" charset="0"/>
            </a:rPr>
            <a:t>3. Demolición y mejoramiento de elementos estructurales, vigas, columnas, escaleras y mampostería</a:t>
          </a:r>
          <a:endParaRPr lang="es-CO" sz="1200" kern="1200">
            <a:latin typeface="Gill Sans MT" panose="020B0502020104020203" pitchFamily="34" charset="0"/>
          </a:endParaRPr>
        </a:p>
        <a:p>
          <a:pPr marL="0" lvl="0" indent="0" algn="just" defTabSz="533400">
            <a:lnSpc>
              <a:spcPct val="90000"/>
            </a:lnSpc>
            <a:spcBef>
              <a:spcPct val="0"/>
            </a:spcBef>
            <a:spcAft>
              <a:spcPct val="35000"/>
            </a:spcAft>
            <a:buNone/>
          </a:pPr>
          <a:r>
            <a:rPr lang="es-ES" sz="1200" kern="1200">
              <a:latin typeface="Gill Sans MT" panose="020B0502020104020203" pitchFamily="34" charset="0"/>
            </a:rPr>
            <a:t>4. Instalación de bici parqueadero en concreto, bancas sin espalda, papelera en concreto</a:t>
          </a:r>
          <a:endParaRPr lang="es-CO" sz="1200" kern="1200">
            <a:latin typeface="Gill Sans MT" panose="020B0502020104020203" pitchFamily="34" charset="0"/>
          </a:endParaRPr>
        </a:p>
        <a:p>
          <a:pPr marL="0" lvl="0" indent="0" algn="just" defTabSz="533400">
            <a:lnSpc>
              <a:spcPct val="90000"/>
            </a:lnSpc>
            <a:spcBef>
              <a:spcPct val="0"/>
            </a:spcBef>
            <a:spcAft>
              <a:spcPct val="35000"/>
            </a:spcAft>
            <a:buNone/>
          </a:pPr>
          <a:r>
            <a:rPr lang="es-ES" sz="1200" kern="1200">
              <a:latin typeface="Gill Sans MT" panose="020B0502020104020203" pitchFamily="34" charset="0"/>
            </a:rPr>
            <a:t>5. Instalación de luminarias</a:t>
          </a:r>
          <a:endParaRPr lang="es-CO" sz="1200" kern="1200" dirty="0">
            <a:latin typeface="Gill Sans MT" panose="020B0502020104020203" pitchFamily="34" charset="0"/>
          </a:endParaRPr>
        </a:p>
      </dsp:txBody>
      <dsp:txXfrm>
        <a:off x="856" y="32161"/>
        <a:ext cx="3341729" cy="2005037"/>
      </dsp:txXfrm>
    </dsp:sp>
    <dsp:sp modelId="{774353F6-C627-4C94-BBD7-F82371AD8E48}">
      <dsp:nvSpPr>
        <dsp:cNvPr id="0" name=""/>
        <dsp:cNvSpPr/>
      </dsp:nvSpPr>
      <dsp:spPr>
        <a:xfrm>
          <a:off x="3676759" y="32161"/>
          <a:ext cx="3341729" cy="2005037"/>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kern="1200">
              <a:latin typeface="Tw Cen MT Condensed Extra Bold" panose="020B0803020202020204" pitchFamily="34" charset="0"/>
            </a:rPr>
            <a:t>SAN RAFAEL</a:t>
          </a:r>
        </a:p>
        <a:p>
          <a:pPr marL="0" lvl="0" indent="0" algn="just" defTabSz="533400">
            <a:lnSpc>
              <a:spcPct val="90000"/>
            </a:lnSpc>
            <a:spcBef>
              <a:spcPct val="0"/>
            </a:spcBef>
            <a:spcAft>
              <a:spcPct val="35000"/>
            </a:spcAft>
            <a:buNone/>
          </a:pPr>
          <a:r>
            <a:rPr lang="es-ES" sz="1200" kern="1200">
              <a:latin typeface="Gill Sans MT" panose="020B0502020104020203" pitchFamily="34" charset="0"/>
            </a:rPr>
            <a:t>1. Demolición de elementos estructurales, vigas, columnas, escaleras y mampostería</a:t>
          </a:r>
          <a:endParaRPr lang="es-CO" sz="1200" kern="1200">
            <a:latin typeface="Gill Sans MT" panose="020B0502020104020203" pitchFamily="34" charset="0"/>
          </a:endParaRPr>
        </a:p>
        <a:p>
          <a:pPr marL="0" lvl="0" indent="0" algn="just" defTabSz="533400">
            <a:lnSpc>
              <a:spcPct val="90000"/>
            </a:lnSpc>
            <a:spcBef>
              <a:spcPct val="0"/>
            </a:spcBef>
            <a:spcAft>
              <a:spcPct val="35000"/>
            </a:spcAft>
            <a:buNone/>
          </a:pPr>
          <a:r>
            <a:rPr lang="es-ES" sz="1200" kern="1200">
              <a:latin typeface="Gill Sans MT" panose="020B0502020104020203" pitchFamily="34" charset="0"/>
            </a:rPr>
            <a:t>2. Instalación máquinas biosaludables</a:t>
          </a:r>
          <a:endParaRPr lang="es-CO" sz="1200" kern="1200">
            <a:latin typeface="Gill Sans MT" panose="020B0502020104020203" pitchFamily="34" charset="0"/>
          </a:endParaRPr>
        </a:p>
        <a:p>
          <a:pPr marL="0" lvl="0" indent="0" algn="just" defTabSz="533400">
            <a:lnSpc>
              <a:spcPct val="90000"/>
            </a:lnSpc>
            <a:spcBef>
              <a:spcPct val="0"/>
            </a:spcBef>
            <a:spcAft>
              <a:spcPct val="35000"/>
            </a:spcAft>
            <a:buNone/>
          </a:pPr>
          <a:r>
            <a:rPr lang="es-ES" sz="1200" kern="1200">
              <a:latin typeface="Gill Sans MT" panose="020B0502020104020203" pitchFamily="34" charset="0"/>
            </a:rPr>
            <a:t>3. Instalación de unidad dinámica de diversión infantil</a:t>
          </a:r>
          <a:endParaRPr lang="es-CO" sz="1200" kern="1200">
            <a:latin typeface="Gill Sans MT" panose="020B0502020104020203" pitchFamily="34" charset="0"/>
          </a:endParaRPr>
        </a:p>
        <a:p>
          <a:pPr marL="0" lvl="0" indent="0" algn="just" defTabSz="533400">
            <a:lnSpc>
              <a:spcPct val="90000"/>
            </a:lnSpc>
            <a:spcBef>
              <a:spcPct val="0"/>
            </a:spcBef>
            <a:spcAft>
              <a:spcPct val="35000"/>
            </a:spcAft>
            <a:buNone/>
          </a:pPr>
          <a:r>
            <a:rPr lang="es-ES" sz="1200" kern="1200">
              <a:latin typeface="Gill Sans MT" panose="020B0502020104020203" pitchFamily="34" charset="0"/>
            </a:rPr>
            <a:t>Instalación de luminarias</a:t>
          </a:r>
          <a:endParaRPr lang="es-CO" sz="1200" kern="1200" dirty="0">
            <a:latin typeface="Gill Sans MT" panose="020B0502020104020203" pitchFamily="34" charset="0"/>
          </a:endParaRPr>
        </a:p>
      </dsp:txBody>
      <dsp:txXfrm>
        <a:off x="3676759" y="32161"/>
        <a:ext cx="3341729" cy="2005037"/>
      </dsp:txXfrm>
    </dsp:sp>
    <dsp:sp modelId="{309ECA87-3308-4AB4-82EF-7A441DA455A2}">
      <dsp:nvSpPr>
        <dsp:cNvPr id="0" name=""/>
        <dsp:cNvSpPr/>
      </dsp:nvSpPr>
      <dsp:spPr>
        <a:xfrm>
          <a:off x="856" y="2371372"/>
          <a:ext cx="3341729" cy="2005037"/>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kern="1200">
              <a:latin typeface="Tw Cen MT Condensed Extra Bold" panose="020B0803020202020204" pitchFamily="34" charset="0"/>
            </a:rPr>
            <a:t>5 DE FEBRERO</a:t>
          </a:r>
        </a:p>
        <a:p>
          <a:pPr marL="0" lvl="0" indent="0" algn="just" defTabSz="533400">
            <a:lnSpc>
              <a:spcPct val="90000"/>
            </a:lnSpc>
            <a:spcBef>
              <a:spcPct val="0"/>
            </a:spcBef>
            <a:spcAft>
              <a:spcPct val="35000"/>
            </a:spcAft>
            <a:buNone/>
          </a:pPr>
          <a:r>
            <a:rPr lang="es-ES" sz="1200" kern="1200">
              <a:latin typeface="Gill Sans MT" panose="020B0502020104020203" pitchFamily="34" charset="0"/>
            </a:rPr>
            <a:t>1. Demolición de elementos estructurales, vigas, columnas, escaleras y mampostería</a:t>
          </a:r>
          <a:endParaRPr lang="es-CO" sz="1200" kern="1200">
            <a:latin typeface="Gill Sans MT" panose="020B0502020104020203" pitchFamily="34" charset="0"/>
          </a:endParaRPr>
        </a:p>
        <a:p>
          <a:pPr marL="0" lvl="0" indent="0" algn="just" defTabSz="533400">
            <a:lnSpc>
              <a:spcPct val="90000"/>
            </a:lnSpc>
            <a:spcBef>
              <a:spcPct val="0"/>
            </a:spcBef>
            <a:spcAft>
              <a:spcPct val="35000"/>
            </a:spcAft>
            <a:buNone/>
          </a:pPr>
          <a:r>
            <a:rPr lang="es-ES" sz="1200" kern="1200">
              <a:latin typeface="Gill Sans MT" panose="020B0502020104020203" pitchFamily="34" charset="0"/>
            </a:rPr>
            <a:t>2. Instalación máquinas biosaludables</a:t>
          </a:r>
          <a:endParaRPr lang="es-CO" sz="1200" kern="1200">
            <a:latin typeface="Gill Sans MT" panose="020B0502020104020203" pitchFamily="34" charset="0"/>
          </a:endParaRPr>
        </a:p>
        <a:p>
          <a:pPr marL="0" lvl="0" indent="0" algn="just" defTabSz="533400">
            <a:lnSpc>
              <a:spcPct val="90000"/>
            </a:lnSpc>
            <a:spcBef>
              <a:spcPct val="0"/>
            </a:spcBef>
            <a:spcAft>
              <a:spcPct val="35000"/>
            </a:spcAft>
            <a:buNone/>
          </a:pPr>
          <a:r>
            <a:rPr lang="es-ES" sz="1200" kern="1200">
              <a:latin typeface="Gill Sans MT" panose="020B0502020104020203" pitchFamily="34" charset="0"/>
            </a:rPr>
            <a:t>3. Instalación de unidad dinámica de diversión infantil</a:t>
          </a:r>
          <a:endParaRPr lang="es-CO" sz="1200" kern="1200">
            <a:latin typeface="Gill Sans MT" panose="020B0502020104020203" pitchFamily="34" charset="0"/>
          </a:endParaRPr>
        </a:p>
        <a:p>
          <a:pPr marL="0" lvl="0" indent="0" algn="just" defTabSz="533400">
            <a:lnSpc>
              <a:spcPct val="90000"/>
            </a:lnSpc>
            <a:spcBef>
              <a:spcPct val="0"/>
            </a:spcBef>
            <a:spcAft>
              <a:spcPct val="35000"/>
            </a:spcAft>
            <a:buNone/>
          </a:pPr>
          <a:r>
            <a:rPr lang="es-ES" sz="1200" kern="1200">
              <a:latin typeface="Gill Sans MT" panose="020B0502020104020203" pitchFamily="34" charset="0"/>
            </a:rPr>
            <a:t>4. Instalación de luminarias</a:t>
          </a:r>
          <a:endParaRPr lang="es-CO" sz="1200" kern="1200" dirty="0">
            <a:latin typeface="Gill Sans MT" panose="020B0502020104020203" pitchFamily="34" charset="0"/>
          </a:endParaRPr>
        </a:p>
      </dsp:txBody>
      <dsp:txXfrm>
        <a:off x="856" y="2371372"/>
        <a:ext cx="3341729" cy="2005037"/>
      </dsp:txXfrm>
    </dsp:sp>
    <dsp:sp modelId="{87B68793-008E-4D6C-B5AF-D738F1E4C1FF}">
      <dsp:nvSpPr>
        <dsp:cNvPr id="0" name=""/>
        <dsp:cNvSpPr/>
      </dsp:nvSpPr>
      <dsp:spPr>
        <a:xfrm>
          <a:off x="3676759" y="2371372"/>
          <a:ext cx="3341729" cy="2005037"/>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kern="1200">
              <a:latin typeface="Tw Cen MT Condensed Extra Bold" panose="020B0803020202020204" pitchFamily="34" charset="0"/>
            </a:rPr>
            <a:t>CANCHA CEMENTERIO SAN MIGUEL</a:t>
          </a:r>
          <a:endParaRPr lang="es-CO" sz="1200" kern="1200">
            <a:latin typeface="Tw Cen MT Condensed Extra Bold" panose="020B0803020202020204" pitchFamily="34" charset="0"/>
          </a:endParaRPr>
        </a:p>
        <a:p>
          <a:pPr marL="0" lvl="0" indent="0" algn="just" defTabSz="533400">
            <a:lnSpc>
              <a:spcPct val="90000"/>
            </a:lnSpc>
            <a:spcBef>
              <a:spcPct val="0"/>
            </a:spcBef>
            <a:spcAft>
              <a:spcPct val="35000"/>
            </a:spcAft>
            <a:buNone/>
          </a:pPr>
          <a:r>
            <a:rPr lang="es-ES" sz="1200" kern="1200">
              <a:latin typeface="Gill Sans MT" panose="020B0502020104020203" pitchFamily="34" charset="0"/>
            </a:rPr>
            <a:t>1. Demolición de elementos estructurales, vigas, columnas, escaleras y mampostería</a:t>
          </a:r>
          <a:endParaRPr lang="es-CO" sz="1200" kern="1200">
            <a:latin typeface="Gill Sans MT" panose="020B0502020104020203" pitchFamily="34" charset="0"/>
          </a:endParaRPr>
        </a:p>
        <a:p>
          <a:pPr marL="0" lvl="0" indent="0" algn="just" defTabSz="533400">
            <a:lnSpc>
              <a:spcPct val="90000"/>
            </a:lnSpc>
            <a:spcBef>
              <a:spcPct val="0"/>
            </a:spcBef>
            <a:spcAft>
              <a:spcPct val="35000"/>
            </a:spcAft>
            <a:buNone/>
          </a:pPr>
          <a:r>
            <a:rPr lang="es-ES" sz="1200" kern="1200">
              <a:latin typeface="Gill Sans MT" panose="020B0502020104020203" pitchFamily="34" charset="0"/>
            </a:rPr>
            <a:t>2. Instalación de unidad dinámica de diversión infantil</a:t>
          </a:r>
          <a:endParaRPr lang="es-CO" sz="1200" kern="1200">
            <a:latin typeface="Gill Sans MT" panose="020B0502020104020203" pitchFamily="34" charset="0"/>
          </a:endParaRPr>
        </a:p>
        <a:p>
          <a:pPr marL="0" lvl="0" indent="0" algn="just" defTabSz="533400">
            <a:lnSpc>
              <a:spcPct val="90000"/>
            </a:lnSpc>
            <a:spcBef>
              <a:spcPct val="0"/>
            </a:spcBef>
            <a:spcAft>
              <a:spcPct val="35000"/>
            </a:spcAft>
            <a:buNone/>
          </a:pPr>
          <a:r>
            <a:rPr lang="es-ES" sz="1200" kern="1200">
              <a:latin typeface="Gill Sans MT" panose="020B0502020104020203" pitchFamily="34" charset="0"/>
            </a:rPr>
            <a:t>3. Instalación de luminarias</a:t>
          </a:r>
          <a:endParaRPr lang="es-CO" sz="1200" kern="1200">
            <a:latin typeface="Gill Sans MT" panose="020B0502020104020203" pitchFamily="34" charset="0"/>
          </a:endParaRPr>
        </a:p>
        <a:p>
          <a:pPr marL="0" lvl="0" indent="0" algn="just" defTabSz="533400">
            <a:lnSpc>
              <a:spcPct val="90000"/>
            </a:lnSpc>
            <a:spcBef>
              <a:spcPct val="0"/>
            </a:spcBef>
            <a:spcAft>
              <a:spcPct val="35000"/>
            </a:spcAft>
            <a:buNone/>
          </a:pPr>
          <a:r>
            <a:rPr lang="es-ES" sz="1200" kern="1200">
              <a:latin typeface="Gill Sans MT" panose="020B0502020104020203" pitchFamily="34" charset="0"/>
            </a:rPr>
            <a:t>4. Mejoramiento del cerramiento en cacha existente </a:t>
          </a:r>
          <a:endParaRPr lang="es-CO" sz="1200" kern="1200" dirty="0">
            <a:latin typeface="Gill Sans MT" panose="020B0502020104020203" pitchFamily="34" charset="0"/>
          </a:endParaRPr>
        </a:p>
      </dsp:txBody>
      <dsp:txXfrm>
        <a:off x="3676759" y="2371372"/>
        <a:ext cx="3341729" cy="200503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0.4667</cdr:x>
      <cdr:y>0.01938</cdr:y>
    </cdr:from>
    <cdr:to>
      <cdr:x>0.56981</cdr:x>
      <cdr:y>0.08687</cdr:y>
    </cdr:to>
    <cdr:sp macro="" textlink="">
      <cdr:nvSpPr>
        <cdr:cNvPr id="2" name="CuadroTexto 1">
          <a:extLst xmlns:a="http://schemas.openxmlformats.org/drawingml/2006/main">
            <a:ext uri="{FF2B5EF4-FFF2-40B4-BE49-F238E27FC236}">
              <a16:creationId xmlns:a16="http://schemas.microsoft.com/office/drawing/2014/main" id="{526608AF-F313-798E-08B6-437908CF78B2}"/>
            </a:ext>
          </a:extLst>
        </cdr:cNvPr>
        <cdr:cNvSpPr txBox="1"/>
      </cdr:nvSpPr>
      <cdr:spPr>
        <a:xfrm xmlns:a="http://schemas.openxmlformats.org/drawingml/2006/main">
          <a:off x="3127116" y="78765"/>
          <a:ext cx="690880" cy="2743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CO" sz="1862" kern="1200" dirty="0">
              <a:solidFill>
                <a:prstClr val="black">
                  <a:lumMod val="65000"/>
                  <a:lumOff val="35000"/>
                </a:prstClr>
              </a:solidFill>
            </a:rPr>
            <a:t>2023</a:t>
          </a: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E786C2-F8D1-637D-81A8-18762A37CBB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58204DD9-6607-7DEA-898F-8F07C9BE48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8B817A29-60B2-07A9-6599-71D3E0C0A524}"/>
              </a:ext>
            </a:extLst>
          </p:cNvPr>
          <p:cNvSpPr>
            <a:spLocks noGrp="1"/>
          </p:cNvSpPr>
          <p:nvPr>
            <p:ph type="dt" sz="half" idx="10"/>
          </p:nvPr>
        </p:nvSpPr>
        <p:spPr/>
        <p:txBody>
          <a:bodyPr/>
          <a:lstStyle/>
          <a:p>
            <a:fld id="{F8A5D3F2-8BE1-4791-8FE6-038B216BA857}" type="datetimeFigureOut">
              <a:rPr lang="es-CO" smtClean="0"/>
              <a:t>10/04/2024</a:t>
            </a:fld>
            <a:endParaRPr lang="es-CO"/>
          </a:p>
        </p:txBody>
      </p:sp>
      <p:sp>
        <p:nvSpPr>
          <p:cNvPr id="5" name="Marcador de pie de página 4">
            <a:extLst>
              <a:ext uri="{FF2B5EF4-FFF2-40B4-BE49-F238E27FC236}">
                <a16:creationId xmlns:a16="http://schemas.microsoft.com/office/drawing/2014/main" id="{FAF20C13-3511-F0B4-5DE9-1E93036A280A}"/>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F8F1E17-90A0-79F0-490B-BBD98F830E6E}"/>
              </a:ext>
            </a:extLst>
          </p:cNvPr>
          <p:cNvSpPr>
            <a:spLocks noGrp="1"/>
          </p:cNvSpPr>
          <p:nvPr>
            <p:ph type="sldNum" sz="quarter" idx="12"/>
          </p:nvPr>
        </p:nvSpPr>
        <p:spPr/>
        <p:txBody>
          <a:bodyPr/>
          <a:lstStyle/>
          <a:p>
            <a:fld id="{89213151-EB88-4961-9986-5BA43EAADE3D}" type="slidenum">
              <a:rPr lang="es-CO" smtClean="0"/>
              <a:t>‹Nº›</a:t>
            </a:fld>
            <a:endParaRPr lang="es-CO"/>
          </a:p>
        </p:txBody>
      </p:sp>
    </p:spTree>
    <p:extLst>
      <p:ext uri="{BB962C8B-B14F-4D97-AF65-F5344CB8AC3E}">
        <p14:creationId xmlns:p14="http://schemas.microsoft.com/office/powerpoint/2010/main" val="1974389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1699BE-F112-B8F9-3E24-61515AA11C4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89BC9107-1F79-970B-0D95-652D9A40112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3E00368C-18DE-1208-8668-75E7AD05EA6A}"/>
              </a:ext>
            </a:extLst>
          </p:cNvPr>
          <p:cNvSpPr>
            <a:spLocks noGrp="1"/>
          </p:cNvSpPr>
          <p:nvPr>
            <p:ph type="dt" sz="half" idx="10"/>
          </p:nvPr>
        </p:nvSpPr>
        <p:spPr/>
        <p:txBody>
          <a:bodyPr/>
          <a:lstStyle/>
          <a:p>
            <a:fld id="{F8A5D3F2-8BE1-4791-8FE6-038B216BA857}" type="datetimeFigureOut">
              <a:rPr lang="es-CO" smtClean="0"/>
              <a:t>10/04/2024</a:t>
            </a:fld>
            <a:endParaRPr lang="es-CO"/>
          </a:p>
        </p:txBody>
      </p:sp>
      <p:sp>
        <p:nvSpPr>
          <p:cNvPr id="5" name="Marcador de pie de página 4">
            <a:extLst>
              <a:ext uri="{FF2B5EF4-FFF2-40B4-BE49-F238E27FC236}">
                <a16:creationId xmlns:a16="http://schemas.microsoft.com/office/drawing/2014/main" id="{E9461DDF-9E6E-63B0-4E72-A688DB4A3148}"/>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6F8C0FFE-9411-A247-1022-3DF100CCC4E7}"/>
              </a:ext>
            </a:extLst>
          </p:cNvPr>
          <p:cNvSpPr>
            <a:spLocks noGrp="1"/>
          </p:cNvSpPr>
          <p:nvPr>
            <p:ph type="sldNum" sz="quarter" idx="12"/>
          </p:nvPr>
        </p:nvSpPr>
        <p:spPr/>
        <p:txBody>
          <a:bodyPr/>
          <a:lstStyle/>
          <a:p>
            <a:fld id="{89213151-EB88-4961-9986-5BA43EAADE3D}" type="slidenum">
              <a:rPr lang="es-CO" smtClean="0"/>
              <a:t>‹Nº›</a:t>
            </a:fld>
            <a:endParaRPr lang="es-CO"/>
          </a:p>
        </p:txBody>
      </p:sp>
    </p:spTree>
    <p:extLst>
      <p:ext uri="{BB962C8B-B14F-4D97-AF65-F5344CB8AC3E}">
        <p14:creationId xmlns:p14="http://schemas.microsoft.com/office/powerpoint/2010/main" val="1390462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01143E1-5DCD-5F57-FCF6-FA070D24A93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43DF7E05-1009-4B4E-09C6-C2B7456BF6B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71F5A943-3F04-B965-AC3F-B1992573E559}"/>
              </a:ext>
            </a:extLst>
          </p:cNvPr>
          <p:cNvSpPr>
            <a:spLocks noGrp="1"/>
          </p:cNvSpPr>
          <p:nvPr>
            <p:ph type="dt" sz="half" idx="10"/>
          </p:nvPr>
        </p:nvSpPr>
        <p:spPr/>
        <p:txBody>
          <a:bodyPr/>
          <a:lstStyle/>
          <a:p>
            <a:fld id="{F8A5D3F2-8BE1-4791-8FE6-038B216BA857}" type="datetimeFigureOut">
              <a:rPr lang="es-CO" smtClean="0"/>
              <a:t>10/04/2024</a:t>
            </a:fld>
            <a:endParaRPr lang="es-CO"/>
          </a:p>
        </p:txBody>
      </p:sp>
      <p:sp>
        <p:nvSpPr>
          <p:cNvPr id="5" name="Marcador de pie de página 4">
            <a:extLst>
              <a:ext uri="{FF2B5EF4-FFF2-40B4-BE49-F238E27FC236}">
                <a16:creationId xmlns:a16="http://schemas.microsoft.com/office/drawing/2014/main" id="{947F0DEC-28F3-20BB-A9AA-8887602BAAC1}"/>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37E0391-704A-0327-9E6D-6E6B9E36E7C7}"/>
              </a:ext>
            </a:extLst>
          </p:cNvPr>
          <p:cNvSpPr>
            <a:spLocks noGrp="1"/>
          </p:cNvSpPr>
          <p:nvPr>
            <p:ph type="sldNum" sz="quarter" idx="12"/>
          </p:nvPr>
        </p:nvSpPr>
        <p:spPr/>
        <p:txBody>
          <a:bodyPr/>
          <a:lstStyle/>
          <a:p>
            <a:fld id="{89213151-EB88-4961-9986-5BA43EAADE3D}" type="slidenum">
              <a:rPr lang="es-CO" smtClean="0"/>
              <a:t>‹Nº›</a:t>
            </a:fld>
            <a:endParaRPr lang="es-CO"/>
          </a:p>
        </p:txBody>
      </p:sp>
    </p:spTree>
    <p:extLst>
      <p:ext uri="{BB962C8B-B14F-4D97-AF65-F5344CB8AC3E}">
        <p14:creationId xmlns:p14="http://schemas.microsoft.com/office/powerpoint/2010/main" val="273758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944134-4062-C034-3F51-8C8E631F20A7}"/>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01570B25-03C2-1645-A3F7-554CBBEE383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E2699CCC-7536-B54E-AB93-A8047BC3E9C2}"/>
              </a:ext>
            </a:extLst>
          </p:cNvPr>
          <p:cNvSpPr>
            <a:spLocks noGrp="1"/>
          </p:cNvSpPr>
          <p:nvPr>
            <p:ph type="dt" sz="half" idx="10"/>
          </p:nvPr>
        </p:nvSpPr>
        <p:spPr/>
        <p:txBody>
          <a:bodyPr/>
          <a:lstStyle/>
          <a:p>
            <a:fld id="{F8A5D3F2-8BE1-4791-8FE6-038B216BA857}" type="datetimeFigureOut">
              <a:rPr lang="es-CO" smtClean="0"/>
              <a:t>10/04/2024</a:t>
            </a:fld>
            <a:endParaRPr lang="es-CO"/>
          </a:p>
        </p:txBody>
      </p:sp>
      <p:sp>
        <p:nvSpPr>
          <p:cNvPr id="5" name="Marcador de pie de página 4">
            <a:extLst>
              <a:ext uri="{FF2B5EF4-FFF2-40B4-BE49-F238E27FC236}">
                <a16:creationId xmlns:a16="http://schemas.microsoft.com/office/drawing/2014/main" id="{7E94DC2C-169C-955E-F30B-9F6191BE31F9}"/>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591AE2C-2C51-605F-19BA-380CDA701470}"/>
              </a:ext>
            </a:extLst>
          </p:cNvPr>
          <p:cNvSpPr>
            <a:spLocks noGrp="1"/>
          </p:cNvSpPr>
          <p:nvPr>
            <p:ph type="sldNum" sz="quarter" idx="12"/>
          </p:nvPr>
        </p:nvSpPr>
        <p:spPr/>
        <p:txBody>
          <a:bodyPr/>
          <a:lstStyle/>
          <a:p>
            <a:fld id="{89213151-EB88-4961-9986-5BA43EAADE3D}" type="slidenum">
              <a:rPr lang="es-CO" smtClean="0"/>
              <a:t>‹Nº›</a:t>
            </a:fld>
            <a:endParaRPr lang="es-CO"/>
          </a:p>
        </p:txBody>
      </p:sp>
    </p:spTree>
    <p:extLst>
      <p:ext uri="{BB962C8B-B14F-4D97-AF65-F5344CB8AC3E}">
        <p14:creationId xmlns:p14="http://schemas.microsoft.com/office/powerpoint/2010/main" val="2933464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EEF433-C220-D13A-FADB-D49BB1C1911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E54FB7D1-6E52-C152-CE0B-1E4E0D6EC9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8071580-08A6-1C35-752E-A8C4DAA5D118}"/>
              </a:ext>
            </a:extLst>
          </p:cNvPr>
          <p:cNvSpPr>
            <a:spLocks noGrp="1"/>
          </p:cNvSpPr>
          <p:nvPr>
            <p:ph type="dt" sz="half" idx="10"/>
          </p:nvPr>
        </p:nvSpPr>
        <p:spPr/>
        <p:txBody>
          <a:bodyPr/>
          <a:lstStyle/>
          <a:p>
            <a:fld id="{F8A5D3F2-8BE1-4791-8FE6-038B216BA857}" type="datetimeFigureOut">
              <a:rPr lang="es-CO" smtClean="0"/>
              <a:t>10/04/2024</a:t>
            </a:fld>
            <a:endParaRPr lang="es-CO"/>
          </a:p>
        </p:txBody>
      </p:sp>
      <p:sp>
        <p:nvSpPr>
          <p:cNvPr id="5" name="Marcador de pie de página 4">
            <a:extLst>
              <a:ext uri="{FF2B5EF4-FFF2-40B4-BE49-F238E27FC236}">
                <a16:creationId xmlns:a16="http://schemas.microsoft.com/office/drawing/2014/main" id="{EE603808-5C66-A539-510B-8BF5CB1E98C3}"/>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BFC5F7D1-7788-F6EF-CAEA-5E358397C497}"/>
              </a:ext>
            </a:extLst>
          </p:cNvPr>
          <p:cNvSpPr>
            <a:spLocks noGrp="1"/>
          </p:cNvSpPr>
          <p:nvPr>
            <p:ph type="sldNum" sz="quarter" idx="12"/>
          </p:nvPr>
        </p:nvSpPr>
        <p:spPr/>
        <p:txBody>
          <a:bodyPr/>
          <a:lstStyle/>
          <a:p>
            <a:fld id="{89213151-EB88-4961-9986-5BA43EAADE3D}" type="slidenum">
              <a:rPr lang="es-CO" smtClean="0"/>
              <a:t>‹Nº›</a:t>
            </a:fld>
            <a:endParaRPr lang="es-CO"/>
          </a:p>
        </p:txBody>
      </p:sp>
    </p:spTree>
    <p:extLst>
      <p:ext uri="{BB962C8B-B14F-4D97-AF65-F5344CB8AC3E}">
        <p14:creationId xmlns:p14="http://schemas.microsoft.com/office/powerpoint/2010/main" val="220859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0DCF28-1817-49C2-1577-82896804FC4E}"/>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67DEE1B0-4AC2-5B15-90A1-05BD4F79CA0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EFAC6103-BE00-D6BD-B547-A133B925E65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61C3BE5A-00E9-92F4-3512-0EE7A0F3304C}"/>
              </a:ext>
            </a:extLst>
          </p:cNvPr>
          <p:cNvSpPr>
            <a:spLocks noGrp="1"/>
          </p:cNvSpPr>
          <p:nvPr>
            <p:ph type="dt" sz="half" idx="10"/>
          </p:nvPr>
        </p:nvSpPr>
        <p:spPr/>
        <p:txBody>
          <a:bodyPr/>
          <a:lstStyle/>
          <a:p>
            <a:fld id="{F8A5D3F2-8BE1-4791-8FE6-038B216BA857}" type="datetimeFigureOut">
              <a:rPr lang="es-CO" smtClean="0"/>
              <a:t>10/04/2024</a:t>
            </a:fld>
            <a:endParaRPr lang="es-CO"/>
          </a:p>
        </p:txBody>
      </p:sp>
      <p:sp>
        <p:nvSpPr>
          <p:cNvPr id="6" name="Marcador de pie de página 5">
            <a:extLst>
              <a:ext uri="{FF2B5EF4-FFF2-40B4-BE49-F238E27FC236}">
                <a16:creationId xmlns:a16="http://schemas.microsoft.com/office/drawing/2014/main" id="{F1D47BC1-8CC9-EBD5-22F1-5468882D23BC}"/>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0A07D0C5-DE2B-2807-42AF-25C895381047}"/>
              </a:ext>
            </a:extLst>
          </p:cNvPr>
          <p:cNvSpPr>
            <a:spLocks noGrp="1"/>
          </p:cNvSpPr>
          <p:nvPr>
            <p:ph type="sldNum" sz="quarter" idx="12"/>
          </p:nvPr>
        </p:nvSpPr>
        <p:spPr/>
        <p:txBody>
          <a:bodyPr/>
          <a:lstStyle/>
          <a:p>
            <a:fld id="{89213151-EB88-4961-9986-5BA43EAADE3D}" type="slidenum">
              <a:rPr lang="es-CO" smtClean="0"/>
              <a:t>‹Nº›</a:t>
            </a:fld>
            <a:endParaRPr lang="es-CO"/>
          </a:p>
        </p:txBody>
      </p:sp>
    </p:spTree>
    <p:extLst>
      <p:ext uri="{BB962C8B-B14F-4D97-AF65-F5344CB8AC3E}">
        <p14:creationId xmlns:p14="http://schemas.microsoft.com/office/powerpoint/2010/main" val="1248850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58EBE7-DEA6-647D-7F46-74DD224E4EF8}"/>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21FEBD01-EC59-3F6D-3DAE-1E98E4A81B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BA94DA5-1BEF-BC3A-7556-721146CEA3D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835DDFBE-73CA-909C-5420-D5C8E97317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A62EA2E-6C14-BC03-CB18-3644B061482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CFC32A48-A547-8561-0BA3-1A2ED687B2DE}"/>
              </a:ext>
            </a:extLst>
          </p:cNvPr>
          <p:cNvSpPr>
            <a:spLocks noGrp="1"/>
          </p:cNvSpPr>
          <p:nvPr>
            <p:ph type="dt" sz="half" idx="10"/>
          </p:nvPr>
        </p:nvSpPr>
        <p:spPr/>
        <p:txBody>
          <a:bodyPr/>
          <a:lstStyle/>
          <a:p>
            <a:fld id="{F8A5D3F2-8BE1-4791-8FE6-038B216BA857}" type="datetimeFigureOut">
              <a:rPr lang="es-CO" smtClean="0"/>
              <a:t>10/04/2024</a:t>
            </a:fld>
            <a:endParaRPr lang="es-CO"/>
          </a:p>
        </p:txBody>
      </p:sp>
      <p:sp>
        <p:nvSpPr>
          <p:cNvPr id="8" name="Marcador de pie de página 7">
            <a:extLst>
              <a:ext uri="{FF2B5EF4-FFF2-40B4-BE49-F238E27FC236}">
                <a16:creationId xmlns:a16="http://schemas.microsoft.com/office/drawing/2014/main" id="{8AF185A4-6306-C0F6-E863-365F3AB28288}"/>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F25EC638-4411-188C-90A1-0EF68E64CE94}"/>
              </a:ext>
            </a:extLst>
          </p:cNvPr>
          <p:cNvSpPr>
            <a:spLocks noGrp="1"/>
          </p:cNvSpPr>
          <p:nvPr>
            <p:ph type="sldNum" sz="quarter" idx="12"/>
          </p:nvPr>
        </p:nvSpPr>
        <p:spPr/>
        <p:txBody>
          <a:bodyPr/>
          <a:lstStyle/>
          <a:p>
            <a:fld id="{89213151-EB88-4961-9986-5BA43EAADE3D}" type="slidenum">
              <a:rPr lang="es-CO" smtClean="0"/>
              <a:t>‹Nº›</a:t>
            </a:fld>
            <a:endParaRPr lang="es-CO"/>
          </a:p>
        </p:txBody>
      </p:sp>
    </p:spTree>
    <p:extLst>
      <p:ext uri="{BB962C8B-B14F-4D97-AF65-F5344CB8AC3E}">
        <p14:creationId xmlns:p14="http://schemas.microsoft.com/office/powerpoint/2010/main" val="2479056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C37B13-8387-57EE-04B6-F6F6EF7CBA99}"/>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304770E5-A3A2-5DD3-F4F3-03C9564BF407}"/>
              </a:ext>
            </a:extLst>
          </p:cNvPr>
          <p:cNvSpPr>
            <a:spLocks noGrp="1"/>
          </p:cNvSpPr>
          <p:nvPr>
            <p:ph type="dt" sz="half" idx="10"/>
          </p:nvPr>
        </p:nvSpPr>
        <p:spPr/>
        <p:txBody>
          <a:bodyPr/>
          <a:lstStyle/>
          <a:p>
            <a:fld id="{F8A5D3F2-8BE1-4791-8FE6-038B216BA857}" type="datetimeFigureOut">
              <a:rPr lang="es-CO" smtClean="0"/>
              <a:t>10/04/2024</a:t>
            </a:fld>
            <a:endParaRPr lang="es-CO"/>
          </a:p>
        </p:txBody>
      </p:sp>
      <p:sp>
        <p:nvSpPr>
          <p:cNvPr id="4" name="Marcador de pie de página 3">
            <a:extLst>
              <a:ext uri="{FF2B5EF4-FFF2-40B4-BE49-F238E27FC236}">
                <a16:creationId xmlns:a16="http://schemas.microsoft.com/office/drawing/2014/main" id="{83B3F296-C9C8-07F6-B584-1160FA7BA119}"/>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B2E47A3C-A7BF-6DA5-F89F-C7DB0BC5B760}"/>
              </a:ext>
            </a:extLst>
          </p:cNvPr>
          <p:cNvSpPr>
            <a:spLocks noGrp="1"/>
          </p:cNvSpPr>
          <p:nvPr>
            <p:ph type="sldNum" sz="quarter" idx="12"/>
          </p:nvPr>
        </p:nvSpPr>
        <p:spPr/>
        <p:txBody>
          <a:bodyPr/>
          <a:lstStyle/>
          <a:p>
            <a:fld id="{89213151-EB88-4961-9986-5BA43EAADE3D}" type="slidenum">
              <a:rPr lang="es-CO" smtClean="0"/>
              <a:t>‹Nº›</a:t>
            </a:fld>
            <a:endParaRPr lang="es-CO"/>
          </a:p>
        </p:txBody>
      </p:sp>
    </p:spTree>
    <p:extLst>
      <p:ext uri="{BB962C8B-B14F-4D97-AF65-F5344CB8AC3E}">
        <p14:creationId xmlns:p14="http://schemas.microsoft.com/office/powerpoint/2010/main" val="3671427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AD499EB-4624-747C-6B0F-FEC00D5A312C}"/>
              </a:ext>
            </a:extLst>
          </p:cNvPr>
          <p:cNvSpPr>
            <a:spLocks noGrp="1"/>
          </p:cNvSpPr>
          <p:nvPr>
            <p:ph type="dt" sz="half" idx="10"/>
          </p:nvPr>
        </p:nvSpPr>
        <p:spPr/>
        <p:txBody>
          <a:bodyPr/>
          <a:lstStyle/>
          <a:p>
            <a:fld id="{F8A5D3F2-8BE1-4791-8FE6-038B216BA857}" type="datetimeFigureOut">
              <a:rPr lang="es-CO" smtClean="0"/>
              <a:t>10/04/2024</a:t>
            </a:fld>
            <a:endParaRPr lang="es-CO"/>
          </a:p>
        </p:txBody>
      </p:sp>
      <p:sp>
        <p:nvSpPr>
          <p:cNvPr id="3" name="Marcador de pie de página 2">
            <a:extLst>
              <a:ext uri="{FF2B5EF4-FFF2-40B4-BE49-F238E27FC236}">
                <a16:creationId xmlns:a16="http://schemas.microsoft.com/office/drawing/2014/main" id="{EDCA622B-B2DE-1D94-69D7-D318F4967B0A}"/>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6DECB83D-7E5A-3A6A-7B46-ABFFD434ECE3}"/>
              </a:ext>
            </a:extLst>
          </p:cNvPr>
          <p:cNvSpPr>
            <a:spLocks noGrp="1"/>
          </p:cNvSpPr>
          <p:nvPr>
            <p:ph type="sldNum" sz="quarter" idx="12"/>
          </p:nvPr>
        </p:nvSpPr>
        <p:spPr/>
        <p:txBody>
          <a:bodyPr/>
          <a:lstStyle/>
          <a:p>
            <a:fld id="{89213151-EB88-4961-9986-5BA43EAADE3D}" type="slidenum">
              <a:rPr lang="es-CO" smtClean="0"/>
              <a:t>‹Nº›</a:t>
            </a:fld>
            <a:endParaRPr lang="es-CO"/>
          </a:p>
        </p:txBody>
      </p:sp>
    </p:spTree>
    <p:extLst>
      <p:ext uri="{BB962C8B-B14F-4D97-AF65-F5344CB8AC3E}">
        <p14:creationId xmlns:p14="http://schemas.microsoft.com/office/powerpoint/2010/main" val="3148715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D6842B-334D-7A18-5BFB-DB7EA5D05C8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2437D9B3-3FD4-DC87-02FF-238ADC7DB4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8BA91F9D-1F52-FEAC-BD65-DB8217B493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15D22EC-1272-0B20-63C1-D18FF9597675}"/>
              </a:ext>
            </a:extLst>
          </p:cNvPr>
          <p:cNvSpPr>
            <a:spLocks noGrp="1"/>
          </p:cNvSpPr>
          <p:nvPr>
            <p:ph type="dt" sz="half" idx="10"/>
          </p:nvPr>
        </p:nvSpPr>
        <p:spPr/>
        <p:txBody>
          <a:bodyPr/>
          <a:lstStyle/>
          <a:p>
            <a:fld id="{F8A5D3F2-8BE1-4791-8FE6-038B216BA857}" type="datetimeFigureOut">
              <a:rPr lang="es-CO" smtClean="0"/>
              <a:t>10/04/2024</a:t>
            </a:fld>
            <a:endParaRPr lang="es-CO"/>
          </a:p>
        </p:txBody>
      </p:sp>
      <p:sp>
        <p:nvSpPr>
          <p:cNvPr id="6" name="Marcador de pie de página 5">
            <a:extLst>
              <a:ext uri="{FF2B5EF4-FFF2-40B4-BE49-F238E27FC236}">
                <a16:creationId xmlns:a16="http://schemas.microsoft.com/office/drawing/2014/main" id="{CCAAD305-CEDC-3A76-1D57-84D6F92A3CC0}"/>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24437F11-9EC6-9891-4361-A51A13CC0902}"/>
              </a:ext>
            </a:extLst>
          </p:cNvPr>
          <p:cNvSpPr>
            <a:spLocks noGrp="1"/>
          </p:cNvSpPr>
          <p:nvPr>
            <p:ph type="sldNum" sz="quarter" idx="12"/>
          </p:nvPr>
        </p:nvSpPr>
        <p:spPr/>
        <p:txBody>
          <a:bodyPr/>
          <a:lstStyle/>
          <a:p>
            <a:fld id="{89213151-EB88-4961-9986-5BA43EAADE3D}" type="slidenum">
              <a:rPr lang="es-CO" smtClean="0"/>
              <a:t>‹Nº›</a:t>
            </a:fld>
            <a:endParaRPr lang="es-CO"/>
          </a:p>
        </p:txBody>
      </p:sp>
    </p:spTree>
    <p:extLst>
      <p:ext uri="{BB962C8B-B14F-4D97-AF65-F5344CB8AC3E}">
        <p14:creationId xmlns:p14="http://schemas.microsoft.com/office/powerpoint/2010/main" val="1892901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DADF64-47AB-A2A1-56B4-0893076232C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4F9E92BD-A5D7-D196-FE1F-E2471A825F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733756F9-B002-885A-6621-A5AE57DD6B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FE3CE30-B1C4-EF3B-E41B-FFD443B7DDFC}"/>
              </a:ext>
            </a:extLst>
          </p:cNvPr>
          <p:cNvSpPr>
            <a:spLocks noGrp="1"/>
          </p:cNvSpPr>
          <p:nvPr>
            <p:ph type="dt" sz="half" idx="10"/>
          </p:nvPr>
        </p:nvSpPr>
        <p:spPr/>
        <p:txBody>
          <a:bodyPr/>
          <a:lstStyle/>
          <a:p>
            <a:fld id="{F8A5D3F2-8BE1-4791-8FE6-038B216BA857}" type="datetimeFigureOut">
              <a:rPr lang="es-CO" smtClean="0"/>
              <a:t>10/04/2024</a:t>
            </a:fld>
            <a:endParaRPr lang="es-CO"/>
          </a:p>
        </p:txBody>
      </p:sp>
      <p:sp>
        <p:nvSpPr>
          <p:cNvPr id="6" name="Marcador de pie de página 5">
            <a:extLst>
              <a:ext uri="{FF2B5EF4-FFF2-40B4-BE49-F238E27FC236}">
                <a16:creationId xmlns:a16="http://schemas.microsoft.com/office/drawing/2014/main" id="{05BE4E1C-533D-63C9-1C54-C04F09D15D0A}"/>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D123D370-69EC-D2F5-92D4-BC283A857DA9}"/>
              </a:ext>
            </a:extLst>
          </p:cNvPr>
          <p:cNvSpPr>
            <a:spLocks noGrp="1"/>
          </p:cNvSpPr>
          <p:nvPr>
            <p:ph type="sldNum" sz="quarter" idx="12"/>
          </p:nvPr>
        </p:nvSpPr>
        <p:spPr/>
        <p:txBody>
          <a:bodyPr/>
          <a:lstStyle/>
          <a:p>
            <a:fld id="{89213151-EB88-4961-9986-5BA43EAADE3D}" type="slidenum">
              <a:rPr lang="es-CO" smtClean="0"/>
              <a:t>‹Nº›</a:t>
            </a:fld>
            <a:endParaRPr lang="es-CO"/>
          </a:p>
        </p:txBody>
      </p:sp>
    </p:spTree>
    <p:extLst>
      <p:ext uri="{BB962C8B-B14F-4D97-AF65-F5344CB8AC3E}">
        <p14:creationId xmlns:p14="http://schemas.microsoft.com/office/powerpoint/2010/main" val="3835171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1A7E3AD-CFD4-21D7-F27C-4AAAA5CA86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9440B67A-4540-387A-F1CD-E2E3727F5A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11E9EEC0-D923-EB45-249A-D7596AA52C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A5D3F2-8BE1-4791-8FE6-038B216BA857}" type="datetimeFigureOut">
              <a:rPr lang="es-CO" smtClean="0"/>
              <a:t>10/04/2024</a:t>
            </a:fld>
            <a:endParaRPr lang="es-CO"/>
          </a:p>
        </p:txBody>
      </p:sp>
      <p:sp>
        <p:nvSpPr>
          <p:cNvPr id="5" name="Marcador de pie de página 4">
            <a:extLst>
              <a:ext uri="{FF2B5EF4-FFF2-40B4-BE49-F238E27FC236}">
                <a16:creationId xmlns:a16="http://schemas.microsoft.com/office/drawing/2014/main" id="{B6EF3991-8EF5-FC6B-3E5E-64054142A1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18BF4621-1CE2-873B-2BF7-EB796B5BF4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213151-EB88-4961-9986-5BA43EAADE3D}" type="slidenum">
              <a:rPr lang="es-CO" smtClean="0"/>
              <a:t>‹Nº›</a:t>
            </a:fld>
            <a:endParaRPr lang="es-CO"/>
          </a:p>
        </p:txBody>
      </p:sp>
    </p:spTree>
    <p:extLst>
      <p:ext uri="{BB962C8B-B14F-4D97-AF65-F5344CB8AC3E}">
        <p14:creationId xmlns:p14="http://schemas.microsoft.com/office/powerpoint/2010/main" val="1185206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0.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image" Target="../media/image2.png"/><Relationship Id="rId7" Type="http://schemas.openxmlformats.org/officeDocument/2006/relationships/image" Target="../media/image157.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59.jpeg"/></Relationships>
</file>

<file path=ppt/slides/_rels/slide101.xml.rels><?xml version="1.0" encoding="UTF-8" standalone="yes"?>
<Relationships xmlns="http://schemas.openxmlformats.org/package/2006/relationships"><Relationship Id="rId8" Type="http://schemas.openxmlformats.org/officeDocument/2006/relationships/image" Target="../media/image161.jpeg"/><Relationship Id="rId3" Type="http://schemas.openxmlformats.org/officeDocument/2006/relationships/image" Target="../media/image2.png"/><Relationship Id="rId7" Type="http://schemas.openxmlformats.org/officeDocument/2006/relationships/image" Target="../media/image16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6.png"/><Relationship Id="rId5" Type="http://schemas.openxmlformats.org/officeDocument/2006/relationships/image" Target="../media/image5.png"/><Relationship Id="rId4" Type="http://schemas.openxmlformats.org/officeDocument/2006/relationships/image" Target="../media/image4.png"/></Relationships>
</file>

<file path=ppt/slides/_rels/slide102.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2.png"/><Relationship Id="rId7" Type="http://schemas.openxmlformats.org/officeDocument/2006/relationships/diagramData" Target="../diagrams/data1.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6.png"/><Relationship Id="rId11" Type="http://schemas.microsoft.com/office/2007/relationships/diagramDrawing" Target="../diagrams/drawing1.xml"/><Relationship Id="rId5" Type="http://schemas.openxmlformats.org/officeDocument/2006/relationships/image" Target="../media/image5.png"/><Relationship Id="rId10" Type="http://schemas.openxmlformats.org/officeDocument/2006/relationships/diagramColors" Target="../diagrams/colors1.xml"/><Relationship Id="rId4" Type="http://schemas.openxmlformats.org/officeDocument/2006/relationships/image" Target="../media/image4.png"/><Relationship Id="rId9" Type="http://schemas.openxmlformats.org/officeDocument/2006/relationships/diagramQuickStyle" Target="../diagrams/quickStyle1.xml"/></Relationships>
</file>

<file path=ppt/slides/_rels/slide103.xml.rels><?xml version="1.0" encoding="UTF-8" standalone="yes"?>
<Relationships xmlns="http://schemas.openxmlformats.org/package/2006/relationships"><Relationship Id="rId8" Type="http://schemas.openxmlformats.org/officeDocument/2006/relationships/image" Target="../media/image163.jpeg"/><Relationship Id="rId3" Type="http://schemas.openxmlformats.org/officeDocument/2006/relationships/image" Target="../media/image2.png"/><Relationship Id="rId7" Type="http://schemas.openxmlformats.org/officeDocument/2006/relationships/image" Target="../media/image16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6.png"/><Relationship Id="rId5" Type="http://schemas.openxmlformats.org/officeDocument/2006/relationships/image" Target="../media/image5.png"/><Relationship Id="rId4" Type="http://schemas.openxmlformats.org/officeDocument/2006/relationships/image" Target="../media/image4.png"/></Relationships>
</file>

<file path=ppt/slides/_rels/slide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6.png"/><Relationship Id="rId5" Type="http://schemas.openxmlformats.org/officeDocument/2006/relationships/image" Target="../media/image5.png"/><Relationship Id="rId4" Type="http://schemas.openxmlformats.org/officeDocument/2006/relationships/image" Target="../media/image4.png"/></Relationships>
</file>

<file path=ppt/slides/_rels/slide105.xml.rels><?xml version="1.0" encoding="UTF-8" standalone="yes"?>
<Relationships xmlns="http://schemas.openxmlformats.org/package/2006/relationships"><Relationship Id="rId8" Type="http://schemas.openxmlformats.org/officeDocument/2006/relationships/image" Target="../media/image165.jpeg"/><Relationship Id="rId3" Type="http://schemas.openxmlformats.org/officeDocument/2006/relationships/image" Target="../media/image2.png"/><Relationship Id="rId7" Type="http://schemas.openxmlformats.org/officeDocument/2006/relationships/image" Target="../media/image164.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66.jpeg"/></Relationships>
</file>

<file path=ppt/slides/_rels/slide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6.png"/><Relationship Id="rId5" Type="http://schemas.openxmlformats.org/officeDocument/2006/relationships/image" Target="../media/image5.png"/><Relationship Id="rId4" Type="http://schemas.openxmlformats.org/officeDocument/2006/relationships/image" Target="../media/image4.png"/></Relationships>
</file>

<file path=ppt/slides/_rels/slide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6.png"/><Relationship Id="rId5" Type="http://schemas.openxmlformats.org/officeDocument/2006/relationships/image" Target="../media/image5.png"/><Relationship Id="rId4" Type="http://schemas.openxmlformats.org/officeDocument/2006/relationships/image" Target="../media/image4.png"/></Relationships>
</file>

<file path=ppt/slides/_rels/slide10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6.png"/><Relationship Id="rId5" Type="http://schemas.openxmlformats.org/officeDocument/2006/relationships/image" Target="../media/image5.png"/><Relationship Id="rId4" Type="http://schemas.openxmlformats.org/officeDocument/2006/relationships/image" Target="../media/image4.png"/></Relationships>
</file>

<file path=ppt/slides/_rels/slide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6.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chart" Target="../charts/chart2.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8.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6.png"/><Relationship Id="rId5" Type="http://schemas.openxmlformats.org/officeDocument/2006/relationships/image" Target="../media/image5.png"/><Relationship Id="rId4" Type="http://schemas.openxmlformats.org/officeDocument/2006/relationships/image" Target="../media/image4.png"/></Relationships>
</file>

<file path=ppt/slides/_rels/slide111.xml.rels><?xml version="1.0" encoding="UTF-8" standalone="yes"?>
<Relationships xmlns="http://schemas.openxmlformats.org/package/2006/relationships"><Relationship Id="rId8" Type="http://schemas.openxmlformats.org/officeDocument/2006/relationships/image" Target="../media/image170.jpeg"/><Relationship Id="rId3" Type="http://schemas.openxmlformats.org/officeDocument/2006/relationships/image" Target="../media/image2.png"/><Relationship Id="rId7" Type="http://schemas.openxmlformats.org/officeDocument/2006/relationships/image" Target="../media/image169.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6.png"/><Relationship Id="rId5" Type="http://schemas.openxmlformats.org/officeDocument/2006/relationships/image" Target="../media/image5.png"/><Relationship Id="rId4" Type="http://schemas.openxmlformats.org/officeDocument/2006/relationships/image" Target="../media/image4.png"/></Relationships>
</file>

<file path=ppt/slides/_rels/slide112.xml.rels><?xml version="1.0" encoding="UTF-8" standalone="yes"?>
<Relationships xmlns="http://schemas.openxmlformats.org/package/2006/relationships"><Relationship Id="rId8" Type="http://schemas.openxmlformats.org/officeDocument/2006/relationships/image" Target="../media/image171.jpeg"/><Relationship Id="rId3" Type="http://schemas.openxmlformats.org/officeDocument/2006/relationships/image" Target="../media/image1.png"/><Relationship Id="rId7" Type="http://schemas.openxmlformats.org/officeDocument/2006/relationships/image" Target="../media/image136.png"/><Relationship Id="rId2" Type="http://schemas.openxmlformats.org/officeDocument/2006/relationships/slideLayout" Target="../slideLayouts/slideLayout1.xml"/><Relationship Id="rId1" Type="http://schemas.openxmlformats.org/officeDocument/2006/relationships/themeOverride" Target="../theme/themeOverride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172.jpeg"/></Relationships>
</file>

<file path=ppt/slides/_rels/slide1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14.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image" Target="../media/image2.png"/><Relationship Id="rId7" Type="http://schemas.openxmlformats.org/officeDocument/2006/relationships/chart" Target="../charts/chart6.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15.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image" Target="../media/image2.png"/><Relationship Id="rId7" Type="http://schemas.openxmlformats.org/officeDocument/2006/relationships/chart" Target="../charts/chart8.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chart" Target="../charts/chart10.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7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77.png"/><Relationship Id="rId5" Type="http://schemas.openxmlformats.org/officeDocument/2006/relationships/image" Target="../media/image4.png"/><Relationship Id="rId10" Type="http://schemas.openxmlformats.org/officeDocument/2006/relationships/image" Target="../media/image176.png"/><Relationship Id="rId4" Type="http://schemas.openxmlformats.org/officeDocument/2006/relationships/image" Target="../media/image3.png"/><Relationship Id="rId9" Type="http://schemas.openxmlformats.org/officeDocument/2006/relationships/image" Target="../media/image175.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chart" Target="../charts/chart3.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chart" Target="../charts/chart4.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chart" Target="../charts/chart5.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em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2.png"/><Relationship Id="rId7"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9.jpeg"/></Relationships>
</file>

<file path=ppt/slides/_rels/slide1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2.png"/><Relationship Id="rId7"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png"/><Relationship Id="rId7"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9.jpeg"/></Relationships>
</file>

<file path=ppt/slides/_rels/slide2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png"/><Relationship Id="rId7"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png"/><Relationship Id="rId7"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2.png"/><Relationship Id="rId7" Type="http://schemas.openxmlformats.org/officeDocument/2006/relationships/image" Target="../media/image3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png"/><Relationship Id="rId7" Type="http://schemas.openxmlformats.org/officeDocument/2006/relationships/image" Target="../media/image39.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1.tm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png"/><Relationship Id="rId7"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png"/><Relationship Id="rId7"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png"/><Relationship Id="rId7"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png"/><Relationship Id="rId7"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57.pn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2.png"/><Relationship Id="rId7"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png"/><Relationship Id="rId7"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60.png"/></Relationships>
</file>

<file path=ppt/slides/_rels/slide5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png"/><Relationship Id="rId7"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63.png"/></Relationships>
</file>

<file path=ppt/slides/_rels/slide5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png"/><Relationship Id="rId7"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2.png"/><Relationship Id="rId7" Type="http://schemas.openxmlformats.org/officeDocument/2006/relationships/image" Target="../media/image6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68.png"/></Relationships>
</file>

<file path=ppt/slides/_rels/slide5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2.png"/><Relationship Id="rId7" Type="http://schemas.openxmlformats.org/officeDocument/2006/relationships/image" Target="../media/image6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71.png"/></Relationships>
</file>

<file path=ppt/slides/_rels/slide5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2.png"/><Relationship Id="rId7" Type="http://schemas.openxmlformats.org/officeDocument/2006/relationships/image" Target="../media/image7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74.png"/></Relationships>
</file>

<file path=ppt/slides/_rels/slide5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2.png"/><Relationship Id="rId7" Type="http://schemas.openxmlformats.org/officeDocument/2006/relationships/image" Target="../media/image7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77.png"/></Relationships>
</file>

<file path=ppt/slides/_rels/slide57.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78.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1.jpeg"/><Relationship Id="rId7" Type="http://schemas.openxmlformats.org/officeDocument/2006/relationships/image" Target="../media/image4.png"/><Relationship Id="rId2" Type="http://schemas.openxmlformats.org/officeDocument/2006/relationships/image" Target="../media/image80.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83.jpeg"/><Relationship Id="rId4" Type="http://schemas.openxmlformats.org/officeDocument/2006/relationships/image" Target="../media/image1.png"/><Relationship Id="rId9" Type="http://schemas.openxmlformats.org/officeDocument/2006/relationships/image" Target="../media/image82.jpeg"/></Relationships>
</file>

<file path=ppt/slides/_rels/slide5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4.jpeg"/><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3.png"/><Relationship Id="rId11" Type="http://schemas.openxmlformats.org/officeDocument/2006/relationships/image" Target="../media/image87.jpeg"/><Relationship Id="rId5" Type="http://schemas.openxmlformats.org/officeDocument/2006/relationships/image" Target="../media/image2.png"/><Relationship Id="rId10" Type="http://schemas.openxmlformats.org/officeDocument/2006/relationships/image" Target="../media/image86.jpeg"/><Relationship Id="rId4" Type="http://schemas.openxmlformats.org/officeDocument/2006/relationships/image" Target="../media/image1.png"/><Relationship Id="rId9" Type="http://schemas.openxmlformats.org/officeDocument/2006/relationships/image" Target="../media/image85.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8.jpeg"/><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89.jpeg"/></Relationships>
</file>

<file path=ppt/slides/_rels/slide61.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2.png"/><Relationship Id="rId7" Type="http://schemas.openxmlformats.org/officeDocument/2006/relationships/image" Target="../media/image9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2.jpe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94.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97.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6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2.png"/><Relationship Id="rId7" Type="http://schemas.openxmlformats.org/officeDocument/2006/relationships/image" Target="../media/image10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2.png"/><Relationship Id="rId7" Type="http://schemas.openxmlformats.org/officeDocument/2006/relationships/image" Target="../media/image10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2.png"/><Relationship Id="rId7" Type="http://schemas.openxmlformats.org/officeDocument/2006/relationships/image" Target="../media/image109.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11.jpeg"/></Relationships>
</file>

<file path=ppt/slides/_rels/slide77.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2.png"/><Relationship Id="rId7" Type="http://schemas.openxmlformats.org/officeDocument/2006/relationships/image" Target="../media/image11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2.png"/><Relationship Id="rId7" Type="http://schemas.openxmlformats.org/officeDocument/2006/relationships/image" Target="../media/image114.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8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 Id="rId5" Type="http://schemas.openxmlformats.org/officeDocument/2006/relationships/image" Target="../media/image122.jpeg"/><Relationship Id="rId4" Type="http://schemas.openxmlformats.org/officeDocument/2006/relationships/image" Target="../media/image121.jpeg"/></Relationships>
</file>

<file path=ppt/slides/_rels/slide8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 Id="rId4" Type="http://schemas.openxmlformats.org/officeDocument/2006/relationships/image" Target="../media/image127.jpeg"/></Relationships>
</file>

<file path=ppt/slides/_rels/slide8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2.xml"/><Relationship Id="rId4" Type="http://schemas.openxmlformats.org/officeDocument/2006/relationships/image" Target="../media/image132.jpeg"/></Relationships>
</file>

<file path=ppt/slides/_rels/slide8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 Id="rId4" Type="http://schemas.openxmlformats.org/officeDocument/2006/relationships/image" Target="../media/image135.jpeg"/></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6.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7.jpeg"/><Relationship Id="rId5" Type="http://schemas.openxmlformats.org/officeDocument/2006/relationships/image" Target="../media/image136.png"/><Relationship Id="rId4" Type="http://schemas.openxmlformats.org/officeDocument/2006/relationships/image" Target="../media/image5.png"/></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6.png"/><Relationship Id="rId5" Type="http://schemas.openxmlformats.org/officeDocument/2006/relationships/image" Target="../media/image5.png"/><Relationship Id="rId4" Type="http://schemas.openxmlformats.org/officeDocument/2006/relationships/image" Target="../media/image4.png"/></Relationships>
</file>

<file path=ppt/slides/_rels/slide92.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image" Target="../media/image2.png"/><Relationship Id="rId7" Type="http://schemas.openxmlformats.org/officeDocument/2006/relationships/image" Target="../media/image139.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6.png"/><Relationship Id="rId5" Type="http://schemas.openxmlformats.org/officeDocument/2006/relationships/image" Target="../media/image5.png"/><Relationship Id="rId4" Type="http://schemas.openxmlformats.org/officeDocument/2006/relationships/image" Target="../media/image4.png"/></Relationships>
</file>

<file path=ppt/slides/_rels/slide93.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2.png"/><Relationship Id="rId7" Type="http://schemas.openxmlformats.org/officeDocument/2006/relationships/image" Target="../media/image14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6.png"/><Relationship Id="rId5" Type="http://schemas.openxmlformats.org/officeDocument/2006/relationships/image" Target="../media/image5.png"/><Relationship Id="rId4" Type="http://schemas.openxmlformats.org/officeDocument/2006/relationships/image" Target="../media/image4.png"/></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6.png"/><Relationship Id="rId5" Type="http://schemas.openxmlformats.org/officeDocument/2006/relationships/image" Target="../media/image5.png"/><Relationship Id="rId4" Type="http://schemas.openxmlformats.org/officeDocument/2006/relationships/image" Target="../media/image4.png"/></Relationships>
</file>

<file path=ppt/slides/_rels/slide9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43.jpeg"/><Relationship Id="rId5" Type="http://schemas.openxmlformats.org/officeDocument/2006/relationships/image" Target="../media/image136.png"/><Relationship Id="rId4" Type="http://schemas.openxmlformats.org/officeDocument/2006/relationships/image" Target="../media/image4.png"/></Relationships>
</file>

<file path=ppt/slides/_rels/slide96.xml.rels><?xml version="1.0" encoding="UTF-8" standalone="yes"?>
<Relationships xmlns="http://schemas.openxmlformats.org/package/2006/relationships"><Relationship Id="rId8" Type="http://schemas.openxmlformats.org/officeDocument/2006/relationships/image" Target="../media/image145.jpg"/><Relationship Id="rId3" Type="http://schemas.openxmlformats.org/officeDocument/2006/relationships/image" Target="../media/image2.png"/><Relationship Id="rId7" Type="http://schemas.openxmlformats.org/officeDocument/2006/relationships/image" Target="../media/image144.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6.png"/><Relationship Id="rId5" Type="http://schemas.openxmlformats.org/officeDocument/2006/relationships/image" Target="../media/image5.png"/><Relationship Id="rId10" Type="http://schemas.openxmlformats.org/officeDocument/2006/relationships/image" Target="../media/image147.jpg"/><Relationship Id="rId4" Type="http://schemas.openxmlformats.org/officeDocument/2006/relationships/image" Target="../media/image4.png"/><Relationship Id="rId9" Type="http://schemas.openxmlformats.org/officeDocument/2006/relationships/image" Target="../media/image146.jpg"/></Relationships>
</file>

<file path=ppt/slides/_rels/slide97.xml.rels><?xml version="1.0" encoding="UTF-8" standalone="yes"?>
<Relationships xmlns="http://schemas.openxmlformats.org/package/2006/relationships"><Relationship Id="rId8" Type="http://schemas.openxmlformats.org/officeDocument/2006/relationships/image" Target="../media/image149.jpg"/><Relationship Id="rId3" Type="http://schemas.openxmlformats.org/officeDocument/2006/relationships/image" Target="../media/image2.png"/><Relationship Id="rId7" Type="http://schemas.openxmlformats.org/officeDocument/2006/relationships/image" Target="../media/image148.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6.png"/><Relationship Id="rId5" Type="http://schemas.openxmlformats.org/officeDocument/2006/relationships/image" Target="../media/image5.png"/><Relationship Id="rId10" Type="http://schemas.openxmlformats.org/officeDocument/2006/relationships/image" Target="../media/image151.jpg"/><Relationship Id="rId4" Type="http://schemas.openxmlformats.org/officeDocument/2006/relationships/image" Target="../media/image4.png"/><Relationship Id="rId9" Type="http://schemas.openxmlformats.org/officeDocument/2006/relationships/image" Target="../media/image150.jpg"/></Relationships>
</file>

<file path=ppt/slides/_rels/slide98.xml.rels><?xml version="1.0" encoding="UTF-8" standalone="yes"?>
<Relationships xmlns="http://schemas.openxmlformats.org/package/2006/relationships"><Relationship Id="rId8" Type="http://schemas.openxmlformats.org/officeDocument/2006/relationships/image" Target="../media/image152.jpeg"/><Relationship Id="rId3" Type="http://schemas.openxmlformats.org/officeDocument/2006/relationships/image" Target="../media/image1.png"/><Relationship Id="rId7" Type="http://schemas.openxmlformats.org/officeDocument/2006/relationships/image" Target="../media/image136.png"/><Relationship Id="rId2" Type="http://schemas.openxmlformats.org/officeDocument/2006/relationships/slideLayout" Target="../slideLayouts/slideLayout1.xml"/><Relationship Id="rId1" Type="http://schemas.openxmlformats.org/officeDocument/2006/relationships/themeOverride" Target="../theme/themeOverride3.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54.jpeg"/><Relationship Id="rId4" Type="http://schemas.openxmlformats.org/officeDocument/2006/relationships/image" Target="../media/image2.png"/><Relationship Id="rId9" Type="http://schemas.openxmlformats.org/officeDocument/2006/relationships/image" Target="../media/image153.jpeg"/></Relationships>
</file>

<file path=ppt/slides/_rels/slide99.xml.rels><?xml version="1.0" encoding="UTF-8" standalone="yes"?>
<Relationships xmlns="http://schemas.openxmlformats.org/package/2006/relationships"><Relationship Id="rId8" Type="http://schemas.openxmlformats.org/officeDocument/2006/relationships/image" Target="../media/image156.jpg"/><Relationship Id="rId3" Type="http://schemas.openxmlformats.org/officeDocument/2006/relationships/image" Target="../media/image2.png"/><Relationship Id="rId7" Type="http://schemas.openxmlformats.org/officeDocument/2006/relationships/image" Target="../media/image155.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6DA64EA8-8D17-5798-2385-8FC724E80176}"/>
              </a:ext>
            </a:extLst>
          </p:cNvPr>
          <p:cNvPicPr>
            <a:picLocks noChangeAspect="1"/>
          </p:cNvPicPr>
          <p:nvPr/>
        </p:nvPicPr>
        <p:blipFill rotWithShape="1">
          <a:blip r:embed="rId7">
            <a:extLst>
              <a:ext uri="{28A0092B-C50C-407E-A947-70E740481C1C}">
                <a14:useLocalDpi xmlns:a14="http://schemas.microsoft.com/office/drawing/2010/main" val="0"/>
              </a:ext>
            </a:extLst>
          </a:blip>
          <a:srcRect b="24147"/>
          <a:stretch/>
        </p:blipFill>
        <p:spPr bwMode="auto">
          <a:xfrm>
            <a:off x="833626" y="705794"/>
            <a:ext cx="10524744" cy="3685453"/>
          </a:xfrm>
          <a:prstGeom prst="rect">
            <a:avLst/>
          </a:prstGeom>
          <a:noFill/>
          <a:ln>
            <a:noFill/>
          </a:ln>
        </p:spPr>
      </p:pic>
      <p:sp>
        <p:nvSpPr>
          <p:cNvPr id="3" name="CuadroTexto 2">
            <a:extLst>
              <a:ext uri="{FF2B5EF4-FFF2-40B4-BE49-F238E27FC236}">
                <a16:creationId xmlns:a16="http://schemas.microsoft.com/office/drawing/2014/main" id="{095BCDFE-0CBE-43C0-DE59-4F97394C105B}"/>
              </a:ext>
            </a:extLst>
          </p:cNvPr>
          <p:cNvSpPr txBox="1"/>
          <p:nvPr/>
        </p:nvSpPr>
        <p:spPr>
          <a:xfrm>
            <a:off x="1942031" y="5222131"/>
            <a:ext cx="8307933" cy="882678"/>
          </a:xfrm>
          <a:prstGeom prst="rect">
            <a:avLst/>
          </a:prstGeom>
          <a:noFill/>
        </p:spPr>
        <p:txBody>
          <a:bodyPr wrap="square">
            <a:spAutoFit/>
          </a:bodyPr>
          <a:lstStyle/>
          <a:p>
            <a:pPr marL="0" marR="0" algn="ctr">
              <a:lnSpc>
                <a:spcPct val="107000"/>
              </a:lnSpc>
              <a:spcBef>
                <a:spcPts val="0"/>
              </a:spcBef>
              <a:spcAft>
                <a:spcPts val="800"/>
              </a:spcAft>
            </a:pPr>
            <a:r>
              <a:rPr lang="es-CO" sz="2400" dirty="0">
                <a:effectLst/>
                <a:latin typeface="Lucida Calligraphy" panose="03010101010101010101" pitchFamily="66" charset="0"/>
                <a:ea typeface="Times New Roman" panose="02020603050405020304" pitchFamily="18" charset="0"/>
                <a:cs typeface="Times New Roman" panose="02020603050405020304" pitchFamily="18" charset="0"/>
              </a:rPr>
              <a:t>INFORME AUDIENCIA DE RENDICION PUBLICA DE CUENTAS</a:t>
            </a:r>
            <a:endParaRPr lang="es-CO" sz="1050" dirty="0">
              <a:effectLst/>
              <a:latin typeface="Lucida Calligraphy" panose="03010101010101010101" pitchFamily="66" charset="0"/>
              <a:ea typeface="Times New Roman" panose="02020603050405020304" pitchFamily="18" charset="0"/>
              <a:cs typeface="Times New Roman" panose="02020603050405020304" pitchFamily="18" charset="0"/>
            </a:endParaRPr>
          </a:p>
        </p:txBody>
      </p:sp>
      <p:sp>
        <p:nvSpPr>
          <p:cNvPr id="2" name="CuadroTexto 1">
            <a:extLst>
              <a:ext uri="{FF2B5EF4-FFF2-40B4-BE49-F238E27FC236}">
                <a16:creationId xmlns:a16="http://schemas.microsoft.com/office/drawing/2014/main" id="{EEDEECF5-B8F5-E362-C4D5-25727FAA2290}"/>
              </a:ext>
            </a:extLst>
          </p:cNvPr>
          <p:cNvSpPr txBox="1"/>
          <p:nvPr/>
        </p:nvSpPr>
        <p:spPr>
          <a:xfrm>
            <a:off x="9385297" y="4271918"/>
            <a:ext cx="1729334" cy="923330"/>
          </a:xfrm>
          <a:prstGeom prst="rect">
            <a:avLst/>
          </a:prstGeom>
          <a:noFill/>
        </p:spPr>
        <p:txBody>
          <a:bodyPr wrap="square" rtlCol="0">
            <a:spAutoFit/>
          </a:bodyPr>
          <a:lstStyle/>
          <a:p>
            <a:r>
              <a:rPr lang="es-CO" sz="5400" dirty="0">
                <a:solidFill>
                  <a:srgbClr val="92D05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2023</a:t>
            </a:r>
          </a:p>
        </p:txBody>
      </p:sp>
    </p:spTree>
    <p:extLst>
      <p:ext uri="{BB962C8B-B14F-4D97-AF65-F5344CB8AC3E}">
        <p14:creationId xmlns:p14="http://schemas.microsoft.com/office/powerpoint/2010/main" val="718799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Hacienda</a:t>
            </a:r>
          </a:p>
          <a:p>
            <a:pPr algn="ctr"/>
            <a:endParaRPr lang="es-CO" b="1" dirty="0">
              <a:ln w="22225">
                <a:solidFill>
                  <a:schemeClr val="accent2"/>
                </a:solidFill>
                <a:prstDash val="solid"/>
              </a:ln>
              <a:solidFill>
                <a:schemeClr val="accent2">
                  <a:lumMod val="40000"/>
                  <a:lumOff val="60000"/>
                </a:schemeClr>
              </a:solidFill>
            </a:endParaRPr>
          </a:p>
        </p:txBody>
      </p:sp>
      <p:sp>
        <p:nvSpPr>
          <p:cNvPr id="30" name="CuadroTexto 29">
            <a:extLst>
              <a:ext uri="{FF2B5EF4-FFF2-40B4-BE49-F238E27FC236}">
                <a16:creationId xmlns:a16="http://schemas.microsoft.com/office/drawing/2014/main" id="{E386FB85-09A1-345F-2792-2E7095BEF229}"/>
              </a:ext>
            </a:extLst>
          </p:cNvPr>
          <p:cNvSpPr txBox="1"/>
          <p:nvPr/>
        </p:nvSpPr>
        <p:spPr>
          <a:xfrm>
            <a:off x="-1096310" y="5620758"/>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2" name="CuadroTexto 1">
            <a:extLst>
              <a:ext uri="{FF2B5EF4-FFF2-40B4-BE49-F238E27FC236}">
                <a16:creationId xmlns:a16="http://schemas.microsoft.com/office/drawing/2014/main" id="{6E36D056-B61B-91F6-8372-2E46BB3BF539}"/>
              </a:ext>
            </a:extLst>
          </p:cNvPr>
          <p:cNvSpPr txBox="1"/>
          <p:nvPr/>
        </p:nvSpPr>
        <p:spPr>
          <a:xfrm>
            <a:off x="2772697" y="1603827"/>
            <a:ext cx="7695143" cy="584775"/>
          </a:xfrm>
          <a:prstGeom prst="rect">
            <a:avLst/>
          </a:prstGeom>
          <a:noFill/>
        </p:spPr>
        <p:txBody>
          <a:bodyPr wrap="square">
            <a:spAutoFit/>
          </a:bodyPr>
          <a:lstStyle/>
          <a:p>
            <a:r>
              <a:rPr lang="es-CO" sz="3200" b="1" dirty="0">
                <a:latin typeface="Amasis MT Pro Light" panose="020B0604020202020204" pitchFamily="18" charset="0"/>
                <a:cs typeface="Times New Roman" panose="02020603050405020304" pitchFamily="18" charset="0"/>
              </a:rPr>
              <a:t>INGRESOS EJECUTADOS A NOV 2023</a:t>
            </a:r>
            <a:endParaRPr lang="es-CO" sz="3200" dirty="0">
              <a:latin typeface="Amasis MT Pro Light" panose="020B0604020202020204" pitchFamily="18" charset="0"/>
              <a:cs typeface="Times New Roman" panose="02020603050405020304" pitchFamily="18" charset="0"/>
            </a:endParaRPr>
          </a:p>
        </p:txBody>
      </p:sp>
      <p:graphicFrame>
        <p:nvGraphicFramePr>
          <p:cNvPr id="4" name="Gráfico 3">
            <a:extLst>
              <a:ext uri="{FF2B5EF4-FFF2-40B4-BE49-F238E27FC236}">
                <a16:creationId xmlns:a16="http://schemas.microsoft.com/office/drawing/2014/main" id="{3D119CC4-794F-4378-3D23-38C44D58E6E1}"/>
              </a:ext>
            </a:extLst>
          </p:cNvPr>
          <p:cNvGraphicFramePr>
            <a:graphicFrameLocks/>
          </p:cNvGraphicFramePr>
          <p:nvPr/>
        </p:nvGraphicFramePr>
        <p:xfrm>
          <a:off x="541707" y="2326715"/>
          <a:ext cx="5432373" cy="344024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7" name="Tabla 6">
            <a:extLst>
              <a:ext uri="{FF2B5EF4-FFF2-40B4-BE49-F238E27FC236}">
                <a16:creationId xmlns:a16="http://schemas.microsoft.com/office/drawing/2014/main" id="{38CDB87B-4005-092D-6884-74590528931A}"/>
              </a:ext>
            </a:extLst>
          </p:cNvPr>
          <p:cNvGraphicFramePr>
            <a:graphicFrameLocks noGrp="1"/>
          </p:cNvGraphicFramePr>
          <p:nvPr/>
        </p:nvGraphicFramePr>
        <p:xfrm>
          <a:off x="6095999" y="2326715"/>
          <a:ext cx="5554294" cy="3440248"/>
        </p:xfrm>
        <a:graphic>
          <a:graphicData uri="http://schemas.openxmlformats.org/drawingml/2006/table">
            <a:tbl>
              <a:tblPr>
                <a:tableStyleId>{5C22544A-7EE6-4342-B048-85BDC9FD1C3A}</a:tableStyleId>
              </a:tblPr>
              <a:tblGrid>
                <a:gridCol w="2615186">
                  <a:extLst>
                    <a:ext uri="{9D8B030D-6E8A-4147-A177-3AD203B41FA5}">
                      <a16:colId xmlns:a16="http://schemas.microsoft.com/office/drawing/2014/main" val="449631150"/>
                    </a:ext>
                  </a:extLst>
                </a:gridCol>
                <a:gridCol w="1410010">
                  <a:extLst>
                    <a:ext uri="{9D8B030D-6E8A-4147-A177-3AD203B41FA5}">
                      <a16:colId xmlns:a16="http://schemas.microsoft.com/office/drawing/2014/main" val="3150626807"/>
                    </a:ext>
                  </a:extLst>
                </a:gridCol>
                <a:gridCol w="1529098">
                  <a:extLst>
                    <a:ext uri="{9D8B030D-6E8A-4147-A177-3AD203B41FA5}">
                      <a16:colId xmlns:a16="http://schemas.microsoft.com/office/drawing/2014/main" val="3846606896"/>
                    </a:ext>
                  </a:extLst>
                </a:gridCol>
              </a:tblGrid>
              <a:tr h="1116250">
                <a:tc>
                  <a:txBody>
                    <a:bodyPr/>
                    <a:lstStyle/>
                    <a:p>
                      <a:pPr algn="ctr" fontAlgn="ctr"/>
                      <a:r>
                        <a:rPr lang="es-ES" sz="1200" b="1" u="none" strike="noStrike" dirty="0">
                          <a:solidFill>
                            <a:schemeClr val="tx1"/>
                          </a:solidFill>
                          <a:effectLst/>
                        </a:rPr>
                        <a:t>COMPOSICION DE LOS INGRESOS  A NOVIEMBRE 2023</a:t>
                      </a:r>
                      <a:endParaRPr lang="es-ES" sz="1200" b="1" i="0" u="none" strike="noStrike" dirty="0">
                        <a:solidFill>
                          <a:schemeClr val="tx1"/>
                        </a:solidFill>
                        <a:effectLst/>
                        <a:latin typeface="Calibri" panose="020F0502020204030204" pitchFamily="34" charset="0"/>
                      </a:endParaRPr>
                    </a:p>
                  </a:txBody>
                  <a:tcPr marL="9525" marR="9525" marT="9525" marB="0" anchor="ctr"/>
                </a:tc>
                <a:tc>
                  <a:txBody>
                    <a:bodyPr/>
                    <a:lstStyle/>
                    <a:p>
                      <a:pPr algn="ctr" fontAlgn="ctr"/>
                      <a:r>
                        <a:rPr lang="en-US" sz="1200" b="1" u="none" strike="noStrike" dirty="0">
                          <a:solidFill>
                            <a:schemeClr val="tx1"/>
                          </a:solidFill>
                          <a:effectLst/>
                        </a:rPr>
                        <a:t>INGRESOS EJECUTADO   </a:t>
                      </a:r>
                    </a:p>
                    <a:p>
                      <a:pPr algn="ctr" fontAlgn="ctr"/>
                      <a:r>
                        <a:rPr lang="en-US" sz="1200" b="1" u="none" strike="noStrike" dirty="0">
                          <a:solidFill>
                            <a:schemeClr val="tx1"/>
                          </a:solidFill>
                          <a:effectLst/>
                        </a:rPr>
                        <a:t>  En millones de pesos</a:t>
                      </a:r>
                      <a:endParaRPr lang="en-US" sz="1200" b="1" i="0" u="none" strike="noStrike" dirty="0">
                        <a:solidFill>
                          <a:schemeClr val="tx1"/>
                        </a:solidFill>
                        <a:effectLst/>
                        <a:latin typeface="Calibri" panose="020F0502020204030204" pitchFamily="34" charset="0"/>
                      </a:endParaRPr>
                    </a:p>
                  </a:txBody>
                  <a:tcPr marL="9525" marR="9525" marT="9525" marB="0" anchor="ctr"/>
                </a:tc>
                <a:tc>
                  <a:txBody>
                    <a:bodyPr/>
                    <a:lstStyle/>
                    <a:p>
                      <a:pPr algn="ctr" fontAlgn="ctr"/>
                      <a:r>
                        <a:rPr lang="es-ES" sz="1200" b="1" u="none" strike="noStrike" dirty="0">
                          <a:solidFill>
                            <a:schemeClr val="tx1"/>
                          </a:solidFill>
                          <a:effectLst/>
                        </a:rPr>
                        <a:t>% Ejecución frente a Ingresos Totales</a:t>
                      </a:r>
                      <a:endParaRPr lang="es-ES" sz="1200" b="1" i="0" u="none" strike="noStrike" dirty="0">
                        <a:solidFill>
                          <a:schemeClr val="tx1"/>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38418793"/>
                  </a:ext>
                </a:extLst>
              </a:tr>
              <a:tr h="457480">
                <a:tc>
                  <a:txBody>
                    <a:bodyPr/>
                    <a:lstStyle/>
                    <a:p>
                      <a:pPr algn="l" fontAlgn="b"/>
                      <a:r>
                        <a:rPr lang="en-US" sz="1400" b="1" u="none" strike="noStrike" dirty="0">
                          <a:solidFill>
                            <a:schemeClr val="tx1"/>
                          </a:solidFill>
                          <a:effectLst/>
                        </a:rPr>
                        <a:t>INGRESOS TRIBUTARIOS</a:t>
                      </a:r>
                      <a:endParaRPr lang="en-US" sz="1400" b="1" i="0" u="none" strike="noStrike" dirty="0">
                        <a:solidFill>
                          <a:schemeClr val="tx1"/>
                        </a:solidFill>
                        <a:effectLst/>
                        <a:latin typeface="Calibri" panose="020F0502020204030204" pitchFamily="34" charset="0"/>
                      </a:endParaRPr>
                    </a:p>
                  </a:txBody>
                  <a:tcPr marL="9525" marR="9525" marT="9525" marB="0" anchor="b"/>
                </a:tc>
                <a:tc>
                  <a:txBody>
                    <a:bodyPr/>
                    <a:lstStyle/>
                    <a:p>
                      <a:pPr algn="r" fontAlgn="b"/>
                      <a:r>
                        <a:rPr lang="es-CO" sz="1600" b="1" i="0" u="none" strike="noStrike" dirty="0">
                          <a:solidFill>
                            <a:srgbClr val="000000"/>
                          </a:solidFill>
                          <a:effectLst/>
                          <a:latin typeface="+mj-lt"/>
                        </a:rPr>
                        <a:t>24,779</a:t>
                      </a:r>
                    </a:p>
                  </a:txBody>
                  <a:tcPr marL="9525" marR="9525" marT="9525" marB="0" anchor="b"/>
                </a:tc>
                <a:tc>
                  <a:txBody>
                    <a:bodyPr/>
                    <a:lstStyle/>
                    <a:p>
                      <a:pPr algn="r" fontAlgn="b"/>
                      <a:r>
                        <a:rPr lang="es-CO" sz="1600" b="1" i="0" u="none" strike="noStrike">
                          <a:solidFill>
                            <a:srgbClr val="000000"/>
                          </a:solidFill>
                          <a:effectLst/>
                          <a:latin typeface="+mj-lt"/>
                        </a:rPr>
                        <a:t>7.71%</a:t>
                      </a:r>
                    </a:p>
                  </a:txBody>
                  <a:tcPr marL="9525" marR="9525" marT="9525" marB="0" anchor="b"/>
                </a:tc>
                <a:extLst>
                  <a:ext uri="{0D108BD9-81ED-4DB2-BD59-A6C34878D82A}">
                    <a16:rowId xmlns:a16="http://schemas.microsoft.com/office/drawing/2014/main" val="1282299871"/>
                  </a:ext>
                </a:extLst>
              </a:tr>
              <a:tr h="457480">
                <a:tc>
                  <a:txBody>
                    <a:bodyPr/>
                    <a:lstStyle/>
                    <a:p>
                      <a:pPr algn="l" fontAlgn="b"/>
                      <a:r>
                        <a:rPr lang="en-US" sz="1400" b="1" u="none" strike="noStrike" dirty="0">
                          <a:solidFill>
                            <a:schemeClr val="tx1"/>
                          </a:solidFill>
                          <a:effectLst/>
                        </a:rPr>
                        <a:t>INGRESOS NO TRIBUTARIOS </a:t>
                      </a:r>
                      <a:endParaRPr lang="en-US" sz="1400" b="1" i="0" u="none" strike="noStrike" dirty="0">
                        <a:solidFill>
                          <a:schemeClr val="tx1"/>
                        </a:solidFill>
                        <a:effectLst/>
                        <a:latin typeface="Calibri" panose="020F0502020204030204" pitchFamily="34" charset="0"/>
                      </a:endParaRPr>
                    </a:p>
                  </a:txBody>
                  <a:tcPr marL="9525" marR="9525" marT="9525" marB="0" anchor="b"/>
                </a:tc>
                <a:tc>
                  <a:txBody>
                    <a:bodyPr/>
                    <a:lstStyle/>
                    <a:p>
                      <a:pPr algn="r" fontAlgn="b"/>
                      <a:r>
                        <a:rPr lang="es-CO" sz="1600" b="1" i="0" u="none" strike="noStrike" dirty="0">
                          <a:solidFill>
                            <a:srgbClr val="000000"/>
                          </a:solidFill>
                          <a:effectLst/>
                          <a:latin typeface="+mj-lt"/>
                        </a:rPr>
                        <a:t>216,029</a:t>
                      </a:r>
                    </a:p>
                  </a:txBody>
                  <a:tcPr marL="9525" marR="9525" marT="9525" marB="0" anchor="b"/>
                </a:tc>
                <a:tc>
                  <a:txBody>
                    <a:bodyPr/>
                    <a:lstStyle/>
                    <a:p>
                      <a:pPr algn="r" fontAlgn="b"/>
                      <a:r>
                        <a:rPr lang="es-CO" sz="1600" b="1" i="0" u="none" strike="noStrike" dirty="0">
                          <a:solidFill>
                            <a:srgbClr val="000000"/>
                          </a:solidFill>
                          <a:effectLst/>
                          <a:latin typeface="+mj-lt"/>
                        </a:rPr>
                        <a:t>67.21%</a:t>
                      </a:r>
                    </a:p>
                  </a:txBody>
                  <a:tcPr marL="9525" marR="9525" marT="9525" marB="0" anchor="b"/>
                </a:tc>
                <a:extLst>
                  <a:ext uri="{0D108BD9-81ED-4DB2-BD59-A6C34878D82A}">
                    <a16:rowId xmlns:a16="http://schemas.microsoft.com/office/drawing/2014/main" val="3705185023"/>
                  </a:ext>
                </a:extLst>
              </a:tr>
              <a:tr h="457480">
                <a:tc>
                  <a:txBody>
                    <a:bodyPr/>
                    <a:lstStyle/>
                    <a:p>
                      <a:pPr algn="l" fontAlgn="b"/>
                      <a:r>
                        <a:rPr lang="en-US" sz="1400" b="1" u="none" strike="noStrike" dirty="0">
                          <a:solidFill>
                            <a:schemeClr val="tx1"/>
                          </a:solidFill>
                          <a:effectLst/>
                        </a:rPr>
                        <a:t>INGRESOS DE CAPITAL</a:t>
                      </a:r>
                      <a:endParaRPr lang="en-US" sz="1400" b="1" i="0" u="none" strike="noStrike" dirty="0">
                        <a:solidFill>
                          <a:schemeClr val="tx1"/>
                        </a:solidFill>
                        <a:effectLst/>
                        <a:latin typeface="Calibri" panose="020F0502020204030204" pitchFamily="34" charset="0"/>
                      </a:endParaRPr>
                    </a:p>
                  </a:txBody>
                  <a:tcPr marL="9525" marR="9525" marT="9525" marB="0" anchor="b"/>
                </a:tc>
                <a:tc>
                  <a:txBody>
                    <a:bodyPr/>
                    <a:lstStyle/>
                    <a:p>
                      <a:pPr algn="r" fontAlgn="b"/>
                      <a:r>
                        <a:rPr lang="es-CO" sz="1600" b="1" i="0" u="none" strike="noStrike">
                          <a:solidFill>
                            <a:srgbClr val="000000"/>
                          </a:solidFill>
                          <a:effectLst/>
                          <a:latin typeface="+mj-lt"/>
                        </a:rPr>
                        <a:t>6,095</a:t>
                      </a:r>
                    </a:p>
                  </a:txBody>
                  <a:tcPr marL="9525" marR="9525" marT="9525" marB="0" anchor="b"/>
                </a:tc>
                <a:tc>
                  <a:txBody>
                    <a:bodyPr/>
                    <a:lstStyle/>
                    <a:p>
                      <a:pPr algn="r" fontAlgn="b"/>
                      <a:r>
                        <a:rPr lang="es-CO" sz="1600" b="1" i="0" u="none" strike="noStrike" dirty="0">
                          <a:solidFill>
                            <a:srgbClr val="000000"/>
                          </a:solidFill>
                          <a:effectLst/>
                          <a:latin typeface="+mj-lt"/>
                        </a:rPr>
                        <a:t>1.90%</a:t>
                      </a:r>
                    </a:p>
                  </a:txBody>
                  <a:tcPr marL="9525" marR="9525" marT="9525" marB="0" anchor="b"/>
                </a:tc>
                <a:extLst>
                  <a:ext uri="{0D108BD9-81ED-4DB2-BD59-A6C34878D82A}">
                    <a16:rowId xmlns:a16="http://schemas.microsoft.com/office/drawing/2014/main" val="1728801253"/>
                  </a:ext>
                </a:extLst>
              </a:tr>
              <a:tr h="475779">
                <a:tc>
                  <a:txBody>
                    <a:bodyPr/>
                    <a:lstStyle/>
                    <a:p>
                      <a:pPr algn="l" fontAlgn="b"/>
                      <a:r>
                        <a:rPr lang="en-US" sz="1400" b="1" u="none" strike="noStrike" dirty="0">
                          <a:solidFill>
                            <a:schemeClr val="tx1"/>
                          </a:solidFill>
                          <a:effectLst/>
                        </a:rPr>
                        <a:t>INGRESOS DE REGALIAS</a:t>
                      </a:r>
                      <a:endParaRPr lang="en-US" sz="1400" b="1" i="0" u="none" strike="noStrike" dirty="0">
                        <a:solidFill>
                          <a:schemeClr val="tx1"/>
                        </a:solidFill>
                        <a:effectLst/>
                        <a:latin typeface="Calibri" panose="020F0502020204030204" pitchFamily="34" charset="0"/>
                      </a:endParaRPr>
                    </a:p>
                  </a:txBody>
                  <a:tcPr marL="9525" marR="9525" marT="9525" marB="0" anchor="b"/>
                </a:tc>
                <a:tc>
                  <a:txBody>
                    <a:bodyPr/>
                    <a:lstStyle/>
                    <a:p>
                      <a:pPr algn="r" fontAlgn="b"/>
                      <a:r>
                        <a:rPr lang="es-CO" sz="1600" b="1" i="0" u="none" strike="noStrike">
                          <a:solidFill>
                            <a:srgbClr val="000000"/>
                          </a:solidFill>
                          <a:effectLst/>
                          <a:latin typeface="+mj-lt"/>
                        </a:rPr>
                        <a:t>74,539</a:t>
                      </a:r>
                    </a:p>
                  </a:txBody>
                  <a:tcPr marL="9525" marR="9525" marT="9525" marB="0" anchor="b"/>
                </a:tc>
                <a:tc>
                  <a:txBody>
                    <a:bodyPr/>
                    <a:lstStyle/>
                    <a:p>
                      <a:pPr algn="r" fontAlgn="b"/>
                      <a:r>
                        <a:rPr lang="es-CO" sz="1600" b="1" i="0" u="none" strike="noStrike" dirty="0">
                          <a:solidFill>
                            <a:srgbClr val="000000"/>
                          </a:solidFill>
                          <a:effectLst/>
                          <a:latin typeface="+mj-lt"/>
                        </a:rPr>
                        <a:t>23.18%</a:t>
                      </a:r>
                    </a:p>
                  </a:txBody>
                  <a:tcPr marL="9525" marR="9525" marT="9525" marB="0" anchor="b"/>
                </a:tc>
                <a:extLst>
                  <a:ext uri="{0D108BD9-81ED-4DB2-BD59-A6C34878D82A}">
                    <a16:rowId xmlns:a16="http://schemas.microsoft.com/office/drawing/2014/main" val="3405952411"/>
                  </a:ext>
                </a:extLst>
              </a:tr>
              <a:tr h="475779">
                <a:tc>
                  <a:txBody>
                    <a:bodyPr/>
                    <a:lstStyle/>
                    <a:p>
                      <a:pPr algn="l" fontAlgn="b"/>
                      <a:r>
                        <a:rPr lang="en-US" sz="1400" b="1" u="none" strike="noStrike" dirty="0">
                          <a:solidFill>
                            <a:schemeClr val="tx1"/>
                          </a:solidFill>
                          <a:effectLst/>
                        </a:rPr>
                        <a:t>INGRESOS TOTALES</a:t>
                      </a:r>
                      <a:endParaRPr lang="en-US" sz="1400" b="1" i="0" u="none" strike="noStrike" dirty="0">
                        <a:solidFill>
                          <a:schemeClr val="tx1"/>
                        </a:solidFill>
                        <a:effectLst/>
                        <a:latin typeface="Calibri" panose="020F0502020204030204" pitchFamily="34" charset="0"/>
                      </a:endParaRPr>
                    </a:p>
                  </a:txBody>
                  <a:tcPr marL="9525" marR="9525" marT="9525" marB="0" anchor="b"/>
                </a:tc>
                <a:tc>
                  <a:txBody>
                    <a:bodyPr/>
                    <a:lstStyle/>
                    <a:p>
                      <a:pPr algn="r" fontAlgn="b"/>
                      <a:r>
                        <a:rPr lang="es-CO" sz="1600" b="1" i="0" u="none" strike="noStrike" dirty="0">
                          <a:solidFill>
                            <a:srgbClr val="000000"/>
                          </a:solidFill>
                          <a:effectLst/>
                          <a:latin typeface="+mj-lt"/>
                        </a:rPr>
                        <a:t>321,442</a:t>
                      </a:r>
                    </a:p>
                  </a:txBody>
                  <a:tcPr marL="9525" marR="9525" marT="9525" marB="0" anchor="b"/>
                </a:tc>
                <a:tc>
                  <a:txBody>
                    <a:bodyPr/>
                    <a:lstStyle/>
                    <a:p>
                      <a:pPr algn="r" fontAlgn="b"/>
                      <a:r>
                        <a:rPr lang="es-CO" sz="1600" b="1" i="0" u="none" strike="noStrike" dirty="0">
                          <a:solidFill>
                            <a:srgbClr val="000000"/>
                          </a:solidFill>
                          <a:effectLst/>
                          <a:latin typeface="+mj-lt"/>
                        </a:rPr>
                        <a:t>100.00%</a:t>
                      </a:r>
                    </a:p>
                  </a:txBody>
                  <a:tcPr marL="9525" marR="9525" marT="9525" marB="0" anchor="b"/>
                </a:tc>
                <a:extLst>
                  <a:ext uri="{0D108BD9-81ED-4DB2-BD59-A6C34878D82A}">
                    <a16:rowId xmlns:a16="http://schemas.microsoft.com/office/drawing/2014/main" val="1898435958"/>
                  </a:ext>
                </a:extLst>
              </a:tr>
            </a:tbl>
          </a:graphicData>
        </a:graphic>
      </p:graphicFrame>
    </p:spTree>
    <p:extLst>
      <p:ext uri="{BB962C8B-B14F-4D97-AF65-F5344CB8AC3E}">
        <p14:creationId xmlns:p14="http://schemas.microsoft.com/office/powerpoint/2010/main" val="358031897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4"/>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9897533" y="5902745"/>
            <a:ext cx="2829564" cy="961635"/>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77C9AECC-398F-63DE-70C4-D3C3B39511D1}"/>
              </a:ext>
            </a:extLst>
          </p:cNvPr>
          <p:cNvSpPr txBox="1"/>
          <p:nvPr/>
        </p:nvSpPr>
        <p:spPr>
          <a:xfrm>
            <a:off x="1837345" y="1671998"/>
            <a:ext cx="6868295" cy="1077218"/>
          </a:xfrm>
          <a:prstGeom prst="rect">
            <a:avLst/>
          </a:prstGeom>
          <a:solidFill>
            <a:schemeClr val="accent6">
              <a:lumMod val="60000"/>
              <a:lumOff val="40000"/>
            </a:schemeClr>
          </a:solidFill>
        </p:spPr>
        <p:txBody>
          <a:bodyPr wrap="square">
            <a:spAutoFit/>
          </a:bodyPr>
          <a:lstStyle/>
          <a:p>
            <a:pPr algn="just"/>
            <a:r>
              <a:rPr lang="es-ES" sz="1600" dirty="0">
                <a:solidFill>
                  <a:srgbClr val="000000"/>
                </a:solidFill>
                <a:effectLst/>
                <a:latin typeface="Franklin Gothic Demi Cond" panose="020B0706030402020204" pitchFamily="34" charset="0"/>
                <a:ea typeface="Times New Roman" panose="02020603050405020304" pitchFamily="18" charset="0"/>
              </a:rPr>
              <a:t>Se logro el mejoramiento de 7 escenarios deportivos como la Adecuación de la parte interna del estadio de futbol del municipio de Ciénaga</a:t>
            </a:r>
            <a:r>
              <a:rPr lang="es-ES" sz="1600" dirty="0">
                <a:effectLst/>
                <a:latin typeface="Franklin Gothic Demi Cond" panose="020B0706030402020204" pitchFamily="34" charset="0"/>
                <a:ea typeface="Times New Roman" panose="02020603050405020304" pitchFamily="18" charset="0"/>
              </a:rPr>
              <a:t> </a:t>
            </a:r>
            <a:r>
              <a:rPr lang="es-ES" sz="1600" dirty="0">
                <a:solidFill>
                  <a:srgbClr val="000000"/>
                </a:solidFill>
                <a:effectLst/>
                <a:latin typeface="Franklin Gothic Demi Cond" panose="020B0706030402020204" pitchFamily="34" charset="0"/>
                <a:ea typeface="Times New Roman" panose="02020603050405020304" pitchFamily="18" charset="0"/>
              </a:rPr>
              <a:t>realizando reparaciones estructurales, mantenimiento cubierta metálica, adecuaciones físicas, carpintería metálica, instalaciones eléctricas y aires acondicionados.</a:t>
            </a:r>
            <a:endParaRPr lang="es-CO" sz="1600" dirty="0">
              <a:effectLst/>
              <a:latin typeface="Franklin Gothic Demi Cond" panose="020B0706030402020204" pitchFamily="34" charset="0"/>
              <a:ea typeface="Times New Roman" panose="02020603050405020304" pitchFamily="18" charset="0"/>
            </a:endParaRPr>
          </a:p>
        </p:txBody>
      </p:sp>
      <p:pic>
        <p:nvPicPr>
          <p:cNvPr id="3" name="Imagen 2" descr="Texto&#10;&#10;Descripción generada automáticamente con confianza baja">
            <a:extLst>
              <a:ext uri="{FF2B5EF4-FFF2-40B4-BE49-F238E27FC236}">
                <a16:creationId xmlns:a16="http://schemas.microsoft.com/office/drawing/2014/main" id="{D81A6AAC-E873-1D7A-4959-FCE7273BA5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3800" y="71254"/>
            <a:ext cx="2124929" cy="729773"/>
          </a:xfrm>
          <a:prstGeom prst="rect">
            <a:avLst/>
          </a:prstGeom>
        </p:spPr>
      </p:pic>
      <p:sp>
        <p:nvSpPr>
          <p:cNvPr id="4" name="CuadroTexto 3">
            <a:extLst>
              <a:ext uri="{FF2B5EF4-FFF2-40B4-BE49-F238E27FC236}">
                <a16:creationId xmlns:a16="http://schemas.microsoft.com/office/drawing/2014/main" id="{FDB2979D-3F57-E14A-4828-61F41DE08B6F}"/>
              </a:ext>
            </a:extLst>
          </p:cNvPr>
          <p:cNvSpPr txBox="1"/>
          <p:nvPr/>
        </p:nvSpPr>
        <p:spPr>
          <a:xfrm>
            <a:off x="1925235" y="1150864"/>
            <a:ext cx="7434733" cy="461665"/>
          </a:xfrm>
          <a:prstGeom prst="rect">
            <a:avLst/>
          </a:prstGeom>
          <a:noFill/>
        </p:spPr>
        <p:txBody>
          <a:bodyPr wrap="square">
            <a:spAutoFit/>
          </a:bodyPr>
          <a:lstStyle/>
          <a:p>
            <a:pPr algn="ctr">
              <a:spcAft>
                <a:spcPts val="800"/>
              </a:spcAft>
            </a:pPr>
            <a:r>
              <a:rPr lang="es-MX" sz="2400" b="1" dirty="0">
                <a:latin typeface="Amasis MT Pro Light" panose="020B0604020202020204" pitchFamily="18" charset="0"/>
                <a:cs typeface="Times New Roman" panose="02020603050405020304" pitchFamily="18" charset="0"/>
              </a:rPr>
              <a:t>RECREACIÓN Y DEPORTE</a:t>
            </a:r>
            <a:endParaRPr lang="es-CO" sz="2400" b="1" dirty="0">
              <a:latin typeface="Amasis MT Pro Light" panose="020B0604020202020204" pitchFamily="18" charset="0"/>
              <a:cs typeface="Times New Roman" panose="02020603050405020304" pitchFamily="18" charset="0"/>
            </a:endParaRPr>
          </a:p>
        </p:txBody>
      </p:sp>
      <p:cxnSp>
        <p:nvCxnSpPr>
          <p:cNvPr id="5" name="Conector recto 4">
            <a:extLst>
              <a:ext uri="{FF2B5EF4-FFF2-40B4-BE49-F238E27FC236}">
                <a16:creationId xmlns:a16="http://schemas.microsoft.com/office/drawing/2014/main" id="{B62681FA-4BD6-70A1-F595-9CDC741661EB}"/>
              </a:ext>
            </a:extLst>
          </p:cNvPr>
          <p:cNvCxnSpPr>
            <a:cxnSpLocks/>
          </p:cNvCxnSpPr>
          <p:nvPr/>
        </p:nvCxnSpPr>
        <p:spPr>
          <a:xfrm flipV="1">
            <a:off x="1307716" y="1543603"/>
            <a:ext cx="8052252" cy="55877"/>
          </a:xfrm>
          <a:prstGeom prst="line">
            <a:avLst/>
          </a:prstGeom>
          <a:ln>
            <a:headEnd type="oval"/>
            <a:tailEnd type="oval"/>
          </a:ln>
        </p:spPr>
        <p:style>
          <a:lnRef idx="1">
            <a:schemeClr val="accent4"/>
          </a:lnRef>
          <a:fillRef idx="0">
            <a:schemeClr val="accent4"/>
          </a:fillRef>
          <a:effectRef idx="0">
            <a:schemeClr val="accent4"/>
          </a:effectRef>
          <a:fontRef idx="minor">
            <a:schemeClr val="tx1"/>
          </a:fontRef>
        </p:style>
      </p:cxnSp>
      <p:pic>
        <p:nvPicPr>
          <p:cNvPr id="10" name="Imagen 9">
            <a:extLst>
              <a:ext uri="{FF2B5EF4-FFF2-40B4-BE49-F238E27FC236}">
                <a16:creationId xmlns:a16="http://schemas.microsoft.com/office/drawing/2014/main" id="{6AC4740A-6280-0D64-F6A1-14466F822B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1223" y="3198168"/>
            <a:ext cx="3909377" cy="2605233"/>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4" name="Imagen 13">
            <a:extLst>
              <a:ext uri="{FF2B5EF4-FFF2-40B4-BE49-F238E27FC236}">
                <a16:creationId xmlns:a16="http://schemas.microsoft.com/office/drawing/2014/main" id="{E083129B-CD64-900F-2461-32BC979EF9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29928" y="1924087"/>
            <a:ext cx="2974205" cy="3965607"/>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6" name="Imagen 15">
            <a:extLst>
              <a:ext uri="{FF2B5EF4-FFF2-40B4-BE49-F238E27FC236}">
                <a16:creationId xmlns:a16="http://schemas.microsoft.com/office/drawing/2014/main" id="{29B50A90-CD29-B807-87DF-6925A419469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54650" y="3014133"/>
            <a:ext cx="2694129" cy="3592172"/>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8232806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4"/>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9182616" y="5659779"/>
            <a:ext cx="3544481" cy="1204601"/>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77C9AECC-398F-63DE-70C4-D3C3B39511D1}"/>
              </a:ext>
            </a:extLst>
          </p:cNvPr>
          <p:cNvSpPr txBox="1"/>
          <p:nvPr/>
        </p:nvSpPr>
        <p:spPr>
          <a:xfrm>
            <a:off x="1747883" y="1410300"/>
            <a:ext cx="7818148" cy="584775"/>
          </a:xfrm>
          <a:prstGeom prst="rect">
            <a:avLst/>
          </a:prstGeom>
          <a:solidFill>
            <a:schemeClr val="accent6">
              <a:lumMod val="60000"/>
              <a:lumOff val="40000"/>
            </a:schemeClr>
          </a:solidFill>
        </p:spPr>
        <p:txBody>
          <a:bodyPr wrap="square">
            <a:spAutoFit/>
          </a:bodyPr>
          <a:lstStyle/>
          <a:p>
            <a:pPr algn="ctr">
              <a:spcAft>
                <a:spcPts val="800"/>
              </a:spcAft>
            </a:pPr>
            <a:r>
              <a:rPr lang="es-MX" sz="1600" dirty="0">
                <a:latin typeface="Tw Cen MT Condensed Extra Bold" panose="020B0803020202020204" pitchFamily="34" charset="0"/>
                <a:ea typeface="Times New Roman" panose="02020603050405020304" pitchFamily="18" charset="0"/>
                <a:cs typeface="Times New Roman" panose="02020603050405020304" pitchFamily="18" charset="0"/>
              </a:rPr>
              <a:t>REMODELACIÓN, ADECUACIÓN DEL ESTADIO DE BEISBOL JULIO SILVA BOLAÑO PRIMERA ETAPA EN EL MUNICIPIO DECIÉNAGA</a:t>
            </a:r>
            <a:endParaRPr lang="es-CO" sz="1600" dirty="0">
              <a:effectLst/>
              <a:latin typeface="Tw Cen MT Condensed Extra Bold" panose="020B0803020202020204" pitchFamily="34" charset="0"/>
              <a:ea typeface="Times New Roman" panose="02020603050405020304" pitchFamily="18" charset="0"/>
              <a:cs typeface="Times New Roman" panose="02020603050405020304" pitchFamily="18" charset="0"/>
            </a:endParaRPr>
          </a:p>
        </p:txBody>
      </p:sp>
      <p:pic>
        <p:nvPicPr>
          <p:cNvPr id="3" name="Imagen 2" descr="Texto&#10;&#10;Descripción generada automáticamente con confianza baja">
            <a:extLst>
              <a:ext uri="{FF2B5EF4-FFF2-40B4-BE49-F238E27FC236}">
                <a16:creationId xmlns:a16="http://schemas.microsoft.com/office/drawing/2014/main" id="{D81A6AAC-E873-1D7A-4959-FCE7273BA5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3800" y="71254"/>
            <a:ext cx="2124929" cy="729773"/>
          </a:xfrm>
          <a:prstGeom prst="rect">
            <a:avLst/>
          </a:prstGeom>
        </p:spPr>
      </p:pic>
      <p:pic>
        <p:nvPicPr>
          <p:cNvPr id="21" name="Imagen 20">
            <a:extLst>
              <a:ext uri="{FF2B5EF4-FFF2-40B4-BE49-F238E27FC236}">
                <a16:creationId xmlns:a16="http://schemas.microsoft.com/office/drawing/2014/main" id="{F31420AA-2A24-215F-C3B6-C026EE6C1E6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31582" y="2267112"/>
            <a:ext cx="2726254" cy="3635005"/>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23" name="Imagen 22">
            <a:extLst>
              <a:ext uri="{FF2B5EF4-FFF2-40B4-BE49-F238E27FC236}">
                <a16:creationId xmlns:a16="http://schemas.microsoft.com/office/drawing/2014/main" id="{5BF3E9C4-D9CD-24F9-202C-35C9F9EA25E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852862" y="2552101"/>
            <a:ext cx="3860800" cy="2895599"/>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4" name="CuadroTexto 3">
            <a:extLst>
              <a:ext uri="{FF2B5EF4-FFF2-40B4-BE49-F238E27FC236}">
                <a16:creationId xmlns:a16="http://schemas.microsoft.com/office/drawing/2014/main" id="{FDB2979D-3F57-E14A-4828-61F41DE08B6F}"/>
              </a:ext>
            </a:extLst>
          </p:cNvPr>
          <p:cNvSpPr txBox="1"/>
          <p:nvPr/>
        </p:nvSpPr>
        <p:spPr>
          <a:xfrm>
            <a:off x="1747883" y="911499"/>
            <a:ext cx="7434733" cy="461665"/>
          </a:xfrm>
          <a:prstGeom prst="rect">
            <a:avLst/>
          </a:prstGeom>
          <a:noFill/>
        </p:spPr>
        <p:txBody>
          <a:bodyPr wrap="square">
            <a:spAutoFit/>
          </a:bodyPr>
          <a:lstStyle/>
          <a:p>
            <a:pPr algn="ctr">
              <a:spcAft>
                <a:spcPts val="800"/>
              </a:spcAft>
            </a:pPr>
            <a:r>
              <a:rPr lang="es-MX" sz="2400" b="1" dirty="0">
                <a:latin typeface="Amasis MT Pro Light" panose="020B0604020202020204" pitchFamily="18" charset="0"/>
                <a:cs typeface="Times New Roman" panose="02020603050405020304" pitchFamily="18" charset="0"/>
              </a:rPr>
              <a:t>RECREACIÓN Y DEPORTE</a:t>
            </a:r>
            <a:endParaRPr lang="es-CO" sz="2400" b="1" dirty="0">
              <a:latin typeface="Amasis MT Pro Light" panose="020B0604020202020204" pitchFamily="18" charset="0"/>
              <a:cs typeface="Times New Roman" panose="02020603050405020304" pitchFamily="18" charset="0"/>
            </a:endParaRPr>
          </a:p>
        </p:txBody>
      </p:sp>
      <p:cxnSp>
        <p:nvCxnSpPr>
          <p:cNvPr id="5" name="Conector recto 4">
            <a:extLst>
              <a:ext uri="{FF2B5EF4-FFF2-40B4-BE49-F238E27FC236}">
                <a16:creationId xmlns:a16="http://schemas.microsoft.com/office/drawing/2014/main" id="{B62681FA-4BD6-70A1-F595-9CDC741661EB}"/>
              </a:ext>
            </a:extLst>
          </p:cNvPr>
          <p:cNvCxnSpPr>
            <a:cxnSpLocks/>
          </p:cNvCxnSpPr>
          <p:nvPr/>
        </p:nvCxnSpPr>
        <p:spPr>
          <a:xfrm flipV="1">
            <a:off x="1616477" y="1306200"/>
            <a:ext cx="8052252" cy="55877"/>
          </a:xfrm>
          <a:prstGeom prst="line">
            <a:avLst/>
          </a:prstGeom>
          <a:ln>
            <a:headEnd type="oval"/>
            <a:tailEnd type="oval"/>
          </a:ln>
        </p:spPr>
        <p:style>
          <a:lnRef idx="1">
            <a:schemeClr val="accent4"/>
          </a:lnRef>
          <a:fillRef idx="0">
            <a:schemeClr val="accent4"/>
          </a:fillRef>
          <a:effectRef idx="0">
            <a:schemeClr val="accent4"/>
          </a:effectRef>
          <a:fontRef idx="minor">
            <a:schemeClr val="tx1"/>
          </a:fontRef>
        </p:style>
      </p:cxnSp>
      <p:sp>
        <p:nvSpPr>
          <p:cNvPr id="7" name="CuadroTexto 6">
            <a:extLst>
              <a:ext uri="{FF2B5EF4-FFF2-40B4-BE49-F238E27FC236}">
                <a16:creationId xmlns:a16="http://schemas.microsoft.com/office/drawing/2014/main" id="{9C2E2CE6-528B-766D-A9E6-927073437D10}"/>
              </a:ext>
            </a:extLst>
          </p:cNvPr>
          <p:cNvSpPr txBox="1"/>
          <p:nvPr/>
        </p:nvSpPr>
        <p:spPr>
          <a:xfrm>
            <a:off x="7924800" y="4664990"/>
            <a:ext cx="2726254" cy="830933"/>
          </a:xfrm>
          <a:prstGeom prst="rect">
            <a:avLst/>
          </a:prstGeom>
          <a:ln>
            <a:solidFill>
              <a:schemeClr val="accent6">
                <a:lumMod val="75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lnSpc>
                <a:spcPct val="107000"/>
              </a:lnSpc>
              <a:spcAft>
                <a:spcPts val="800"/>
              </a:spcAft>
            </a:pPr>
            <a:r>
              <a:rPr lang="es-CO" sz="2000" dirty="0">
                <a:effectLst/>
                <a:latin typeface="Tw Cen MT Condensed Extra Bold" panose="020B0803020202020204" pitchFamily="34" charset="0"/>
                <a:ea typeface="Times New Roman" panose="02020603050405020304" pitchFamily="18" charset="0"/>
                <a:cs typeface="Times New Roman" panose="02020603050405020304" pitchFamily="18" charset="0"/>
              </a:rPr>
              <a:t>Inversión</a:t>
            </a:r>
          </a:p>
          <a:p>
            <a:pPr algn="ctr">
              <a:lnSpc>
                <a:spcPct val="107000"/>
              </a:lnSpc>
              <a:spcAft>
                <a:spcPts val="800"/>
              </a:spcAft>
            </a:pPr>
            <a:r>
              <a:rPr lang="es-CO" sz="2000" dirty="0">
                <a:effectLst/>
                <a:latin typeface="Tw Cen MT Condensed Extra Bold" panose="020B0803020202020204" pitchFamily="34" charset="0"/>
                <a:ea typeface="Times New Roman" panose="02020603050405020304" pitchFamily="18" charset="0"/>
                <a:cs typeface="Times New Roman" panose="02020603050405020304" pitchFamily="18" charset="0"/>
              </a:rPr>
              <a:t>$2.853.935.899</a:t>
            </a:r>
            <a:endParaRPr lang="es-CO" sz="2000" dirty="0">
              <a:latin typeface="Tw Cen MT Condensed Extra Bold" panose="020B0803020202020204" pitchFamily="34" charset="0"/>
              <a:cs typeface="Times New Roman" panose="02020603050405020304" pitchFamily="18" charset="0"/>
            </a:endParaRPr>
          </a:p>
        </p:txBody>
      </p:sp>
      <p:sp>
        <p:nvSpPr>
          <p:cNvPr id="11" name="CuadroTexto 10">
            <a:extLst>
              <a:ext uri="{FF2B5EF4-FFF2-40B4-BE49-F238E27FC236}">
                <a16:creationId xmlns:a16="http://schemas.microsoft.com/office/drawing/2014/main" id="{76F999D6-2882-5D55-C383-7FBBD80D2CE0}"/>
              </a:ext>
            </a:extLst>
          </p:cNvPr>
          <p:cNvSpPr txBox="1"/>
          <p:nvPr/>
        </p:nvSpPr>
        <p:spPr>
          <a:xfrm>
            <a:off x="7924800" y="2623698"/>
            <a:ext cx="2692400" cy="187743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s-ES" sz="1600" dirty="0">
                <a:solidFill>
                  <a:srgbClr val="000000"/>
                </a:solidFill>
                <a:effectLst/>
                <a:latin typeface="Franklin Gothic Demi Cond" panose="020B0706030402020204" pitchFamily="34" charset="0"/>
                <a:ea typeface="Times New Roman" panose="02020603050405020304" pitchFamily="18" charset="0"/>
              </a:rPr>
              <a:t>Esta obra se encuentra en  ejecución y contempla la  se realización de gradas con camerinos de 133,96 m2; escaleras en concreto 66,76 m2</a:t>
            </a:r>
            <a:r>
              <a:rPr lang="es-ES" sz="1800" dirty="0">
                <a:solidFill>
                  <a:srgbClr val="000000"/>
                </a:solidFill>
                <a:effectLst/>
                <a:latin typeface="Arial" panose="020B0604020202020204" pitchFamily="34" charset="0"/>
                <a:ea typeface="Times New Roman" panose="02020603050405020304" pitchFamily="18" charset="0"/>
              </a:rPr>
              <a:t>.</a:t>
            </a:r>
            <a:endParaRPr lang="es-CO" sz="1800" dirty="0">
              <a:effectLst/>
              <a:latin typeface="Times New Roman" panose="02020603050405020304" pitchFamily="18" charset="0"/>
              <a:ea typeface="Times New Roman" panose="02020603050405020304" pitchFamily="18" charset="0"/>
            </a:endParaRPr>
          </a:p>
          <a:p>
            <a:endParaRPr lang="es-CO" dirty="0"/>
          </a:p>
        </p:txBody>
      </p:sp>
    </p:spTree>
    <p:extLst>
      <p:ext uri="{BB962C8B-B14F-4D97-AF65-F5344CB8AC3E}">
        <p14:creationId xmlns:p14="http://schemas.microsoft.com/office/powerpoint/2010/main" val="8824816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4"/>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9497683" y="5766855"/>
            <a:ext cx="3229414" cy="1097525"/>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77C9AECC-398F-63DE-70C4-D3C3B39511D1}"/>
              </a:ext>
            </a:extLst>
          </p:cNvPr>
          <p:cNvSpPr txBox="1"/>
          <p:nvPr/>
        </p:nvSpPr>
        <p:spPr>
          <a:xfrm>
            <a:off x="384750" y="2786330"/>
            <a:ext cx="3594584" cy="1077218"/>
          </a:xfrm>
          <a:prstGeom prst="rect">
            <a:avLst/>
          </a:prstGeom>
          <a:solidFill>
            <a:schemeClr val="accent6">
              <a:lumMod val="60000"/>
              <a:lumOff val="40000"/>
            </a:schemeClr>
          </a:solidFill>
        </p:spPr>
        <p:txBody>
          <a:bodyPr wrap="square">
            <a:spAutoFit/>
          </a:bodyPr>
          <a:lstStyle/>
          <a:p>
            <a:pPr algn="ctr">
              <a:spcAft>
                <a:spcPts val="800"/>
              </a:spcAft>
            </a:pPr>
            <a:r>
              <a:rPr lang="es-MX" sz="1600" dirty="0">
                <a:latin typeface="Tw Cen MT Condensed Extra Bold" panose="020B0803020202020204" pitchFamily="34" charset="0"/>
                <a:ea typeface="Times New Roman" panose="02020603050405020304" pitchFamily="18" charset="0"/>
                <a:cs typeface="Times New Roman" panose="02020603050405020304" pitchFamily="18" charset="0"/>
              </a:rPr>
              <a:t>MEJORAMIENTO Y ADECUACIÓN DE PARQUES Y ESCENARIOS DEPORTIVOS, EL CARMEN, SAN RAFAEL, 5 DE FEBRERO, CANCHA DEL CEMENTERIO SAN MIGUEL </a:t>
            </a:r>
            <a:endParaRPr lang="es-CO" sz="1600" dirty="0">
              <a:effectLst/>
              <a:latin typeface="Tw Cen MT Condensed Extra Bold" panose="020B0803020202020204" pitchFamily="34" charset="0"/>
              <a:ea typeface="Times New Roman" panose="02020603050405020304" pitchFamily="18" charset="0"/>
              <a:cs typeface="Times New Roman" panose="02020603050405020304" pitchFamily="18" charset="0"/>
            </a:endParaRPr>
          </a:p>
        </p:txBody>
      </p:sp>
      <p:pic>
        <p:nvPicPr>
          <p:cNvPr id="3" name="Imagen 2" descr="Texto&#10;&#10;Descripción generada automáticamente con confianza baja">
            <a:extLst>
              <a:ext uri="{FF2B5EF4-FFF2-40B4-BE49-F238E27FC236}">
                <a16:creationId xmlns:a16="http://schemas.microsoft.com/office/drawing/2014/main" id="{D81A6AAC-E873-1D7A-4959-FCE7273BA5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3800" y="71254"/>
            <a:ext cx="2124929" cy="729773"/>
          </a:xfrm>
          <a:prstGeom prst="rect">
            <a:avLst/>
          </a:prstGeom>
        </p:spPr>
      </p:pic>
      <p:sp>
        <p:nvSpPr>
          <p:cNvPr id="4" name="CuadroTexto 3">
            <a:extLst>
              <a:ext uri="{FF2B5EF4-FFF2-40B4-BE49-F238E27FC236}">
                <a16:creationId xmlns:a16="http://schemas.microsoft.com/office/drawing/2014/main" id="{FDB2979D-3F57-E14A-4828-61F41DE08B6F}"/>
              </a:ext>
            </a:extLst>
          </p:cNvPr>
          <p:cNvSpPr txBox="1"/>
          <p:nvPr/>
        </p:nvSpPr>
        <p:spPr>
          <a:xfrm>
            <a:off x="-1535325" y="2141279"/>
            <a:ext cx="7434733" cy="461665"/>
          </a:xfrm>
          <a:prstGeom prst="rect">
            <a:avLst/>
          </a:prstGeom>
          <a:noFill/>
        </p:spPr>
        <p:txBody>
          <a:bodyPr wrap="square">
            <a:spAutoFit/>
          </a:bodyPr>
          <a:lstStyle/>
          <a:p>
            <a:pPr algn="ctr">
              <a:spcAft>
                <a:spcPts val="800"/>
              </a:spcAft>
            </a:pPr>
            <a:r>
              <a:rPr lang="es-MX" sz="2400" b="1" dirty="0">
                <a:latin typeface="Amasis MT Pro Light" panose="020B0604020202020204" pitchFamily="18" charset="0"/>
                <a:cs typeface="Times New Roman" panose="02020603050405020304" pitchFamily="18" charset="0"/>
              </a:rPr>
              <a:t>RECREACIÓN Y DEPORTE</a:t>
            </a:r>
            <a:endParaRPr lang="es-CO" sz="2400" b="1" dirty="0">
              <a:latin typeface="Amasis MT Pro Light" panose="020B0604020202020204" pitchFamily="18" charset="0"/>
              <a:cs typeface="Times New Roman" panose="02020603050405020304" pitchFamily="18" charset="0"/>
            </a:endParaRPr>
          </a:p>
        </p:txBody>
      </p:sp>
      <p:graphicFrame>
        <p:nvGraphicFramePr>
          <p:cNvPr id="10" name="Diagrama 9">
            <a:extLst>
              <a:ext uri="{FF2B5EF4-FFF2-40B4-BE49-F238E27FC236}">
                <a16:creationId xmlns:a16="http://schemas.microsoft.com/office/drawing/2014/main" id="{AB867ADD-23C9-5D4D-84B8-2FC5C0BE2C94}"/>
              </a:ext>
            </a:extLst>
          </p:cNvPr>
          <p:cNvGraphicFramePr/>
          <p:nvPr/>
        </p:nvGraphicFramePr>
        <p:xfrm>
          <a:off x="4546122" y="1457390"/>
          <a:ext cx="7019346" cy="44085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25" name="Conector recto de flecha 24">
            <a:extLst>
              <a:ext uri="{FF2B5EF4-FFF2-40B4-BE49-F238E27FC236}">
                <a16:creationId xmlns:a16="http://schemas.microsoft.com/office/drawing/2014/main" id="{C9E5FAEB-D37C-3C86-CC2A-1C9099A065C9}"/>
              </a:ext>
            </a:extLst>
          </p:cNvPr>
          <p:cNvCxnSpPr/>
          <p:nvPr/>
        </p:nvCxnSpPr>
        <p:spPr>
          <a:xfrm>
            <a:off x="293298" y="2622430"/>
            <a:ext cx="3959525"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6067506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4"/>
          <a:stretch>
            <a:fillRect/>
          </a:stretch>
        </p:blipFill>
        <p:spPr>
          <a:xfrm>
            <a:off x="0" y="6600825"/>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77C9AECC-398F-63DE-70C4-D3C3B39511D1}"/>
              </a:ext>
            </a:extLst>
          </p:cNvPr>
          <p:cNvSpPr txBox="1"/>
          <p:nvPr/>
        </p:nvSpPr>
        <p:spPr>
          <a:xfrm>
            <a:off x="1184442" y="1462426"/>
            <a:ext cx="7232316" cy="830997"/>
          </a:xfrm>
          <a:prstGeom prst="rect">
            <a:avLst/>
          </a:prstGeom>
          <a:solidFill>
            <a:schemeClr val="accent6">
              <a:lumMod val="60000"/>
              <a:lumOff val="40000"/>
            </a:schemeClr>
          </a:solidFill>
        </p:spPr>
        <p:txBody>
          <a:bodyPr wrap="square">
            <a:spAutoFit/>
          </a:bodyPr>
          <a:lstStyle/>
          <a:p>
            <a:pPr algn="ctr">
              <a:spcAft>
                <a:spcPts val="800"/>
              </a:spcAft>
            </a:pPr>
            <a:r>
              <a:rPr lang="es-MX" sz="1600" dirty="0">
                <a:latin typeface="Tw Cen MT Condensed Extra Bold" panose="020B0803020202020204" pitchFamily="34" charset="0"/>
                <a:ea typeface="Times New Roman" panose="02020603050405020304" pitchFamily="18" charset="0"/>
                <a:cs typeface="Times New Roman" panose="02020603050405020304" pitchFamily="18" charset="0"/>
              </a:rPr>
              <a:t>MEJORAMIENTO DE VIAS URBANAS MEDIANTE LA CONSTRUCCIÓN DE PAVIMENTO EN CONCRETO RÍGIDO EN VÍAS DEL BARRIO KENNEDY Y OTROS SECTORES EN EL MUNICIPIO DE CIÉNAGA MAGDALENA</a:t>
            </a:r>
            <a:endParaRPr lang="es-CO" sz="1600" dirty="0">
              <a:effectLst/>
              <a:latin typeface="Tw Cen MT Condensed Extra Bold" panose="020B0803020202020204" pitchFamily="34" charset="0"/>
              <a:ea typeface="Times New Roman" panose="02020603050405020304" pitchFamily="18" charset="0"/>
              <a:cs typeface="Times New Roman" panose="02020603050405020304" pitchFamily="18" charset="0"/>
            </a:endParaRPr>
          </a:p>
        </p:txBody>
      </p:sp>
      <p:pic>
        <p:nvPicPr>
          <p:cNvPr id="3" name="Imagen 2" descr="Texto&#10;&#10;Descripción generada automáticamente con confianza baja">
            <a:extLst>
              <a:ext uri="{FF2B5EF4-FFF2-40B4-BE49-F238E27FC236}">
                <a16:creationId xmlns:a16="http://schemas.microsoft.com/office/drawing/2014/main" id="{D81A6AAC-E873-1D7A-4959-FCE7273BA5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3800" y="71254"/>
            <a:ext cx="2124929" cy="729773"/>
          </a:xfrm>
          <a:prstGeom prst="rect">
            <a:avLst/>
          </a:prstGeom>
        </p:spPr>
      </p:pic>
      <p:pic>
        <p:nvPicPr>
          <p:cNvPr id="21" name="Imagen 20">
            <a:extLst>
              <a:ext uri="{FF2B5EF4-FFF2-40B4-BE49-F238E27FC236}">
                <a16:creationId xmlns:a16="http://schemas.microsoft.com/office/drawing/2014/main" id="{F31420AA-2A24-215F-C3B6-C026EE6C1E6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35351" y="2516859"/>
            <a:ext cx="3140025" cy="4186701"/>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23" name="Imagen 22">
            <a:extLst>
              <a:ext uri="{FF2B5EF4-FFF2-40B4-BE49-F238E27FC236}">
                <a16:creationId xmlns:a16="http://schemas.microsoft.com/office/drawing/2014/main" id="{5BF3E9C4-D9CD-24F9-202C-35C9F9EA25E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653963" y="1279339"/>
            <a:ext cx="3213845" cy="428512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cxnSp>
        <p:nvCxnSpPr>
          <p:cNvPr id="14" name="Conector recto 13">
            <a:extLst>
              <a:ext uri="{FF2B5EF4-FFF2-40B4-BE49-F238E27FC236}">
                <a16:creationId xmlns:a16="http://schemas.microsoft.com/office/drawing/2014/main" id="{3A9C1264-5DD6-E888-C8BD-2AE729A8C37B}"/>
              </a:ext>
            </a:extLst>
          </p:cNvPr>
          <p:cNvCxnSpPr>
            <a:cxnSpLocks/>
          </p:cNvCxnSpPr>
          <p:nvPr/>
        </p:nvCxnSpPr>
        <p:spPr>
          <a:xfrm>
            <a:off x="1144778" y="1317291"/>
            <a:ext cx="7315703" cy="0"/>
          </a:xfrm>
          <a:prstGeom prst="line">
            <a:avLst/>
          </a:prstGeom>
          <a:ln>
            <a:headEnd type="oval"/>
            <a:tailEnd type="oval"/>
          </a:ln>
        </p:spPr>
        <p:style>
          <a:lnRef idx="1">
            <a:schemeClr val="accent4"/>
          </a:lnRef>
          <a:fillRef idx="0">
            <a:schemeClr val="accent4"/>
          </a:fillRef>
          <a:effectRef idx="0">
            <a:schemeClr val="accent4"/>
          </a:effectRef>
          <a:fontRef idx="minor">
            <a:schemeClr val="tx1"/>
          </a:fontRef>
        </p:style>
      </p:cxnSp>
      <p:sp>
        <p:nvSpPr>
          <p:cNvPr id="18" name="CuadroTexto 17">
            <a:extLst>
              <a:ext uri="{FF2B5EF4-FFF2-40B4-BE49-F238E27FC236}">
                <a16:creationId xmlns:a16="http://schemas.microsoft.com/office/drawing/2014/main" id="{44EEF5A9-DBD7-05CD-7C7B-B2B4E462DC8F}"/>
              </a:ext>
            </a:extLst>
          </p:cNvPr>
          <p:cNvSpPr txBox="1"/>
          <p:nvPr/>
        </p:nvSpPr>
        <p:spPr>
          <a:xfrm>
            <a:off x="938444" y="855626"/>
            <a:ext cx="7136554" cy="461665"/>
          </a:xfrm>
          <a:prstGeom prst="rect">
            <a:avLst/>
          </a:prstGeom>
          <a:noFill/>
          <a:ln>
            <a:noFill/>
          </a:ln>
        </p:spPr>
        <p:txBody>
          <a:bodyPr wrap="square">
            <a:spAutoFit/>
          </a:bodyPr>
          <a:lstStyle/>
          <a:p>
            <a:pPr algn="ctr">
              <a:spcAft>
                <a:spcPts val="800"/>
              </a:spcAft>
            </a:pPr>
            <a:r>
              <a:rPr lang="es-MX" sz="2400" b="1" dirty="0">
                <a:latin typeface="Amasis MT Pro Light" panose="020B0604020202020204" pitchFamily="18" charset="0"/>
                <a:cs typeface="Times New Roman" panose="02020603050405020304" pitchFamily="18" charset="0"/>
              </a:rPr>
              <a:t>INFRAESTRUCTURA VIAL</a:t>
            </a:r>
            <a:endParaRPr lang="es-CO" sz="2400" b="1" dirty="0">
              <a:latin typeface="Amasis MT Pro Light" panose="020B0604020202020204" pitchFamily="18" charset="0"/>
              <a:cs typeface="Times New Roman" panose="02020603050405020304" pitchFamily="18" charset="0"/>
            </a:endParaRPr>
          </a:p>
        </p:txBody>
      </p:sp>
      <p:sp>
        <p:nvSpPr>
          <p:cNvPr id="22" name="CuadroTexto 21">
            <a:extLst>
              <a:ext uri="{FF2B5EF4-FFF2-40B4-BE49-F238E27FC236}">
                <a16:creationId xmlns:a16="http://schemas.microsoft.com/office/drawing/2014/main" id="{E3ED7053-D112-90E6-177B-40887197E097}"/>
              </a:ext>
            </a:extLst>
          </p:cNvPr>
          <p:cNvSpPr txBox="1"/>
          <p:nvPr/>
        </p:nvSpPr>
        <p:spPr>
          <a:xfrm>
            <a:off x="680963" y="4980075"/>
            <a:ext cx="3436985" cy="767326"/>
          </a:xfrm>
          <a:prstGeom prst="rect">
            <a:avLst/>
          </a:prstGeom>
          <a:ln>
            <a:solidFill>
              <a:schemeClr val="accent6">
                <a:lumMod val="75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lnSpc>
                <a:spcPct val="107000"/>
              </a:lnSpc>
              <a:spcAft>
                <a:spcPts val="800"/>
              </a:spcAft>
            </a:pPr>
            <a:r>
              <a:rPr lang="es-CO" sz="1800" dirty="0">
                <a:effectLst/>
                <a:latin typeface="Tw Cen MT Condensed Extra Bold" panose="020B0803020202020204" pitchFamily="34" charset="0"/>
                <a:ea typeface="Times New Roman" panose="02020603050405020304" pitchFamily="18" charset="0"/>
                <a:cs typeface="Times New Roman" panose="02020603050405020304" pitchFamily="18" charset="0"/>
              </a:rPr>
              <a:t>Inversión</a:t>
            </a:r>
          </a:p>
          <a:p>
            <a:pPr algn="ctr">
              <a:lnSpc>
                <a:spcPct val="107000"/>
              </a:lnSpc>
              <a:spcAft>
                <a:spcPts val="800"/>
              </a:spcAft>
            </a:pPr>
            <a:r>
              <a:rPr lang="es-CO" sz="1800" dirty="0">
                <a:effectLst/>
                <a:latin typeface="Tw Cen MT Condensed Extra Bold" panose="020B0803020202020204" pitchFamily="34" charset="0"/>
                <a:ea typeface="Times New Roman" panose="02020603050405020304" pitchFamily="18" charset="0"/>
                <a:cs typeface="Times New Roman" panose="02020603050405020304" pitchFamily="18" charset="0"/>
              </a:rPr>
              <a:t>$3.116.089.388</a:t>
            </a:r>
            <a:endParaRPr lang="es-CO" sz="1800" dirty="0">
              <a:latin typeface="Tw Cen MT Condensed Extra Bold" panose="020B0803020202020204" pitchFamily="34" charset="0"/>
              <a:cs typeface="Times New Roman" panose="02020603050405020304" pitchFamily="18" charset="0"/>
            </a:endParaRPr>
          </a:p>
        </p:txBody>
      </p:sp>
      <p:sp>
        <p:nvSpPr>
          <p:cNvPr id="25" name="CuadroTexto 24">
            <a:extLst>
              <a:ext uri="{FF2B5EF4-FFF2-40B4-BE49-F238E27FC236}">
                <a16:creationId xmlns:a16="http://schemas.microsoft.com/office/drawing/2014/main" id="{5218C90A-F70F-9C41-75EF-D2AAC3B7A75E}"/>
              </a:ext>
            </a:extLst>
          </p:cNvPr>
          <p:cNvSpPr txBox="1"/>
          <p:nvPr/>
        </p:nvSpPr>
        <p:spPr>
          <a:xfrm>
            <a:off x="772666" y="2822492"/>
            <a:ext cx="3288504" cy="203132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s-ES" sz="1400" dirty="0">
                <a:solidFill>
                  <a:schemeClr val="tx1"/>
                </a:solidFill>
                <a:effectLst/>
                <a:latin typeface="Bodoni MT" panose="02070603080606020203" pitchFamily="18" charset="0"/>
                <a:ea typeface="Times New Roman" panose="02020603050405020304" pitchFamily="18" charset="0"/>
                <a:cs typeface="Times New Roman" panose="02020603050405020304" pitchFamily="18" charset="0"/>
              </a:rPr>
              <a:t>Se realizó la construcción de 10,9611 km de pavimento en los barrios: Abajo</a:t>
            </a:r>
            <a:endParaRPr lang="es-CO" sz="1400" dirty="0">
              <a:solidFill>
                <a:schemeClr val="tx1"/>
              </a:solidFill>
              <a:effectLst/>
              <a:latin typeface="Bodoni MT" panose="02070603080606020203" pitchFamily="18" charset="0"/>
              <a:ea typeface="Times New Roman" panose="02020603050405020304" pitchFamily="18" charset="0"/>
              <a:cs typeface="Times New Roman" panose="02020603050405020304" pitchFamily="18" charset="0"/>
            </a:endParaRPr>
          </a:p>
          <a:p>
            <a:pPr algn="just"/>
            <a:r>
              <a:rPr lang="es-ES" sz="1400" dirty="0">
                <a:solidFill>
                  <a:schemeClr val="tx1"/>
                </a:solidFill>
                <a:effectLst/>
                <a:latin typeface="Bodoni MT" panose="02070603080606020203" pitchFamily="18" charset="0"/>
                <a:ea typeface="Times New Roman" panose="02020603050405020304" pitchFamily="18" charset="0"/>
                <a:cs typeface="Times New Roman" panose="02020603050405020304" pitchFamily="18" charset="0"/>
              </a:rPr>
              <a:t>05 de febrero, Paraíso, Loma </a:t>
            </a:r>
            <a:r>
              <a:rPr lang="es-ES" sz="1400" dirty="0">
                <a:solidFill>
                  <a:schemeClr val="tx1"/>
                </a:solidFill>
                <a:latin typeface="Bodoni MT" panose="02070603080606020203" pitchFamily="18" charset="0"/>
                <a:ea typeface="Times New Roman" panose="02020603050405020304" pitchFamily="18" charset="0"/>
                <a:cs typeface="Times New Roman" panose="02020603050405020304" pitchFamily="18" charset="0"/>
              </a:rPr>
              <a:t>F</a:t>
            </a:r>
            <a:r>
              <a:rPr lang="es-ES" sz="1400" dirty="0">
                <a:solidFill>
                  <a:schemeClr val="tx1"/>
                </a:solidFill>
                <a:effectLst/>
                <a:latin typeface="Bodoni MT" panose="02070603080606020203" pitchFamily="18" charset="0"/>
                <a:ea typeface="Times New Roman" panose="02020603050405020304" pitchFamily="18" charset="0"/>
                <a:cs typeface="Times New Roman" panose="02020603050405020304" pitchFamily="18" charset="0"/>
              </a:rPr>
              <a:t>resca, Kennedy, Carreño, Maracaibo, Olivos, Delicias, logrando disminuir los tiempos de viaje y mejorando el aspecto de las calles beneficiadas.</a:t>
            </a:r>
            <a:endParaRPr lang="es-CO" sz="1400" dirty="0">
              <a:solidFill>
                <a:schemeClr val="tx1"/>
              </a:solidFill>
              <a:effectLst/>
              <a:latin typeface="Bodoni MT" panose="02070603080606020203" pitchFamily="18" charset="0"/>
              <a:ea typeface="Times New Roman" panose="02020603050405020304" pitchFamily="18" charset="0"/>
              <a:cs typeface="Times New Roman" panose="02020603050405020304" pitchFamily="18" charset="0"/>
            </a:endParaRPr>
          </a:p>
          <a:p>
            <a:pPr algn="just"/>
            <a:r>
              <a:rPr lang="es-ES" sz="1400" dirty="0">
                <a:solidFill>
                  <a:schemeClr val="tx1"/>
                </a:solidFill>
                <a:effectLst/>
                <a:latin typeface="Bodoni MT" panose="02070603080606020203" pitchFamily="18" charset="0"/>
                <a:ea typeface="Times New Roman" panose="02020603050405020304" pitchFamily="18" charset="0"/>
                <a:cs typeface="Times New Roman" panose="02020603050405020304" pitchFamily="18" charset="0"/>
              </a:rPr>
              <a:t> </a:t>
            </a:r>
            <a:endParaRPr lang="es-CO" sz="1400" dirty="0">
              <a:solidFill>
                <a:schemeClr val="tx1"/>
              </a:solidFill>
              <a:effectLst/>
              <a:latin typeface="Bodoni MT" panose="02070603080606020203" pitchFamily="18" charset="0"/>
              <a:ea typeface="Times New Roman" panose="02020603050405020304" pitchFamily="18" charset="0"/>
              <a:cs typeface="Times New Roman" panose="02020603050405020304" pitchFamily="18" charset="0"/>
            </a:endParaRPr>
          </a:p>
          <a:p>
            <a:endParaRPr lang="es-CO" sz="1400" dirty="0">
              <a:solidFill>
                <a:schemeClr val="tx1"/>
              </a:solidFill>
              <a:latin typeface="Bodoni MT" panose="02070603080606020203" pitchFamily="18" charset="0"/>
              <a:cs typeface="Times New Roman" panose="02020603050405020304" pitchFamily="18" charset="0"/>
            </a:endParaRPr>
          </a:p>
        </p:txBody>
      </p:sp>
    </p:spTree>
    <p:extLst>
      <p:ext uri="{BB962C8B-B14F-4D97-AF65-F5344CB8AC3E}">
        <p14:creationId xmlns:p14="http://schemas.microsoft.com/office/powerpoint/2010/main" val="8491437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4"/>
          <a:stretch>
            <a:fillRect/>
          </a:stretch>
        </p:blipFill>
        <p:spPr>
          <a:xfrm>
            <a:off x="0" y="6600825"/>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77C9AECC-398F-63DE-70C4-D3C3B39511D1}"/>
              </a:ext>
            </a:extLst>
          </p:cNvPr>
          <p:cNvSpPr txBox="1"/>
          <p:nvPr/>
        </p:nvSpPr>
        <p:spPr>
          <a:xfrm>
            <a:off x="1981199" y="1815928"/>
            <a:ext cx="7232316" cy="923330"/>
          </a:xfrm>
          <a:prstGeom prst="rect">
            <a:avLst/>
          </a:prstGeom>
          <a:solidFill>
            <a:schemeClr val="accent6">
              <a:lumMod val="60000"/>
              <a:lumOff val="40000"/>
            </a:schemeClr>
          </a:solidFill>
        </p:spPr>
        <p:txBody>
          <a:bodyPr wrap="square">
            <a:spAutoFit/>
          </a:bodyPr>
          <a:lstStyle/>
          <a:p>
            <a:pPr algn="ctr">
              <a:spcAft>
                <a:spcPts val="800"/>
              </a:spcAft>
            </a:pPr>
            <a:r>
              <a:rPr lang="es-MX" dirty="0">
                <a:latin typeface="Tw Cen MT Condensed Extra Bold" panose="020B0803020202020204" pitchFamily="34" charset="0"/>
                <a:ea typeface="Times New Roman" panose="02020603050405020304" pitchFamily="18" charset="0"/>
                <a:cs typeface="Times New Roman" panose="02020603050405020304" pitchFamily="18" charset="0"/>
              </a:rPr>
              <a:t>Mejoramiento de 90 </a:t>
            </a:r>
            <a:r>
              <a:rPr lang="es-MX" dirty="0" err="1">
                <a:latin typeface="Tw Cen MT Condensed Extra Bold" panose="020B0803020202020204" pitchFamily="34" charset="0"/>
                <a:ea typeface="Times New Roman" panose="02020603050405020304" pitchFamily="18" charset="0"/>
                <a:cs typeface="Times New Roman" panose="02020603050405020304" pitchFamily="18" charset="0"/>
              </a:rPr>
              <a:t>kms</a:t>
            </a:r>
            <a:r>
              <a:rPr lang="es-MX" dirty="0">
                <a:latin typeface="Tw Cen MT Condensed Extra Bold" panose="020B0803020202020204" pitchFamily="34" charset="0"/>
                <a:ea typeface="Times New Roman" panose="02020603050405020304" pitchFamily="18" charset="0"/>
                <a:cs typeface="Times New Roman" panose="02020603050405020304" pitchFamily="18" charset="0"/>
              </a:rPr>
              <a:t> de vías terciarias, ramales y carreteable de los corregimientos y sus veredas en </a:t>
            </a:r>
            <a:r>
              <a:rPr lang="es-MX" dirty="0" err="1">
                <a:latin typeface="Tw Cen MT Condensed Extra Bold" panose="020B0803020202020204" pitchFamily="34" charset="0"/>
                <a:ea typeface="Times New Roman" panose="02020603050405020304" pitchFamily="18" charset="0"/>
                <a:cs typeface="Times New Roman" panose="02020603050405020304" pitchFamily="18" charset="0"/>
              </a:rPr>
              <a:t>Palmor</a:t>
            </a:r>
            <a:r>
              <a:rPr lang="es-MX" dirty="0">
                <a:latin typeface="Tw Cen MT Condensed Extra Bold" panose="020B0803020202020204" pitchFamily="34" charset="0"/>
                <a:ea typeface="Times New Roman" panose="02020603050405020304" pitchFamily="18" charset="0"/>
                <a:cs typeface="Times New Roman" panose="02020603050405020304" pitchFamily="18" charset="0"/>
              </a:rPr>
              <a:t>, Sevillano, Cordobita, San Javier, San Pedro de la Sierra y Siberia.</a:t>
            </a:r>
            <a:endParaRPr lang="es-CO" dirty="0">
              <a:effectLst/>
              <a:latin typeface="Tw Cen MT Condensed Extra Bold" panose="020B0803020202020204" pitchFamily="34" charset="0"/>
              <a:ea typeface="Times New Roman" panose="02020603050405020304" pitchFamily="18" charset="0"/>
              <a:cs typeface="Times New Roman" panose="02020603050405020304" pitchFamily="18" charset="0"/>
            </a:endParaRPr>
          </a:p>
        </p:txBody>
      </p:sp>
      <p:pic>
        <p:nvPicPr>
          <p:cNvPr id="3" name="Imagen 2" descr="Texto&#10;&#10;Descripción generada automáticamente con confianza baja">
            <a:extLst>
              <a:ext uri="{FF2B5EF4-FFF2-40B4-BE49-F238E27FC236}">
                <a16:creationId xmlns:a16="http://schemas.microsoft.com/office/drawing/2014/main" id="{D81A6AAC-E873-1D7A-4959-FCE7273BA5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3800" y="71254"/>
            <a:ext cx="2124929" cy="729773"/>
          </a:xfrm>
          <a:prstGeom prst="rect">
            <a:avLst/>
          </a:prstGeom>
        </p:spPr>
      </p:pic>
      <p:cxnSp>
        <p:nvCxnSpPr>
          <p:cNvPr id="14" name="Conector recto 13">
            <a:extLst>
              <a:ext uri="{FF2B5EF4-FFF2-40B4-BE49-F238E27FC236}">
                <a16:creationId xmlns:a16="http://schemas.microsoft.com/office/drawing/2014/main" id="{3A9C1264-5DD6-E888-C8BD-2AE729A8C37B}"/>
              </a:ext>
            </a:extLst>
          </p:cNvPr>
          <p:cNvCxnSpPr>
            <a:cxnSpLocks/>
          </p:cNvCxnSpPr>
          <p:nvPr/>
        </p:nvCxnSpPr>
        <p:spPr>
          <a:xfrm>
            <a:off x="1792100" y="1689824"/>
            <a:ext cx="7518084" cy="0"/>
          </a:xfrm>
          <a:prstGeom prst="line">
            <a:avLst/>
          </a:prstGeom>
          <a:ln>
            <a:headEnd type="oval"/>
            <a:tailEnd type="oval"/>
          </a:ln>
        </p:spPr>
        <p:style>
          <a:lnRef idx="1">
            <a:schemeClr val="accent4"/>
          </a:lnRef>
          <a:fillRef idx="0">
            <a:schemeClr val="accent4"/>
          </a:fillRef>
          <a:effectRef idx="0">
            <a:schemeClr val="accent4"/>
          </a:effectRef>
          <a:fontRef idx="minor">
            <a:schemeClr val="tx1"/>
          </a:fontRef>
        </p:style>
      </p:cxnSp>
      <p:sp>
        <p:nvSpPr>
          <p:cNvPr id="18" name="CuadroTexto 17">
            <a:extLst>
              <a:ext uri="{FF2B5EF4-FFF2-40B4-BE49-F238E27FC236}">
                <a16:creationId xmlns:a16="http://schemas.microsoft.com/office/drawing/2014/main" id="{44EEF5A9-DBD7-05CD-7C7B-B2B4E462DC8F}"/>
              </a:ext>
            </a:extLst>
          </p:cNvPr>
          <p:cNvSpPr txBox="1"/>
          <p:nvPr/>
        </p:nvSpPr>
        <p:spPr>
          <a:xfrm>
            <a:off x="2173630" y="1134991"/>
            <a:ext cx="7136554" cy="461665"/>
          </a:xfrm>
          <a:prstGeom prst="rect">
            <a:avLst/>
          </a:prstGeom>
          <a:noFill/>
          <a:ln>
            <a:noFill/>
          </a:ln>
        </p:spPr>
        <p:txBody>
          <a:bodyPr wrap="square">
            <a:spAutoFit/>
          </a:bodyPr>
          <a:lstStyle/>
          <a:p>
            <a:pPr algn="ctr">
              <a:spcAft>
                <a:spcPts val="800"/>
              </a:spcAft>
            </a:pPr>
            <a:r>
              <a:rPr lang="es-MX" sz="2400" b="1" dirty="0">
                <a:latin typeface="Amasis MT Pro Light" panose="020B0604020202020204" pitchFamily="18" charset="0"/>
                <a:cs typeface="Times New Roman" panose="02020603050405020304" pitchFamily="18" charset="0"/>
              </a:rPr>
              <a:t>INFRAESTRUCTURA VIAL</a:t>
            </a:r>
            <a:endParaRPr lang="es-CO" sz="2400" b="1" dirty="0">
              <a:latin typeface="Amasis MT Pro Light" panose="020B0604020202020204" pitchFamily="18" charset="0"/>
              <a:cs typeface="Times New Roman" panose="02020603050405020304" pitchFamily="18" charset="0"/>
            </a:endParaRPr>
          </a:p>
        </p:txBody>
      </p:sp>
      <p:sp>
        <p:nvSpPr>
          <p:cNvPr id="22" name="CuadroTexto 21">
            <a:extLst>
              <a:ext uri="{FF2B5EF4-FFF2-40B4-BE49-F238E27FC236}">
                <a16:creationId xmlns:a16="http://schemas.microsoft.com/office/drawing/2014/main" id="{E3ED7053-D112-90E6-177B-40887197E097}"/>
              </a:ext>
            </a:extLst>
          </p:cNvPr>
          <p:cNvSpPr txBox="1"/>
          <p:nvPr/>
        </p:nvSpPr>
        <p:spPr>
          <a:xfrm>
            <a:off x="3648063" y="4338216"/>
            <a:ext cx="4391756" cy="1973041"/>
          </a:xfrm>
          <a:prstGeom prst="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lnSpc>
                <a:spcPct val="107000"/>
              </a:lnSpc>
              <a:spcAft>
                <a:spcPts val="800"/>
              </a:spcAft>
            </a:pPr>
            <a:r>
              <a:rPr lang="es-MX" sz="1600" dirty="0">
                <a:effectLst/>
                <a:latin typeface="Bodoni MT" panose="02070603080606020203" pitchFamily="18" charset="0"/>
                <a:ea typeface="Times New Roman" panose="02020603050405020304" pitchFamily="18" charset="0"/>
                <a:cs typeface="Times New Roman" panose="02020603050405020304" pitchFamily="18" charset="0"/>
              </a:rPr>
              <a:t>Se </a:t>
            </a:r>
            <a:r>
              <a:rPr lang="es-MX" sz="1600" dirty="0">
                <a:latin typeface="Bodoni MT" panose="02070603080606020203" pitchFamily="18" charset="0"/>
                <a:ea typeface="Times New Roman" panose="02020603050405020304" pitchFamily="18" charset="0"/>
                <a:cs typeface="Times New Roman" panose="02020603050405020304" pitchFamily="18" charset="0"/>
              </a:rPr>
              <a:t>realizó </a:t>
            </a:r>
            <a:r>
              <a:rPr lang="es-MX" sz="1600" dirty="0">
                <a:effectLst/>
                <a:latin typeface="Bodoni MT" panose="02070603080606020203" pitchFamily="18" charset="0"/>
                <a:ea typeface="Times New Roman" panose="02020603050405020304" pitchFamily="18" charset="0"/>
                <a:cs typeface="Times New Roman" panose="02020603050405020304" pitchFamily="18" charset="0"/>
              </a:rPr>
              <a:t>la construcción de 15.55 km de placa huella en las vías San </a:t>
            </a:r>
            <a:r>
              <a:rPr lang="es-MX" sz="1600" dirty="0">
                <a:latin typeface="Bodoni MT" panose="02070603080606020203" pitchFamily="18" charset="0"/>
                <a:ea typeface="Times New Roman" panose="02020603050405020304" pitchFamily="18" charset="0"/>
                <a:cs typeface="Times New Roman" panose="02020603050405020304" pitchFamily="18" charset="0"/>
              </a:rPr>
              <a:t>P</a:t>
            </a:r>
            <a:r>
              <a:rPr lang="es-MX" sz="1600" dirty="0">
                <a:effectLst/>
                <a:latin typeface="Bodoni MT" panose="02070603080606020203" pitchFamily="18" charset="0"/>
                <a:ea typeface="Times New Roman" panose="02020603050405020304" pitchFamily="18" charset="0"/>
                <a:cs typeface="Times New Roman" panose="02020603050405020304" pitchFamily="18" charset="0"/>
              </a:rPr>
              <a:t>ablo - San </a:t>
            </a:r>
            <a:r>
              <a:rPr lang="es-MX" sz="1600" dirty="0">
                <a:latin typeface="Bodoni MT" panose="02070603080606020203" pitchFamily="18" charset="0"/>
                <a:ea typeface="Times New Roman" panose="02020603050405020304" pitchFamily="18" charset="0"/>
                <a:cs typeface="Times New Roman" panose="02020603050405020304" pitchFamily="18" charset="0"/>
              </a:rPr>
              <a:t>P</a:t>
            </a:r>
            <a:r>
              <a:rPr lang="es-MX" sz="1600" dirty="0">
                <a:effectLst/>
                <a:latin typeface="Bodoni MT" panose="02070603080606020203" pitchFamily="18" charset="0"/>
                <a:ea typeface="Times New Roman" panose="02020603050405020304" pitchFamily="18" charset="0"/>
                <a:cs typeface="Times New Roman" panose="02020603050405020304" pitchFamily="18" charset="0"/>
              </a:rPr>
              <a:t>edro, </a:t>
            </a:r>
            <a:r>
              <a:rPr lang="es-MX" sz="1600" dirty="0" err="1">
                <a:latin typeface="Bodoni MT" panose="02070603080606020203" pitchFamily="18" charset="0"/>
                <a:ea typeface="Times New Roman" panose="02020603050405020304" pitchFamily="18" charset="0"/>
                <a:cs typeface="Times New Roman" panose="02020603050405020304" pitchFamily="18" charset="0"/>
              </a:rPr>
              <a:t>P</a:t>
            </a:r>
            <a:r>
              <a:rPr lang="es-MX" sz="1600" dirty="0" err="1">
                <a:effectLst/>
                <a:latin typeface="Bodoni MT" panose="02070603080606020203" pitchFamily="18" charset="0"/>
                <a:ea typeface="Times New Roman" panose="02020603050405020304" pitchFamily="18" charset="0"/>
                <a:cs typeface="Times New Roman" panose="02020603050405020304" pitchFamily="18" charset="0"/>
              </a:rPr>
              <a:t>almor</a:t>
            </a:r>
            <a:r>
              <a:rPr lang="es-MX" sz="1600" dirty="0">
                <a:effectLst/>
                <a:latin typeface="Bodoni MT" panose="02070603080606020203" pitchFamily="18" charset="0"/>
                <a:ea typeface="Times New Roman" panose="02020603050405020304" pitchFamily="18" charset="0"/>
                <a:cs typeface="Times New Roman" panose="02020603050405020304" pitchFamily="18" charset="0"/>
              </a:rPr>
              <a:t> a </a:t>
            </a:r>
            <a:r>
              <a:rPr lang="es-MX" sz="1600" dirty="0" err="1">
                <a:latin typeface="Bodoni MT" panose="02070603080606020203" pitchFamily="18" charset="0"/>
                <a:ea typeface="Times New Roman" panose="02020603050405020304" pitchFamily="18" charset="0"/>
                <a:cs typeface="Times New Roman" panose="02020603050405020304" pitchFamily="18" charset="0"/>
              </a:rPr>
              <a:t>M</a:t>
            </a:r>
            <a:r>
              <a:rPr lang="es-MX" sz="1600" dirty="0" err="1">
                <a:effectLst/>
                <a:latin typeface="Bodoni MT" panose="02070603080606020203" pitchFamily="18" charset="0"/>
                <a:ea typeface="Times New Roman" panose="02020603050405020304" pitchFamily="18" charset="0"/>
                <a:cs typeface="Times New Roman" panose="02020603050405020304" pitchFamily="18" charset="0"/>
              </a:rPr>
              <a:t>akenkal</a:t>
            </a:r>
            <a:r>
              <a:rPr lang="es-MX" sz="1600" dirty="0">
                <a:effectLst/>
                <a:latin typeface="Bodoni MT" panose="02070603080606020203" pitchFamily="18" charset="0"/>
                <a:ea typeface="Times New Roman" panose="02020603050405020304" pitchFamily="18" charset="0"/>
                <a:cs typeface="Times New Roman" panose="02020603050405020304" pitchFamily="18" charset="0"/>
              </a:rPr>
              <a:t> </a:t>
            </a:r>
          </a:p>
          <a:p>
            <a:pPr algn="ctr">
              <a:lnSpc>
                <a:spcPct val="107000"/>
              </a:lnSpc>
              <a:spcAft>
                <a:spcPts val="800"/>
              </a:spcAft>
            </a:pPr>
            <a:r>
              <a:rPr lang="es-MX" sz="1600" dirty="0" err="1">
                <a:latin typeface="Bodoni MT" panose="02070603080606020203" pitchFamily="18" charset="0"/>
                <a:cs typeface="Times New Roman" panose="02020603050405020304" pitchFamily="18" charset="0"/>
              </a:rPr>
              <a:t>Palmor-Makenkal</a:t>
            </a:r>
            <a:r>
              <a:rPr lang="es-MX" sz="1600" dirty="0">
                <a:latin typeface="Bodoni MT" panose="02070603080606020203" pitchFamily="18" charset="0"/>
                <a:cs typeface="Times New Roman" panose="02020603050405020304" pitchFamily="18" charset="0"/>
              </a:rPr>
              <a:t> más de $3.800.000</a:t>
            </a:r>
          </a:p>
          <a:p>
            <a:pPr algn="ctr">
              <a:lnSpc>
                <a:spcPct val="107000"/>
              </a:lnSpc>
              <a:spcAft>
                <a:spcPts val="800"/>
              </a:spcAft>
            </a:pPr>
            <a:r>
              <a:rPr lang="es-MX" sz="1600" dirty="0">
                <a:latin typeface="Bodoni MT" panose="02070603080606020203" pitchFamily="18" charset="0"/>
                <a:cs typeface="Times New Roman" panose="02020603050405020304" pitchFamily="18" charset="0"/>
              </a:rPr>
              <a:t>San pablo-San Javier más de $20.000.000.</a:t>
            </a:r>
          </a:p>
          <a:p>
            <a:pPr algn="ctr">
              <a:lnSpc>
                <a:spcPct val="107000"/>
              </a:lnSpc>
              <a:spcAft>
                <a:spcPts val="800"/>
              </a:spcAft>
            </a:pPr>
            <a:r>
              <a:rPr lang="es-MX" sz="1600" dirty="0">
                <a:latin typeface="Bodoni MT" panose="02070603080606020203" pitchFamily="18" charset="0"/>
                <a:cs typeface="Times New Roman" panose="02020603050405020304" pitchFamily="18" charset="0"/>
              </a:rPr>
              <a:t>Sevillano-La Mira más de $2.000.000</a:t>
            </a:r>
            <a:endParaRPr lang="es-CO" sz="1600" dirty="0">
              <a:latin typeface="Bodoni MT" panose="02070603080606020203" pitchFamily="18" charset="0"/>
              <a:cs typeface="Times New Roman" panose="02020603050405020304" pitchFamily="18" charset="0"/>
            </a:endParaRPr>
          </a:p>
        </p:txBody>
      </p:sp>
      <p:cxnSp>
        <p:nvCxnSpPr>
          <p:cNvPr id="12" name="Conector recto de flecha 11">
            <a:extLst>
              <a:ext uri="{FF2B5EF4-FFF2-40B4-BE49-F238E27FC236}">
                <a16:creationId xmlns:a16="http://schemas.microsoft.com/office/drawing/2014/main" id="{8FA4500F-8204-5C09-885A-61D0BA514E12}"/>
              </a:ext>
            </a:extLst>
          </p:cNvPr>
          <p:cNvCxnSpPr>
            <a:cxnSpLocks/>
          </p:cNvCxnSpPr>
          <p:nvPr/>
        </p:nvCxnSpPr>
        <p:spPr>
          <a:xfrm>
            <a:off x="5551142" y="2832426"/>
            <a:ext cx="0" cy="1334132"/>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82290635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4"/>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9010980"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77C9AECC-398F-63DE-70C4-D3C3B39511D1}"/>
              </a:ext>
            </a:extLst>
          </p:cNvPr>
          <p:cNvSpPr txBox="1"/>
          <p:nvPr/>
        </p:nvSpPr>
        <p:spPr>
          <a:xfrm>
            <a:off x="311396" y="1718448"/>
            <a:ext cx="4644866" cy="523220"/>
          </a:xfrm>
          <a:prstGeom prst="rect">
            <a:avLst/>
          </a:prstGeom>
          <a:solidFill>
            <a:schemeClr val="accent6">
              <a:lumMod val="60000"/>
              <a:lumOff val="40000"/>
            </a:schemeClr>
          </a:solidFill>
        </p:spPr>
        <p:txBody>
          <a:bodyPr wrap="square">
            <a:spAutoFit/>
          </a:bodyPr>
          <a:lstStyle/>
          <a:p>
            <a:pPr algn="ctr">
              <a:spcAft>
                <a:spcPts val="800"/>
              </a:spcAft>
            </a:pPr>
            <a:r>
              <a:rPr lang="es-MX" sz="1400" dirty="0">
                <a:latin typeface="Tw Cen MT Condensed Extra Bold" panose="020B0803020202020204" pitchFamily="34" charset="0"/>
                <a:ea typeface="Times New Roman" panose="02020603050405020304" pitchFamily="18" charset="0"/>
                <a:cs typeface="Times New Roman" panose="02020603050405020304" pitchFamily="18" charset="0"/>
              </a:rPr>
              <a:t>CONSTRUCCIÓN DE PAVIMENTO EN CONCRETO RÍGIDO EN LA CARRERA 21 ENTRE CALLES 32 A 37</a:t>
            </a:r>
            <a:endParaRPr lang="es-CO" sz="1400" dirty="0">
              <a:effectLst/>
              <a:latin typeface="Tw Cen MT Condensed Extra Bold" panose="020B0803020202020204" pitchFamily="34" charset="0"/>
              <a:ea typeface="Times New Roman" panose="02020603050405020304" pitchFamily="18" charset="0"/>
              <a:cs typeface="Times New Roman" panose="02020603050405020304" pitchFamily="18" charset="0"/>
            </a:endParaRPr>
          </a:p>
        </p:txBody>
      </p:sp>
      <p:pic>
        <p:nvPicPr>
          <p:cNvPr id="3" name="Imagen 2" descr="Texto&#10;&#10;Descripción generada automáticamente con confianza baja">
            <a:extLst>
              <a:ext uri="{FF2B5EF4-FFF2-40B4-BE49-F238E27FC236}">
                <a16:creationId xmlns:a16="http://schemas.microsoft.com/office/drawing/2014/main" id="{D81A6AAC-E873-1D7A-4959-FCE7273BA5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3800" y="71254"/>
            <a:ext cx="2124929" cy="729773"/>
          </a:xfrm>
          <a:prstGeom prst="rect">
            <a:avLst/>
          </a:prstGeom>
        </p:spPr>
      </p:pic>
      <p:pic>
        <p:nvPicPr>
          <p:cNvPr id="19" name="Imagen 18">
            <a:extLst>
              <a:ext uri="{FF2B5EF4-FFF2-40B4-BE49-F238E27FC236}">
                <a16:creationId xmlns:a16="http://schemas.microsoft.com/office/drawing/2014/main" id="{D2416B85-7DCB-CB6A-CFE5-A19A69A0F15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81418" y="2391846"/>
            <a:ext cx="2864540" cy="3819387"/>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21" name="Imagen 20">
            <a:extLst>
              <a:ext uri="{FF2B5EF4-FFF2-40B4-BE49-F238E27FC236}">
                <a16:creationId xmlns:a16="http://schemas.microsoft.com/office/drawing/2014/main" id="{F31420AA-2A24-215F-C3B6-C026EE6C1E6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502805" y="1142800"/>
            <a:ext cx="3165642" cy="4220856"/>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23" name="Imagen 22">
            <a:extLst>
              <a:ext uri="{FF2B5EF4-FFF2-40B4-BE49-F238E27FC236}">
                <a16:creationId xmlns:a16="http://schemas.microsoft.com/office/drawing/2014/main" id="{5BF3E9C4-D9CD-24F9-202C-35C9F9EA25E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908373" y="1142801"/>
            <a:ext cx="3158785" cy="4211713"/>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4" name="CuadroTexto 3">
            <a:extLst>
              <a:ext uri="{FF2B5EF4-FFF2-40B4-BE49-F238E27FC236}">
                <a16:creationId xmlns:a16="http://schemas.microsoft.com/office/drawing/2014/main" id="{634AE021-9382-EE52-6837-C7CDD4BFC8FD}"/>
              </a:ext>
            </a:extLst>
          </p:cNvPr>
          <p:cNvSpPr txBox="1"/>
          <p:nvPr/>
        </p:nvSpPr>
        <p:spPr>
          <a:xfrm>
            <a:off x="-688295" y="1177740"/>
            <a:ext cx="7136554" cy="461665"/>
          </a:xfrm>
          <a:prstGeom prst="rect">
            <a:avLst/>
          </a:prstGeom>
          <a:noFill/>
          <a:ln>
            <a:noFill/>
          </a:ln>
        </p:spPr>
        <p:txBody>
          <a:bodyPr wrap="square">
            <a:spAutoFit/>
          </a:bodyPr>
          <a:lstStyle/>
          <a:p>
            <a:pPr algn="ctr">
              <a:spcAft>
                <a:spcPts val="800"/>
              </a:spcAft>
            </a:pPr>
            <a:r>
              <a:rPr lang="es-MX" sz="2400" b="1" dirty="0">
                <a:latin typeface="Amasis MT Pro Light" panose="020B0604020202020204" pitchFamily="18" charset="0"/>
                <a:cs typeface="Times New Roman" panose="02020603050405020304" pitchFamily="18" charset="0"/>
              </a:rPr>
              <a:t>INFRAESTRUCTURA VIAL</a:t>
            </a:r>
            <a:endParaRPr lang="es-CO" sz="2400" b="1" dirty="0">
              <a:latin typeface="Amasis MT Pro Light" panose="020B0604020202020204" pitchFamily="18" charset="0"/>
              <a:cs typeface="Times New Roman" panose="02020603050405020304" pitchFamily="18" charset="0"/>
            </a:endParaRPr>
          </a:p>
        </p:txBody>
      </p:sp>
      <p:cxnSp>
        <p:nvCxnSpPr>
          <p:cNvPr id="5" name="Conector recto 4">
            <a:extLst>
              <a:ext uri="{FF2B5EF4-FFF2-40B4-BE49-F238E27FC236}">
                <a16:creationId xmlns:a16="http://schemas.microsoft.com/office/drawing/2014/main" id="{A16F243D-8458-0372-508D-68BBD1E65517}"/>
              </a:ext>
            </a:extLst>
          </p:cNvPr>
          <p:cNvCxnSpPr>
            <a:cxnSpLocks/>
          </p:cNvCxnSpPr>
          <p:nvPr/>
        </p:nvCxnSpPr>
        <p:spPr>
          <a:xfrm flipV="1">
            <a:off x="164497" y="1619412"/>
            <a:ext cx="5098382" cy="11890"/>
          </a:xfrm>
          <a:prstGeom prst="line">
            <a:avLst/>
          </a:prstGeom>
          <a:ln>
            <a:headEnd type="oval"/>
            <a:tailEnd type="oval"/>
          </a:ln>
        </p:spPr>
        <p:style>
          <a:lnRef idx="1">
            <a:schemeClr val="accent4"/>
          </a:lnRef>
          <a:fillRef idx="0">
            <a:schemeClr val="accent4"/>
          </a:fillRef>
          <a:effectRef idx="0">
            <a:schemeClr val="accent4"/>
          </a:effectRef>
          <a:fontRef idx="minor">
            <a:schemeClr val="tx1"/>
          </a:fontRef>
        </p:style>
      </p:cxnSp>
      <p:sp>
        <p:nvSpPr>
          <p:cNvPr id="9" name="CuadroTexto 8">
            <a:extLst>
              <a:ext uri="{FF2B5EF4-FFF2-40B4-BE49-F238E27FC236}">
                <a16:creationId xmlns:a16="http://schemas.microsoft.com/office/drawing/2014/main" id="{284E350A-6BA2-5015-B140-91A3B1502990}"/>
              </a:ext>
            </a:extLst>
          </p:cNvPr>
          <p:cNvSpPr txBox="1"/>
          <p:nvPr/>
        </p:nvSpPr>
        <p:spPr>
          <a:xfrm>
            <a:off x="4956262" y="5680260"/>
            <a:ext cx="3436985" cy="960071"/>
          </a:xfrm>
          <a:prstGeom prst="rect">
            <a:avLst/>
          </a:prstGeom>
          <a:ln>
            <a:solidFill>
              <a:schemeClr val="accent6">
                <a:lumMod val="75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lnSpc>
                <a:spcPct val="107000"/>
              </a:lnSpc>
              <a:spcAft>
                <a:spcPts val="800"/>
              </a:spcAft>
            </a:pPr>
            <a:r>
              <a:rPr lang="es-CO" sz="2400" b="1" dirty="0">
                <a:solidFill>
                  <a:schemeClr val="tx1"/>
                </a:solidFill>
                <a:latin typeface="Amasis MT Pro Light" panose="020B0604020202020204" pitchFamily="18" charset="0"/>
                <a:cs typeface="Times New Roman" panose="02020603050405020304" pitchFamily="18" charset="0"/>
              </a:rPr>
              <a:t>Inversión</a:t>
            </a:r>
          </a:p>
          <a:p>
            <a:pPr algn="ctr">
              <a:lnSpc>
                <a:spcPct val="107000"/>
              </a:lnSpc>
              <a:spcAft>
                <a:spcPts val="800"/>
              </a:spcAft>
            </a:pPr>
            <a:r>
              <a:rPr lang="es-CO" sz="2400" b="1" dirty="0">
                <a:solidFill>
                  <a:schemeClr val="tx1"/>
                </a:solidFill>
                <a:latin typeface="Amasis MT Pro Light" panose="020B0604020202020204" pitchFamily="18" charset="0"/>
                <a:cs typeface="Times New Roman" panose="02020603050405020304" pitchFamily="18" charset="0"/>
              </a:rPr>
              <a:t>$438.263.937</a:t>
            </a:r>
          </a:p>
        </p:txBody>
      </p:sp>
    </p:spTree>
    <p:extLst>
      <p:ext uri="{BB962C8B-B14F-4D97-AF65-F5344CB8AC3E}">
        <p14:creationId xmlns:p14="http://schemas.microsoft.com/office/powerpoint/2010/main" val="401081613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4"/>
          <a:stretch>
            <a:fillRect/>
          </a:stretch>
        </p:blipFill>
        <p:spPr>
          <a:xfrm>
            <a:off x="0" y="6600825"/>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77C9AECC-398F-63DE-70C4-D3C3B39511D1}"/>
              </a:ext>
            </a:extLst>
          </p:cNvPr>
          <p:cNvSpPr txBox="1"/>
          <p:nvPr/>
        </p:nvSpPr>
        <p:spPr>
          <a:xfrm>
            <a:off x="1734703" y="1705895"/>
            <a:ext cx="7232316" cy="923330"/>
          </a:xfrm>
          <a:prstGeom prst="rect">
            <a:avLst/>
          </a:prstGeom>
          <a:solidFill>
            <a:schemeClr val="accent6">
              <a:lumMod val="60000"/>
              <a:lumOff val="40000"/>
            </a:schemeClr>
          </a:solidFill>
        </p:spPr>
        <p:txBody>
          <a:bodyPr wrap="square">
            <a:spAutoFit/>
          </a:bodyPr>
          <a:lstStyle/>
          <a:p>
            <a:pPr algn="ctr">
              <a:spcAft>
                <a:spcPts val="800"/>
              </a:spcAft>
            </a:pPr>
            <a:r>
              <a:rPr lang="es-MX" dirty="0">
                <a:latin typeface="Tw Cen MT Condensed Extra Bold" panose="020B0803020202020204" pitchFamily="34" charset="0"/>
                <a:ea typeface="Times New Roman" panose="02020603050405020304" pitchFamily="18" charset="0"/>
                <a:cs typeface="Times New Roman" panose="02020603050405020304" pitchFamily="18" charset="0"/>
              </a:rPr>
              <a:t>MEJORAMIENTO DE LA RED VIAL Y VIAS TERCIARIAS DE LA ZONA RURAL EN EL MUNICIPIO DE CIÉNAGA MAGDALENA EN EL MARCO DE LA EMERGENCIA OCACIONADA POR LAS FUERTES LLUVIAS DEL PRIMER SEMESTRE DEL AÑO 2023</a:t>
            </a:r>
            <a:endParaRPr lang="es-CO" dirty="0">
              <a:effectLst/>
              <a:latin typeface="Tw Cen MT Condensed Extra Bold" panose="020B0803020202020204" pitchFamily="34" charset="0"/>
              <a:ea typeface="Times New Roman" panose="02020603050405020304" pitchFamily="18" charset="0"/>
              <a:cs typeface="Times New Roman" panose="02020603050405020304" pitchFamily="18" charset="0"/>
            </a:endParaRPr>
          </a:p>
        </p:txBody>
      </p:sp>
      <p:pic>
        <p:nvPicPr>
          <p:cNvPr id="3" name="Imagen 2" descr="Texto&#10;&#10;Descripción generada automáticamente con confianza baja">
            <a:extLst>
              <a:ext uri="{FF2B5EF4-FFF2-40B4-BE49-F238E27FC236}">
                <a16:creationId xmlns:a16="http://schemas.microsoft.com/office/drawing/2014/main" id="{D81A6AAC-E873-1D7A-4959-FCE7273BA5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3800" y="71254"/>
            <a:ext cx="2124929" cy="729773"/>
          </a:xfrm>
          <a:prstGeom prst="rect">
            <a:avLst/>
          </a:prstGeom>
        </p:spPr>
      </p:pic>
      <p:cxnSp>
        <p:nvCxnSpPr>
          <p:cNvPr id="14" name="Conector recto 13">
            <a:extLst>
              <a:ext uri="{FF2B5EF4-FFF2-40B4-BE49-F238E27FC236}">
                <a16:creationId xmlns:a16="http://schemas.microsoft.com/office/drawing/2014/main" id="{3A9C1264-5DD6-E888-C8BD-2AE729A8C37B}"/>
              </a:ext>
            </a:extLst>
          </p:cNvPr>
          <p:cNvCxnSpPr>
            <a:cxnSpLocks/>
          </p:cNvCxnSpPr>
          <p:nvPr/>
        </p:nvCxnSpPr>
        <p:spPr>
          <a:xfrm>
            <a:off x="1651316" y="1579757"/>
            <a:ext cx="7518084" cy="0"/>
          </a:xfrm>
          <a:prstGeom prst="line">
            <a:avLst/>
          </a:prstGeom>
          <a:ln>
            <a:headEnd type="oval"/>
            <a:tailEnd type="oval"/>
          </a:ln>
        </p:spPr>
        <p:style>
          <a:lnRef idx="1">
            <a:schemeClr val="accent4"/>
          </a:lnRef>
          <a:fillRef idx="0">
            <a:schemeClr val="accent4"/>
          </a:fillRef>
          <a:effectRef idx="0">
            <a:schemeClr val="accent4"/>
          </a:effectRef>
          <a:fontRef idx="minor">
            <a:schemeClr val="tx1"/>
          </a:fontRef>
        </p:style>
      </p:cxnSp>
      <p:sp>
        <p:nvSpPr>
          <p:cNvPr id="18" name="CuadroTexto 17">
            <a:extLst>
              <a:ext uri="{FF2B5EF4-FFF2-40B4-BE49-F238E27FC236}">
                <a16:creationId xmlns:a16="http://schemas.microsoft.com/office/drawing/2014/main" id="{44EEF5A9-DBD7-05CD-7C7B-B2B4E462DC8F}"/>
              </a:ext>
            </a:extLst>
          </p:cNvPr>
          <p:cNvSpPr txBox="1"/>
          <p:nvPr/>
        </p:nvSpPr>
        <p:spPr>
          <a:xfrm>
            <a:off x="1830465" y="1077645"/>
            <a:ext cx="7136554" cy="461665"/>
          </a:xfrm>
          <a:prstGeom prst="rect">
            <a:avLst/>
          </a:prstGeom>
          <a:noFill/>
          <a:ln>
            <a:noFill/>
          </a:ln>
        </p:spPr>
        <p:txBody>
          <a:bodyPr wrap="square">
            <a:spAutoFit/>
          </a:bodyPr>
          <a:lstStyle/>
          <a:p>
            <a:pPr algn="ctr">
              <a:lnSpc>
                <a:spcPct val="107000"/>
              </a:lnSpc>
              <a:spcAft>
                <a:spcPts val="800"/>
              </a:spcAft>
            </a:pPr>
            <a:r>
              <a:rPr lang="es-MX" sz="2400" b="1" dirty="0">
                <a:latin typeface="Amasis MT Pro Light" panose="020B0604020202020204" pitchFamily="18" charset="0"/>
                <a:cs typeface="Times New Roman" panose="02020603050405020304" pitchFamily="18" charset="0"/>
              </a:rPr>
              <a:t>INFRAESTRUCTURA VIAL</a:t>
            </a:r>
            <a:endParaRPr lang="es-CO" sz="2400" b="1" dirty="0">
              <a:latin typeface="Amasis MT Pro Light" panose="020B0604020202020204" pitchFamily="18" charset="0"/>
              <a:cs typeface="Times New Roman" panose="02020603050405020304" pitchFamily="18" charset="0"/>
            </a:endParaRPr>
          </a:p>
        </p:txBody>
      </p:sp>
      <p:sp>
        <p:nvSpPr>
          <p:cNvPr id="22" name="CuadroTexto 21">
            <a:extLst>
              <a:ext uri="{FF2B5EF4-FFF2-40B4-BE49-F238E27FC236}">
                <a16:creationId xmlns:a16="http://schemas.microsoft.com/office/drawing/2014/main" id="{E3ED7053-D112-90E6-177B-40887197E097}"/>
              </a:ext>
            </a:extLst>
          </p:cNvPr>
          <p:cNvSpPr txBox="1"/>
          <p:nvPr/>
        </p:nvSpPr>
        <p:spPr>
          <a:xfrm>
            <a:off x="3793595" y="4654737"/>
            <a:ext cx="3436985" cy="960071"/>
          </a:xfrm>
          <a:prstGeom prst="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lnSpc>
                <a:spcPct val="107000"/>
              </a:lnSpc>
              <a:spcAft>
                <a:spcPts val="800"/>
              </a:spcAft>
            </a:pPr>
            <a:r>
              <a:rPr lang="es-CO" sz="2400" b="1" dirty="0">
                <a:solidFill>
                  <a:schemeClr val="tx1"/>
                </a:solidFill>
                <a:latin typeface="Amasis MT Pro Light" panose="020B0604020202020204" pitchFamily="18" charset="0"/>
                <a:cs typeface="Times New Roman" panose="02020603050405020304" pitchFamily="18" charset="0"/>
              </a:rPr>
              <a:t>Inversión</a:t>
            </a:r>
          </a:p>
          <a:p>
            <a:pPr algn="ctr">
              <a:lnSpc>
                <a:spcPct val="107000"/>
              </a:lnSpc>
              <a:spcAft>
                <a:spcPts val="800"/>
              </a:spcAft>
            </a:pPr>
            <a:r>
              <a:rPr lang="es-CO" sz="2400" b="1" dirty="0">
                <a:solidFill>
                  <a:schemeClr val="tx1"/>
                </a:solidFill>
                <a:latin typeface="Amasis MT Pro Light" panose="020B0604020202020204" pitchFamily="18" charset="0"/>
                <a:cs typeface="Times New Roman" panose="02020603050405020304" pitchFamily="18" charset="0"/>
              </a:rPr>
              <a:t>$828.734.907</a:t>
            </a:r>
          </a:p>
        </p:txBody>
      </p:sp>
      <p:cxnSp>
        <p:nvCxnSpPr>
          <p:cNvPr id="12" name="Conector recto de flecha 11">
            <a:extLst>
              <a:ext uri="{FF2B5EF4-FFF2-40B4-BE49-F238E27FC236}">
                <a16:creationId xmlns:a16="http://schemas.microsoft.com/office/drawing/2014/main" id="{8FA4500F-8204-5C09-885A-61D0BA514E12}"/>
              </a:ext>
            </a:extLst>
          </p:cNvPr>
          <p:cNvCxnSpPr>
            <a:cxnSpLocks/>
          </p:cNvCxnSpPr>
          <p:nvPr/>
        </p:nvCxnSpPr>
        <p:spPr>
          <a:xfrm>
            <a:off x="5398742" y="2722359"/>
            <a:ext cx="0" cy="1688775"/>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91989271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4"/>
          <a:stretch>
            <a:fillRect/>
          </a:stretch>
        </p:blipFill>
        <p:spPr>
          <a:xfrm>
            <a:off x="0" y="6600825"/>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77C9AECC-398F-63DE-70C4-D3C3B39511D1}"/>
              </a:ext>
            </a:extLst>
          </p:cNvPr>
          <p:cNvSpPr txBox="1"/>
          <p:nvPr/>
        </p:nvSpPr>
        <p:spPr>
          <a:xfrm>
            <a:off x="708989" y="2828834"/>
            <a:ext cx="4361296" cy="1200329"/>
          </a:xfrm>
          <a:prstGeom prst="rect">
            <a:avLst/>
          </a:prstGeom>
          <a:solidFill>
            <a:schemeClr val="accent6">
              <a:lumMod val="60000"/>
              <a:lumOff val="40000"/>
            </a:schemeClr>
          </a:solidFill>
        </p:spPr>
        <p:txBody>
          <a:bodyPr wrap="square">
            <a:spAutoFit/>
          </a:bodyPr>
          <a:lstStyle/>
          <a:p>
            <a:pPr algn="ctr">
              <a:spcAft>
                <a:spcPts val="800"/>
              </a:spcAft>
            </a:pPr>
            <a:r>
              <a:rPr lang="es-MX" dirty="0">
                <a:latin typeface="Tw Cen MT Condensed Extra Bold" panose="020B0803020202020204" pitchFamily="34" charset="0"/>
                <a:ea typeface="Times New Roman" panose="02020603050405020304" pitchFamily="18" charset="0"/>
                <a:cs typeface="Times New Roman" panose="02020603050405020304" pitchFamily="18" charset="0"/>
              </a:rPr>
              <a:t>Actualización del Estudio Técnico de Pre Factibilidad para la creación del Terminal de Transporte de Pasajeros en el municipio de   Ciénaga, Magdalena.  </a:t>
            </a:r>
            <a:endParaRPr lang="es-CO" dirty="0">
              <a:effectLst/>
              <a:latin typeface="Tw Cen MT Condensed Extra Bold" panose="020B0803020202020204" pitchFamily="34" charset="0"/>
              <a:ea typeface="Times New Roman" panose="02020603050405020304" pitchFamily="18" charset="0"/>
              <a:cs typeface="Times New Roman" panose="02020603050405020304" pitchFamily="18" charset="0"/>
            </a:endParaRPr>
          </a:p>
        </p:txBody>
      </p:sp>
      <p:pic>
        <p:nvPicPr>
          <p:cNvPr id="3" name="Imagen 2" descr="Texto&#10;&#10;Descripción generada automáticamente con confianza baja">
            <a:extLst>
              <a:ext uri="{FF2B5EF4-FFF2-40B4-BE49-F238E27FC236}">
                <a16:creationId xmlns:a16="http://schemas.microsoft.com/office/drawing/2014/main" id="{D81A6AAC-E873-1D7A-4959-FCE7273BA5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3800" y="71254"/>
            <a:ext cx="2124929" cy="729773"/>
          </a:xfrm>
          <a:prstGeom prst="rect">
            <a:avLst/>
          </a:prstGeom>
        </p:spPr>
      </p:pic>
      <p:cxnSp>
        <p:nvCxnSpPr>
          <p:cNvPr id="14" name="Conector recto 13">
            <a:extLst>
              <a:ext uri="{FF2B5EF4-FFF2-40B4-BE49-F238E27FC236}">
                <a16:creationId xmlns:a16="http://schemas.microsoft.com/office/drawing/2014/main" id="{3A9C1264-5DD6-E888-C8BD-2AE729A8C37B}"/>
              </a:ext>
            </a:extLst>
          </p:cNvPr>
          <p:cNvCxnSpPr>
            <a:cxnSpLocks/>
          </p:cNvCxnSpPr>
          <p:nvPr/>
        </p:nvCxnSpPr>
        <p:spPr>
          <a:xfrm>
            <a:off x="1448935" y="2028491"/>
            <a:ext cx="7518084" cy="0"/>
          </a:xfrm>
          <a:prstGeom prst="line">
            <a:avLst/>
          </a:prstGeom>
          <a:ln>
            <a:headEnd type="oval"/>
            <a:tailEnd type="oval"/>
          </a:ln>
        </p:spPr>
        <p:style>
          <a:lnRef idx="1">
            <a:schemeClr val="accent4"/>
          </a:lnRef>
          <a:fillRef idx="0">
            <a:schemeClr val="accent4"/>
          </a:fillRef>
          <a:effectRef idx="0">
            <a:schemeClr val="accent4"/>
          </a:effectRef>
          <a:fontRef idx="minor">
            <a:schemeClr val="tx1"/>
          </a:fontRef>
        </p:style>
      </p:cxnSp>
      <p:sp>
        <p:nvSpPr>
          <p:cNvPr id="18" name="CuadroTexto 17">
            <a:extLst>
              <a:ext uri="{FF2B5EF4-FFF2-40B4-BE49-F238E27FC236}">
                <a16:creationId xmlns:a16="http://schemas.microsoft.com/office/drawing/2014/main" id="{44EEF5A9-DBD7-05CD-7C7B-B2B4E462DC8F}"/>
              </a:ext>
            </a:extLst>
          </p:cNvPr>
          <p:cNvSpPr txBox="1"/>
          <p:nvPr/>
        </p:nvSpPr>
        <p:spPr>
          <a:xfrm>
            <a:off x="1830465" y="1559954"/>
            <a:ext cx="7136554" cy="461665"/>
          </a:xfrm>
          <a:prstGeom prst="rect">
            <a:avLst/>
          </a:prstGeom>
          <a:noFill/>
          <a:ln>
            <a:noFill/>
          </a:ln>
        </p:spPr>
        <p:txBody>
          <a:bodyPr wrap="square">
            <a:spAutoFit/>
          </a:bodyPr>
          <a:lstStyle/>
          <a:p>
            <a:pPr algn="ctr">
              <a:lnSpc>
                <a:spcPct val="107000"/>
              </a:lnSpc>
              <a:spcAft>
                <a:spcPts val="800"/>
              </a:spcAft>
            </a:pPr>
            <a:r>
              <a:rPr lang="es-MX" sz="2400" b="1" dirty="0">
                <a:latin typeface="Amasis MT Pro Light" panose="020B0604020202020204" pitchFamily="18" charset="0"/>
                <a:cs typeface="Times New Roman" panose="02020603050405020304" pitchFamily="18" charset="0"/>
              </a:rPr>
              <a:t>INFRAESTRUCTURA VIAL</a:t>
            </a:r>
            <a:endParaRPr lang="es-CO" sz="2400" b="1" dirty="0">
              <a:latin typeface="Amasis MT Pro Light" panose="020B0604020202020204" pitchFamily="18" charset="0"/>
              <a:cs typeface="Times New Roman" panose="02020603050405020304" pitchFamily="18" charset="0"/>
            </a:endParaRPr>
          </a:p>
        </p:txBody>
      </p:sp>
      <p:sp>
        <p:nvSpPr>
          <p:cNvPr id="22" name="CuadroTexto 21">
            <a:extLst>
              <a:ext uri="{FF2B5EF4-FFF2-40B4-BE49-F238E27FC236}">
                <a16:creationId xmlns:a16="http://schemas.microsoft.com/office/drawing/2014/main" id="{E3ED7053-D112-90E6-177B-40887197E097}"/>
              </a:ext>
            </a:extLst>
          </p:cNvPr>
          <p:cNvSpPr txBox="1"/>
          <p:nvPr/>
        </p:nvSpPr>
        <p:spPr>
          <a:xfrm>
            <a:off x="7543800" y="2364950"/>
            <a:ext cx="3436985" cy="2715743"/>
          </a:xfrm>
          <a:prstGeom prst="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pPr algn="just">
              <a:lnSpc>
                <a:spcPct val="107000"/>
              </a:lnSpc>
              <a:spcAft>
                <a:spcPts val="800"/>
              </a:spcAft>
            </a:pPr>
            <a:r>
              <a:rPr lang="es-CO" sz="1400" dirty="0">
                <a:effectLst/>
                <a:latin typeface="Gill Sans MT" panose="020B0502020104020203" pitchFamily="34" charset="0"/>
                <a:ea typeface="Times New Roman" panose="02020603050405020304" pitchFamily="18" charset="0"/>
                <a:cs typeface="Times New Roman" panose="02020603050405020304" pitchFamily="18" charset="0"/>
              </a:rPr>
              <a:t>Este proyecto </a:t>
            </a:r>
            <a:r>
              <a:rPr lang="es-ES" sz="1400" dirty="0">
                <a:solidFill>
                  <a:srgbClr val="000000"/>
                </a:solidFill>
                <a:effectLst/>
                <a:latin typeface="Gill Sans MT" panose="020B0502020104020203" pitchFamily="34" charset="0"/>
                <a:ea typeface="Times New Roman" panose="02020603050405020304" pitchFamily="18" charset="0"/>
              </a:rPr>
              <a:t>contempla entre otros, el número de empresas de transporte, número y clase de vehículos, número de despachos, rutas que confluyen tanto en origen, tránsito o destino, demanda total existente de transporte y la oferta de transporte; la proyección de la infraestructura, la cual deberá garantizar el cubrimiento del crecimiento de la demanda del servicio, mínimo por los próximos 20 años.</a:t>
            </a:r>
            <a:endParaRPr lang="es-CO" sz="1400" dirty="0">
              <a:effectLst/>
              <a:latin typeface="Gill Sans MT" panose="020B0502020104020203" pitchFamily="34" charset="0"/>
              <a:ea typeface="Times New Roman" panose="02020603050405020304" pitchFamily="18" charset="0"/>
            </a:endParaRPr>
          </a:p>
          <a:p>
            <a:pPr algn="just">
              <a:lnSpc>
                <a:spcPct val="107000"/>
              </a:lnSpc>
              <a:spcAft>
                <a:spcPts val="800"/>
              </a:spcAft>
            </a:pPr>
            <a:endParaRPr lang="es-CO" sz="1400" dirty="0">
              <a:latin typeface="Gill Sans MT" panose="020B0502020104020203" pitchFamily="34" charset="0"/>
              <a:cs typeface="Times New Roman" panose="02020603050405020304" pitchFamily="18" charset="0"/>
            </a:endParaRPr>
          </a:p>
        </p:txBody>
      </p:sp>
      <p:cxnSp>
        <p:nvCxnSpPr>
          <p:cNvPr id="12" name="Conector recto de flecha 11">
            <a:extLst>
              <a:ext uri="{FF2B5EF4-FFF2-40B4-BE49-F238E27FC236}">
                <a16:creationId xmlns:a16="http://schemas.microsoft.com/office/drawing/2014/main" id="{8FA4500F-8204-5C09-885A-61D0BA514E12}"/>
              </a:ext>
            </a:extLst>
          </p:cNvPr>
          <p:cNvCxnSpPr>
            <a:cxnSpLocks/>
          </p:cNvCxnSpPr>
          <p:nvPr/>
        </p:nvCxnSpPr>
        <p:spPr>
          <a:xfrm>
            <a:off x="5207977" y="3428999"/>
            <a:ext cx="2060438"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0928278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4"/>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8355106" y="5356507"/>
            <a:ext cx="4418073" cy="1501493"/>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77C9AECC-398F-63DE-70C4-D3C3B39511D1}"/>
              </a:ext>
            </a:extLst>
          </p:cNvPr>
          <p:cNvSpPr txBox="1"/>
          <p:nvPr/>
        </p:nvSpPr>
        <p:spPr>
          <a:xfrm>
            <a:off x="532762" y="2146229"/>
            <a:ext cx="5088124" cy="954107"/>
          </a:xfrm>
          <a:prstGeom prst="rect">
            <a:avLst/>
          </a:prstGeom>
          <a:solidFill>
            <a:schemeClr val="accent6">
              <a:lumMod val="60000"/>
              <a:lumOff val="40000"/>
            </a:schemeClr>
          </a:solidFill>
        </p:spPr>
        <p:txBody>
          <a:bodyPr wrap="square">
            <a:spAutoFit/>
          </a:bodyPr>
          <a:lstStyle/>
          <a:p>
            <a:pPr algn="ctr">
              <a:spcAft>
                <a:spcPts val="800"/>
              </a:spcAft>
            </a:pPr>
            <a:r>
              <a:rPr lang="es-MX" sz="1400" dirty="0">
                <a:latin typeface="Tw Cen MT Condensed Extra Bold" panose="020B0803020202020204" pitchFamily="34" charset="0"/>
                <a:ea typeface="Times New Roman" panose="02020603050405020304" pitchFamily="18" charset="0"/>
                <a:cs typeface="Times New Roman" panose="02020603050405020304" pitchFamily="18" charset="0"/>
              </a:rPr>
              <a:t>CONSTRUCCIÓN DE PAVIMENTO RIGIDO EN LA CARRERA 6A ENTRE CALLES 20 Y 21 Y REPARACIONES DE ESTRUCTURAS EXISTENTES EN ALGUNOS SECTORES DEL MUNICIPIO DE CIÉNAGA EN EL DEPARTAMENTO DEL MAGDALENA</a:t>
            </a:r>
            <a:endParaRPr lang="es-CO" sz="1400" dirty="0">
              <a:effectLst/>
              <a:latin typeface="Tw Cen MT Condensed Extra Bold" panose="020B0803020202020204" pitchFamily="34" charset="0"/>
              <a:ea typeface="Times New Roman" panose="02020603050405020304" pitchFamily="18" charset="0"/>
              <a:cs typeface="Times New Roman" panose="02020603050405020304" pitchFamily="18" charset="0"/>
            </a:endParaRPr>
          </a:p>
        </p:txBody>
      </p:sp>
      <p:pic>
        <p:nvPicPr>
          <p:cNvPr id="3" name="Imagen 2" descr="Texto&#10;&#10;Descripción generada automáticamente con confianza baja">
            <a:extLst>
              <a:ext uri="{FF2B5EF4-FFF2-40B4-BE49-F238E27FC236}">
                <a16:creationId xmlns:a16="http://schemas.microsoft.com/office/drawing/2014/main" id="{D81A6AAC-E873-1D7A-4959-FCE7273BA5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3800" y="71254"/>
            <a:ext cx="2124929" cy="729773"/>
          </a:xfrm>
          <a:prstGeom prst="rect">
            <a:avLst/>
          </a:prstGeom>
        </p:spPr>
      </p:pic>
      <p:pic>
        <p:nvPicPr>
          <p:cNvPr id="21" name="Imagen 20">
            <a:extLst>
              <a:ext uri="{FF2B5EF4-FFF2-40B4-BE49-F238E27FC236}">
                <a16:creationId xmlns:a16="http://schemas.microsoft.com/office/drawing/2014/main" id="{F31420AA-2A24-215F-C3B6-C026EE6C1E6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420374" y="1400685"/>
            <a:ext cx="2556231" cy="4528667"/>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cxnSp>
        <p:nvCxnSpPr>
          <p:cNvPr id="4" name="Conector recto 3">
            <a:extLst>
              <a:ext uri="{FF2B5EF4-FFF2-40B4-BE49-F238E27FC236}">
                <a16:creationId xmlns:a16="http://schemas.microsoft.com/office/drawing/2014/main" id="{C6635FB2-98C7-C385-D74D-8A609D9FA72F}"/>
              </a:ext>
            </a:extLst>
          </p:cNvPr>
          <p:cNvCxnSpPr>
            <a:cxnSpLocks/>
          </p:cNvCxnSpPr>
          <p:nvPr/>
        </p:nvCxnSpPr>
        <p:spPr>
          <a:xfrm flipV="1">
            <a:off x="340659" y="2015650"/>
            <a:ext cx="5430969" cy="23780"/>
          </a:xfrm>
          <a:prstGeom prst="line">
            <a:avLst/>
          </a:prstGeom>
          <a:ln>
            <a:headEnd type="oval"/>
            <a:tailEnd type="oval"/>
          </a:ln>
        </p:spPr>
        <p:style>
          <a:lnRef idx="1">
            <a:schemeClr val="accent4"/>
          </a:lnRef>
          <a:fillRef idx="0">
            <a:schemeClr val="accent4"/>
          </a:fillRef>
          <a:effectRef idx="0">
            <a:schemeClr val="accent4"/>
          </a:effectRef>
          <a:fontRef idx="minor">
            <a:schemeClr val="tx1"/>
          </a:fontRef>
        </p:style>
      </p:cxnSp>
      <p:sp>
        <p:nvSpPr>
          <p:cNvPr id="11" name="CuadroTexto 10">
            <a:extLst>
              <a:ext uri="{FF2B5EF4-FFF2-40B4-BE49-F238E27FC236}">
                <a16:creationId xmlns:a16="http://schemas.microsoft.com/office/drawing/2014/main" id="{0910B1A0-BCD8-B1D2-EDDB-5996AD48DC14}"/>
              </a:ext>
            </a:extLst>
          </p:cNvPr>
          <p:cNvSpPr txBox="1"/>
          <p:nvPr/>
        </p:nvSpPr>
        <p:spPr>
          <a:xfrm>
            <a:off x="-491453" y="1577765"/>
            <a:ext cx="7136554" cy="461665"/>
          </a:xfrm>
          <a:prstGeom prst="rect">
            <a:avLst/>
          </a:prstGeom>
          <a:noFill/>
          <a:ln>
            <a:noFill/>
          </a:ln>
        </p:spPr>
        <p:txBody>
          <a:bodyPr wrap="square">
            <a:spAutoFit/>
          </a:bodyPr>
          <a:lstStyle/>
          <a:p>
            <a:pPr algn="ctr">
              <a:spcAft>
                <a:spcPts val="800"/>
              </a:spcAft>
            </a:pPr>
            <a:r>
              <a:rPr lang="es-MX" sz="2400" dirty="0">
                <a:latin typeface="Tw Cen MT Condensed Extra Bold" panose="020B0803020202020204" pitchFamily="34" charset="0"/>
                <a:ea typeface="Times New Roman" panose="02020603050405020304" pitchFamily="18" charset="0"/>
                <a:cs typeface="Times New Roman" panose="02020603050405020304" pitchFamily="18" charset="0"/>
              </a:rPr>
              <a:t>INFRAESTRUCTURA VIAL</a:t>
            </a:r>
            <a:endParaRPr lang="es-CO" sz="2400" dirty="0">
              <a:effectLst/>
              <a:latin typeface="Tw Cen MT Condensed Extra Bold" panose="020B0803020202020204" pitchFamily="34" charset="0"/>
              <a:ea typeface="Times New Roman" panose="02020603050405020304" pitchFamily="18" charset="0"/>
              <a:cs typeface="Times New Roman" panose="02020603050405020304" pitchFamily="18" charset="0"/>
            </a:endParaRPr>
          </a:p>
        </p:txBody>
      </p:sp>
      <p:sp>
        <p:nvSpPr>
          <p:cNvPr id="15" name="CuadroTexto 14">
            <a:extLst>
              <a:ext uri="{FF2B5EF4-FFF2-40B4-BE49-F238E27FC236}">
                <a16:creationId xmlns:a16="http://schemas.microsoft.com/office/drawing/2014/main" id="{556A674E-05B4-103C-66DE-D22E4D210E3A}"/>
              </a:ext>
            </a:extLst>
          </p:cNvPr>
          <p:cNvSpPr txBox="1"/>
          <p:nvPr/>
        </p:nvSpPr>
        <p:spPr>
          <a:xfrm>
            <a:off x="1039779" y="4598117"/>
            <a:ext cx="3436985" cy="767326"/>
          </a:xfrm>
          <a:prstGeom prst="rect">
            <a:avLst/>
          </a:prstGeom>
          <a:ln>
            <a:solidFill>
              <a:schemeClr val="accent6">
                <a:lumMod val="75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lnSpc>
                <a:spcPct val="107000"/>
              </a:lnSpc>
              <a:spcAft>
                <a:spcPts val="800"/>
              </a:spcAft>
            </a:pPr>
            <a:r>
              <a:rPr lang="es-CO" sz="1800" dirty="0">
                <a:effectLst/>
                <a:latin typeface="Tw Cen MT Condensed Extra Bold" panose="020B0803020202020204" pitchFamily="34" charset="0"/>
                <a:ea typeface="Times New Roman" panose="02020603050405020304" pitchFamily="18" charset="0"/>
                <a:cs typeface="Times New Roman" panose="02020603050405020304" pitchFamily="18" charset="0"/>
              </a:rPr>
              <a:t>Inversión</a:t>
            </a:r>
          </a:p>
          <a:p>
            <a:pPr algn="ctr">
              <a:lnSpc>
                <a:spcPct val="107000"/>
              </a:lnSpc>
              <a:spcAft>
                <a:spcPts val="800"/>
              </a:spcAft>
            </a:pPr>
            <a:r>
              <a:rPr lang="es-CO" sz="1800" dirty="0">
                <a:effectLst/>
                <a:latin typeface="Tw Cen MT Condensed Extra Bold" panose="020B0803020202020204" pitchFamily="34" charset="0"/>
                <a:ea typeface="Times New Roman" panose="02020603050405020304" pitchFamily="18" charset="0"/>
                <a:cs typeface="Times New Roman" panose="02020603050405020304" pitchFamily="18" charset="0"/>
              </a:rPr>
              <a:t>$120.075.437</a:t>
            </a:r>
            <a:endParaRPr lang="es-CO" sz="1800" dirty="0">
              <a:latin typeface="Tw Cen MT Condensed Extra Bold" panose="020B0803020202020204" pitchFamily="34" charset="0"/>
              <a:cs typeface="Times New Roman" panose="02020603050405020304" pitchFamily="18" charset="0"/>
            </a:endParaRPr>
          </a:p>
        </p:txBody>
      </p:sp>
      <p:cxnSp>
        <p:nvCxnSpPr>
          <p:cNvPr id="17" name="Conector recto de flecha 16">
            <a:extLst>
              <a:ext uri="{FF2B5EF4-FFF2-40B4-BE49-F238E27FC236}">
                <a16:creationId xmlns:a16="http://schemas.microsoft.com/office/drawing/2014/main" id="{C1020EF6-5A54-127A-C6C9-466B9B8C4C59}"/>
              </a:ext>
            </a:extLst>
          </p:cNvPr>
          <p:cNvCxnSpPr>
            <a:cxnSpLocks/>
          </p:cNvCxnSpPr>
          <p:nvPr/>
        </p:nvCxnSpPr>
        <p:spPr>
          <a:xfrm>
            <a:off x="2758271" y="3207135"/>
            <a:ext cx="20681" cy="1284183"/>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00782550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4"/>
          <a:stretch>
            <a:fillRect/>
          </a:stretch>
        </p:blipFill>
        <p:spPr>
          <a:xfrm>
            <a:off x="0" y="6600825"/>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77C9AECC-398F-63DE-70C4-D3C3B39511D1}"/>
              </a:ext>
            </a:extLst>
          </p:cNvPr>
          <p:cNvSpPr txBox="1"/>
          <p:nvPr/>
        </p:nvSpPr>
        <p:spPr>
          <a:xfrm>
            <a:off x="6396648" y="1943280"/>
            <a:ext cx="4419232"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spcAft>
                <a:spcPts val="800"/>
              </a:spcAft>
            </a:pPr>
            <a:r>
              <a:rPr lang="es-MX" sz="1600" dirty="0">
                <a:latin typeface="Tw Cen MT Condensed Extra Bold" panose="020B0803020202020204" pitchFamily="34" charset="0"/>
                <a:ea typeface="Times New Roman" panose="02020603050405020304" pitchFamily="18" charset="0"/>
                <a:cs typeface="Times New Roman" panose="02020603050405020304" pitchFamily="18" charset="0"/>
              </a:rPr>
              <a:t>PROYECTO DE ENERGÍA SOLAR O FOTOVOLTAICA PARA AMPLIAR COBERTURA ENERGÉTICA EN ÁREAS RURALES Y DISPERSAS DEL MUNICIPIO DE CIÉNAGA.</a:t>
            </a:r>
            <a:endParaRPr lang="es-CO" sz="1600" dirty="0">
              <a:effectLst/>
              <a:latin typeface="Tw Cen MT Condensed Extra Bold" panose="020B0803020202020204" pitchFamily="34" charset="0"/>
              <a:ea typeface="Times New Roman" panose="02020603050405020304" pitchFamily="18" charset="0"/>
              <a:cs typeface="Times New Roman" panose="02020603050405020304" pitchFamily="18" charset="0"/>
            </a:endParaRPr>
          </a:p>
        </p:txBody>
      </p:sp>
      <p:pic>
        <p:nvPicPr>
          <p:cNvPr id="3" name="Imagen 2" descr="Texto&#10;&#10;Descripción generada automáticamente con confianza baja">
            <a:extLst>
              <a:ext uri="{FF2B5EF4-FFF2-40B4-BE49-F238E27FC236}">
                <a16:creationId xmlns:a16="http://schemas.microsoft.com/office/drawing/2014/main" id="{D81A6AAC-E873-1D7A-4959-FCE7273BA5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3800" y="71254"/>
            <a:ext cx="2124929" cy="729773"/>
          </a:xfrm>
          <a:prstGeom prst="rect">
            <a:avLst/>
          </a:prstGeom>
        </p:spPr>
      </p:pic>
      <p:sp>
        <p:nvSpPr>
          <p:cNvPr id="18" name="CuadroTexto 17">
            <a:extLst>
              <a:ext uri="{FF2B5EF4-FFF2-40B4-BE49-F238E27FC236}">
                <a16:creationId xmlns:a16="http://schemas.microsoft.com/office/drawing/2014/main" id="{44EEF5A9-DBD7-05CD-7C7B-B2B4E462DC8F}"/>
              </a:ext>
            </a:extLst>
          </p:cNvPr>
          <p:cNvSpPr txBox="1"/>
          <p:nvPr/>
        </p:nvSpPr>
        <p:spPr>
          <a:xfrm>
            <a:off x="802436" y="1932941"/>
            <a:ext cx="4800600" cy="707886"/>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p>
            <a:pPr algn="ctr">
              <a:spcAft>
                <a:spcPts val="800"/>
              </a:spcAft>
            </a:pPr>
            <a:r>
              <a:rPr lang="es-MX" sz="2000" dirty="0">
                <a:latin typeface="Tw Cen MT Condensed Extra Bold" panose="020B0803020202020204" pitchFamily="34" charset="0"/>
                <a:ea typeface="Times New Roman" panose="02020603050405020304" pitchFamily="18" charset="0"/>
                <a:cs typeface="Times New Roman" panose="02020603050405020304" pitchFamily="18" charset="0"/>
              </a:rPr>
              <a:t>Programa de energía eléctrica a ZNI del área rurales y dispersas en el municipio de Ciénaga.</a:t>
            </a:r>
            <a:endParaRPr lang="es-CO" sz="2000" dirty="0">
              <a:effectLst/>
              <a:latin typeface="Tw Cen MT Condensed Extra Bold" panose="020B0803020202020204" pitchFamily="34" charset="0"/>
              <a:ea typeface="Times New Roman" panose="02020603050405020304" pitchFamily="18" charset="0"/>
              <a:cs typeface="Times New Roman" panose="02020603050405020304" pitchFamily="18" charset="0"/>
            </a:endParaRPr>
          </a:p>
        </p:txBody>
      </p:sp>
      <p:sp>
        <p:nvSpPr>
          <p:cNvPr id="4" name="CuadroTexto 3">
            <a:extLst>
              <a:ext uri="{FF2B5EF4-FFF2-40B4-BE49-F238E27FC236}">
                <a16:creationId xmlns:a16="http://schemas.microsoft.com/office/drawing/2014/main" id="{2D45ECAB-3985-862A-9548-CEBD3F1DFE4C}"/>
              </a:ext>
            </a:extLst>
          </p:cNvPr>
          <p:cNvSpPr txBox="1"/>
          <p:nvPr/>
        </p:nvSpPr>
        <p:spPr>
          <a:xfrm>
            <a:off x="3741318" y="4044190"/>
            <a:ext cx="3971815" cy="83099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s-CO" sz="1600" dirty="0">
                <a:solidFill>
                  <a:srgbClr val="000000"/>
                </a:solidFill>
                <a:effectLst/>
                <a:latin typeface="Gill Sans MT" panose="020B0502020104020203" pitchFamily="34" charset="0"/>
                <a:ea typeface="Times New Roman" panose="02020603050405020304" pitchFamily="18" charset="0"/>
              </a:rPr>
              <a:t>Este proyecto se logró alcanzar mediante la entrega de 2.179 fotovoltaica beneficiando a la misma cantidad de familias en la zona rural.</a:t>
            </a:r>
            <a:endParaRPr lang="es-CO" sz="1600" dirty="0">
              <a:effectLst/>
              <a:latin typeface="Gill Sans MT" panose="020B0502020104020203" pitchFamily="34" charset="0"/>
              <a:ea typeface="Times New Roman" panose="02020603050405020304" pitchFamily="18" charset="0"/>
            </a:endParaRPr>
          </a:p>
        </p:txBody>
      </p:sp>
      <p:cxnSp>
        <p:nvCxnSpPr>
          <p:cNvPr id="7" name="Conector recto de flecha 6">
            <a:extLst>
              <a:ext uri="{FF2B5EF4-FFF2-40B4-BE49-F238E27FC236}">
                <a16:creationId xmlns:a16="http://schemas.microsoft.com/office/drawing/2014/main" id="{9E284C6C-84F4-1D56-7274-24832B83B42E}"/>
              </a:ext>
            </a:extLst>
          </p:cNvPr>
          <p:cNvCxnSpPr>
            <a:cxnSpLocks/>
            <a:stCxn id="18" idx="3"/>
          </p:cNvCxnSpPr>
          <p:nvPr/>
        </p:nvCxnSpPr>
        <p:spPr>
          <a:xfrm>
            <a:off x="5603036" y="2286884"/>
            <a:ext cx="713097"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0" name="Conector: angular 9">
            <a:extLst>
              <a:ext uri="{FF2B5EF4-FFF2-40B4-BE49-F238E27FC236}">
                <a16:creationId xmlns:a16="http://schemas.microsoft.com/office/drawing/2014/main" id="{E815E3EE-C5AB-F5BD-0DE4-30035D4971DB}"/>
              </a:ext>
            </a:extLst>
          </p:cNvPr>
          <p:cNvCxnSpPr>
            <a:cxnSpLocks/>
          </p:cNvCxnSpPr>
          <p:nvPr/>
        </p:nvCxnSpPr>
        <p:spPr>
          <a:xfrm rot="16200000" flipH="1">
            <a:off x="4372646" y="3153446"/>
            <a:ext cx="1287710" cy="262469"/>
          </a:xfrm>
          <a:prstGeom prst="bentConnector3">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2" name="Conector: angular 11">
            <a:extLst>
              <a:ext uri="{FF2B5EF4-FFF2-40B4-BE49-F238E27FC236}">
                <a16:creationId xmlns:a16="http://schemas.microsoft.com/office/drawing/2014/main" id="{D541BD54-F1CB-6DFE-E4BC-EB7155DE378F}"/>
              </a:ext>
            </a:extLst>
          </p:cNvPr>
          <p:cNvCxnSpPr>
            <a:cxnSpLocks/>
          </p:cNvCxnSpPr>
          <p:nvPr/>
        </p:nvCxnSpPr>
        <p:spPr>
          <a:xfrm rot="5400000">
            <a:off x="6611071" y="2826473"/>
            <a:ext cx="1154259" cy="1049866"/>
          </a:xfrm>
          <a:prstGeom prst="bentConnector3">
            <a:avLst/>
          </a:prstGeom>
          <a:ln>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078031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Hacienda</a:t>
            </a:r>
          </a:p>
          <a:p>
            <a:pPr algn="ctr"/>
            <a:endParaRPr lang="es-CO" b="1" dirty="0">
              <a:ln w="22225">
                <a:solidFill>
                  <a:schemeClr val="accent2"/>
                </a:solidFill>
                <a:prstDash val="solid"/>
              </a:ln>
              <a:solidFill>
                <a:schemeClr val="accent2">
                  <a:lumMod val="40000"/>
                  <a:lumOff val="60000"/>
                </a:schemeClr>
              </a:solidFill>
            </a:endParaRPr>
          </a:p>
        </p:txBody>
      </p:sp>
      <p:sp>
        <p:nvSpPr>
          <p:cNvPr id="30" name="CuadroTexto 29">
            <a:extLst>
              <a:ext uri="{FF2B5EF4-FFF2-40B4-BE49-F238E27FC236}">
                <a16:creationId xmlns:a16="http://schemas.microsoft.com/office/drawing/2014/main" id="{E386FB85-09A1-345F-2792-2E7095BEF229}"/>
              </a:ext>
            </a:extLst>
          </p:cNvPr>
          <p:cNvSpPr txBox="1"/>
          <p:nvPr/>
        </p:nvSpPr>
        <p:spPr>
          <a:xfrm>
            <a:off x="-1074187" y="5508204"/>
            <a:ext cx="8125227"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3" name="Título 1">
            <a:extLst>
              <a:ext uri="{FF2B5EF4-FFF2-40B4-BE49-F238E27FC236}">
                <a16:creationId xmlns:a16="http://schemas.microsoft.com/office/drawing/2014/main" id="{D7D65EF3-DDA8-F641-8954-490444839A53}"/>
              </a:ext>
            </a:extLst>
          </p:cNvPr>
          <p:cNvSpPr>
            <a:spLocks noGrp="1"/>
          </p:cNvSpPr>
          <p:nvPr>
            <p:ph type="ctrTitle"/>
          </p:nvPr>
        </p:nvSpPr>
        <p:spPr>
          <a:xfrm>
            <a:off x="365012" y="1803942"/>
            <a:ext cx="11606320" cy="782054"/>
          </a:xfrm>
        </p:spPr>
        <p:txBody>
          <a:bodyPr>
            <a:noAutofit/>
          </a:bodyPr>
          <a:lstStyle/>
          <a:p>
            <a:pPr algn="ctr"/>
            <a:r>
              <a:rPr lang="es-ES" sz="2800" dirty="0">
                <a:latin typeface="Amasis MT Pro" panose="02040304050005020304" pitchFamily="18" charset="77"/>
              </a:rPr>
              <a:t>INGRESOS CON SITUACION Y SIN SITUACION DE FONDOS A NOVIEMBRE DE 2023</a:t>
            </a:r>
            <a:endParaRPr lang="en-US" sz="2800" dirty="0">
              <a:latin typeface="Amasis MT Pro" panose="02040304050005020304" pitchFamily="18" charset="77"/>
            </a:endParaRPr>
          </a:p>
        </p:txBody>
      </p:sp>
      <p:graphicFrame>
        <p:nvGraphicFramePr>
          <p:cNvPr id="5" name="Gráfico 4">
            <a:extLst>
              <a:ext uri="{FF2B5EF4-FFF2-40B4-BE49-F238E27FC236}">
                <a16:creationId xmlns:a16="http://schemas.microsoft.com/office/drawing/2014/main" id="{80F01B67-9034-1ADA-4744-3BA131D67E5E}"/>
              </a:ext>
            </a:extLst>
          </p:cNvPr>
          <p:cNvGraphicFramePr>
            <a:graphicFrameLocks/>
          </p:cNvGraphicFramePr>
          <p:nvPr/>
        </p:nvGraphicFramePr>
        <p:xfrm>
          <a:off x="476772" y="2614128"/>
          <a:ext cx="4822773" cy="289407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0" name="Tabla 9">
            <a:extLst>
              <a:ext uri="{FF2B5EF4-FFF2-40B4-BE49-F238E27FC236}">
                <a16:creationId xmlns:a16="http://schemas.microsoft.com/office/drawing/2014/main" id="{20A762DE-FC63-22CB-D403-071D26A62934}"/>
              </a:ext>
            </a:extLst>
          </p:cNvPr>
          <p:cNvGraphicFramePr>
            <a:graphicFrameLocks noGrp="1"/>
          </p:cNvGraphicFramePr>
          <p:nvPr/>
        </p:nvGraphicFramePr>
        <p:xfrm>
          <a:off x="5425440" y="2614129"/>
          <a:ext cx="6461757" cy="2894074"/>
        </p:xfrm>
        <a:graphic>
          <a:graphicData uri="http://schemas.openxmlformats.org/drawingml/2006/table">
            <a:tbl>
              <a:tblPr>
                <a:tableStyleId>{5C22544A-7EE6-4342-B048-85BDC9FD1C3A}</a:tableStyleId>
              </a:tblPr>
              <a:tblGrid>
                <a:gridCol w="2465257">
                  <a:extLst>
                    <a:ext uri="{9D8B030D-6E8A-4147-A177-3AD203B41FA5}">
                      <a16:colId xmlns:a16="http://schemas.microsoft.com/office/drawing/2014/main" val="272381885"/>
                    </a:ext>
                  </a:extLst>
                </a:gridCol>
                <a:gridCol w="1329174">
                  <a:extLst>
                    <a:ext uri="{9D8B030D-6E8A-4147-A177-3AD203B41FA5}">
                      <a16:colId xmlns:a16="http://schemas.microsoft.com/office/drawing/2014/main" val="3322003439"/>
                    </a:ext>
                  </a:extLst>
                </a:gridCol>
                <a:gridCol w="1441434">
                  <a:extLst>
                    <a:ext uri="{9D8B030D-6E8A-4147-A177-3AD203B41FA5}">
                      <a16:colId xmlns:a16="http://schemas.microsoft.com/office/drawing/2014/main" val="3832692480"/>
                    </a:ext>
                  </a:extLst>
                </a:gridCol>
                <a:gridCol w="1225892">
                  <a:extLst>
                    <a:ext uri="{9D8B030D-6E8A-4147-A177-3AD203B41FA5}">
                      <a16:colId xmlns:a16="http://schemas.microsoft.com/office/drawing/2014/main" val="1675802919"/>
                    </a:ext>
                  </a:extLst>
                </a:gridCol>
              </a:tblGrid>
              <a:tr h="672550">
                <a:tc>
                  <a:txBody>
                    <a:bodyPr/>
                    <a:lstStyle/>
                    <a:p>
                      <a:pPr algn="ctr" fontAlgn="ctr"/>
                      <a:r>
                        <a:rPr lang="es-US" sz="1100" b="1" u="none" strike="noStrike" dirty="0">
                          <a:effectLst/>
                        </a:rPr>
                        <a:t> INGRESOS  VIGENCIA A NOVIEMBRE 2023</a:t>
                      </a:r>
                      <a:endParaRPr lang="es-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US" sz="1100" b="1" u="none" strike="noStrike" dirty="0">
                          <a:effectLst/>
                        </a:rPr>
                        <a:t>INGRESOS EJECUTADO  </a:t>
                      </a:r>
                    </a:p>
                    <a:p>
                      <a:pPr algn="ctr" fontAlgn="ctr"/>
                      <a:r>
                        <a:rPr lang="es-US" sz="1100" b="1" u="none" strike="noStrike" dirty="0">
                          <a:effectLst/>
                        </a:rPr>
                        <a:t>  En millones</a:t>
                      </a:r>
                      <a:endParaRPr lang="es-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US" sz="1200" b="1" u="none" strike="noStrike" dirty="0">
                          <a:effectLst/>
                        </a:rPr>
                        <a:t>Con Situación    </a:t>
                      </a:r>
                      <a:r>
                        <a:rPr lang="es-US" sz="1100" b="1" u="none" strike="noStrike" dirty="0">
                          <a:effectLst/>
                        </a:rPr>
                        <a:t>de Fondos</a:t>
                      </a:r>
                      <a:endParaRPr lang="es-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US" sz="1200" b="1" u="none" strike="noStrike" dirty="0">
                          <a:effectLst/>
                        </a:rPr>
                        <a:t>Sin Situación</a:t>
                      </a:r>
                      <a:r>
                        <a:rPr lang="es-US" sz="1100" b="1" u="none" strike="noStrike" dirty="0">
                          <a:effectLst/>
                        </a:rPr>
                        <a:t>   de Fondos</a:t>
                      </a:r>
                      <a:endParaRPr lang="es-US" sz="11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440770252"/>
                  </a:ext>
                </a:extLst>
              </a:tr>
              <a:tr h="486595">
                <a:tc>
                  <a:txBody>
                    <a:bodyPr/>
                    <a:lstStyle/>
                    <a:p>
                      <a:pPr algn="l" fontAlgn="b"/>
                      <a:r>
                        <a:rPr lang="es-US" sz="1400" b="1" u="none" strike="noStrike" dirty="0">
                          <a:effectLst/>
                        </a:rPr>
                        <a:t>INGRESOS TRIBUTARIOS</a:t>
                      </a:r>
                      <a:endParaRPr lang="es-US"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CO" sz="1600" b="1" i="0" u="none" strike="noStrike">
                          <a:solidFill>
                            <a:srgbClr val="000000"/>
                          </a:solidFill>
                          <a:effectLst/>
                          <a:latin typeface="+mj-lt"/>
                          <a:cs typeface="Calibri" panose="020F0502020204030204" pitchFamily="34" charset="0"/>
                        </a:rPr>
                        <a:t>24,779</a:t>
                      </a:r>
                    </a:p>
                  </a:txBody>
                  <a:tcPr marL="9525" marR="9525" marT="9525" marB="0" anchor="b"/>
                </a:tc>
                <a:tc>
                  <a:txBody>
                    <a:bodyPr/>
                    <a:lstStyle/>
                    <a:p>
                      <a:pPr algn="r" fontAlgn="b"/>
                      <a:r>
                        <a:rPr lang="es-CO" sz="1600" b="1" i="0" u="none" strike="noStrike">
                          <a:solidFill>
                            <a:srgbClr val="000000"/>
                          </a:solidFill>
                          <a:effectLst/>
                          <a:latin typeface="+mj-lt"/>
                          <a:cs typeface="Calibri" panose="020F0502020204030204" pitchFamily="34" charset="0"/>
                        </a:rPr>
                        <a:t>          24,177 </a:t>
                      </a:r>
                    </a:p>
                  </a:txBody>
                  <a:tcPr marL="9525" marR="9525" marT="9525" marB="0" anchor="b"/>
                </a:tc>
                <a:tc>
                  <a:txBody>
                    <a:bodyPr/>
                    <a:lstStyle/>
                    <a:p>
                      <a:pPr algn="r" fontAlgn="b"/>
                      <a:r>
                        <a:rPr lang="es-CO" sz="1600" b="1" i="0" u="none" strike="noStrike">
                          <a:solidFill>
                            <a:srgbClr val="000000"/>
                          </a:solidFill>
                          <a:effectLst/>
                          <a:latin typeface="+mj-lt"/>
                          <a:cs typeface="Calibri" panose="020F0502020204030204" pitchFamily="34" charset="0"/>
                        </a:rPr>
                        <a:t>              602 </a:t>
                      </a:r>
                    </a:p>
                  </a:txBody>
                  <a:tcPr marL="9525" marR="9525" marT="9525" marB="0" anchor="b"/>
                </a:tc>
                <a:extLst>
                  <a:ext uri="{0D108BD9-81ED-4DB2-BD59-A6C34878D82A}">
                    <a16:rowId xmlns:a16="http://schemas.microsoft.com/office/drawing/2014/main" val="1278132767"/>
                  </a:ext>
                </a:extLst>
              </a:tr>
              <a:tr h="426936">
                <a:tc>
                  <a:txBody>
                    <a:bodyPr/>
                    <a:lstStyle/>
                    <a:p>
                      <a:pPr algn="l" fontAlgn="b"/>
                      <a:r>
                        <a:rPr lang="es-US" sz="1400" b="1" u="none" strike="noStrike" dirty="0">
                          <a:effectLst/>
                        </a:rPr>
                        <a:t>INGRESOS NO TRIBUTARIOS </a:t>
                      </a:r>
                      <a:endParaRPr lang="es-US"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CO" sz="1600" b="1" i="0" u="none" strike="noStrike">
                          <a:solidFill>
                            <a:srgbClr val="000000"/>
                          </a:solidFill>
                          <a:effectLst/>
                          <a:latin typeface="+mj-lt"/>
                          <a:cs typeface="Calibri" panose="020F0502020204030204" pitchFamily="34" charset="0"/>
                        </a:rPr>
                        <a:t>216,029</a:t>
                      </a:r>
                    </a:p>
                  </a:txBody>
                  <a:tcPr marL="9525" marR="9525" marT="9525" marB="0" anchor="b"/>
                </a:tc>
                <a:tc>
                  <a:txBody>
                    <a:bodyPr/>
                    <a:lstStyle/>
                    <a:p>
                      <a:pPr algn="r" fontAlgn="b"/>
                      <a:r>
                        <a:rPr lang="es-CO" sz="1600" b="1" i="0" u="none" strike="noStrike">
                          <a:solidFill>
                            <a:srgbClr val="000000"/>
                          </a:solidFill>
                          <a:effectLst/>
                          <a:latin typeface="+mj-lt"/>
                          <a:cs typeface="Calibri" panose="020F0502020204030204" pitchFamily="34" charset="0"/>
                        </a:rPr>
                        <a:t>       114,257 </a:t>
                      </a:r>
                    </a:p>
                  </a:txBody>
                  <a:tcPr marL="9525" marR="9525" marT="9525" marB="0" anchor="b"/>
                </a:tc>
                <a:tc>
                  <a:txBody>
                    <a:bodyPr/>
                    <a:lstStyle/>
                    <a:p>
                      <a:pPr algn="r" fontAlgn="b"/>
                      <a:r>
                        <a:rPr lang="es-CO" sz="1600" b="1" i="0" u="none" strike="noStrike">
                          <a:solidFill>
                            <a:srgbClr val="000000"/>
                          </a:solidFill>
                          <a:effectLst/>
                          <a:latin typeface="+mj-lt"/>
                          <a:cs typeface="Calibri" panose="020F0502020204030204" pitchFamily="34" charset="0"/>
                        </a:rPr>
                        <a:t>     101,772 </a:t>
                      </a:r>
                    </a:p>
                  </a:txBody>
                  <a:tcPr marL="9525" marR="9525" marT="9525" marB="0" anchor="b"/>
                </a:tc>
                <a:extLst>
                  <a:ext uri="{0D108BD9-81ED-4DB2-BD59-A6C34878D82A}">
                    <a16:rowId xmlns:a16="http://schemas.microsoft.com/office/drawing/2014/main" val="2836704567"/>
                  </a:ext>
                </a:extLst>
              </a:tr>
              <a:tr h="486595">
                <a:tc>
                  <a:txBody>
                    <a:bodyPr/>
                    <a:lstStyle/>
                    <a:p>
                      <a:pPr algn="l" fontAlgn="b"/>
                      <a:r>
                        <a:rPr lang="es-US" sz="1400" b="1" u="none" strike="noStrike" dirty="0">
                          <a:effectLst/>
                        </a:rPr>
                        <a:t>INGRESOS DE CAPITAL</a:t>
                      </a:r>
                      <a:endParaRPr lang="es-US"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CO" sz="1600" b="1" i="0" u="none" strike="noStrike">
                          <a:solidFill>
                            <a:srgbClr val="000000"/>
                          </a:solidFill>
                          <a:effectLst/>
                          <a:latin typeface="+mj-lt"/>
                          <a:cs typeface="Calibri" panose="020F0502020204030204" pitchFamily="34" charset="0"/>
                        </a:rPr>
                        <a:t>6,095</a:t>
                      </a:r>
                    </a:p>
                  </a:txBody>
                  <a:tcPr marL="9525" marR="9525" marT="9525" marB="0" anchor="b"/>
                </a:tc>
                <a:tc>
                  <a:txBody>
                    <a:bodyPr/>
                    <a:lstStyle/>
                    <a:p>
                      <a:pPr algn="r" fontAlgn="b"/>
                      <a:r>
                        <a:rPr lang="es-CO" sz="1600" b="1" i="0" u="none" strike="noStrike">
                          <a:solidFill>
                            <a:srgbClr val="000000"/>
                          </a:solidFill>
                          <a:effectLst/>
                          <a:latin typeface="+mj-lt"/>
                          <a:cs typeface="Calibri" panose="020F0502020204030204" pitchFamily="34" charset="0"/>
                        </a:rPr>
                        <a:t>            6,080 </a:t>
                      </a:r>
                    </a:p>
                  </a:txBody>
                  <a:tcPr marL="9525" marR="9525" marT="9525" marB="0" anchor="b"/>
                </a:tc>
                <a:tc>
                  <a:txBody>
                    <a:bodyPr/>
                    <a:lstStyle/>
                    <a:p>
                      <a:pPr algn="r" fontAlgn="b"/>
                      <a:r>
                        <a:rPr lang="es-CO" sz="1600" b="1" i="0" u="none" strike="noStrike">
                          <a:solidFill>
                            <a:srgbClr val="000000"/>
                          </a:solidFill>
                          <a:effectLst/>
                          <a:latin typeface="+mj-lt"/>
                          <a:cs typeface="Calibri" panose="020F0502020204030204" pitchFamily="34" charset="0"/>
                        </a:rPr>
                        <a:t>                15 </a:t>
                      </a:r>
                    </a:p>
                  </a:txBody>
                  <a:tcPr marL="9525" marR="9525" marT="9525" marB="0" anchor="b"/>
                </a:tc>
                <a:extLst>
                  <a:ext uri="{0D108BD9-81ED-4DB2-BD59-A6C34878D82A}">
                    <a16:rowId xmlns:a16="http://schemas.microsoft.com/office/drawing/2014/main" val="809058233"/>
                  </a:ext>
                </a:extLst>
              </a:tr>
              <a:tr h="426936">
                <a:tc>
                  <a:txBody>
                    <a:bodyPr/>
                    <a:lstStyle/>
                    <a:p>
                      <a:pPr algn="l" fontAlgn="b"/>
                      <a:r>
                        <a:rPr lang="es-US" sz="1400" b="1" u="none" strike="noStrike" dirty="0">
                          <a:effectLst/>
                        </a:rPr>
                        <a:t>INGRESOS DE REGALIAS</a:t>
                      </a:r>
                      <a:endParaRPr lang="es-US"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CO" sz="1600" b="1" i="0" u="none" strike="noStrike">
                          <a:solidFill>
                            <a:srgbClr val="000000"/>
                          </a:solidFill>
                          <a:effectLst/>
                          <a:latin typeface="+mj-lt"/>
                          <a:cs typeface="Calibri" panose="020F0502020204030204" pitchFamily="34" charset="0"/>
                        </a:rPr>
                        <a:t>74,539</a:t>
                      </a:r>
                    </a:p>
                  </a:txBody>
                  <a:tcPr marL="9525" marR="9525" marT="9525" marB="0" anchor="b"/>
                </a:tc>
                <a:tc>
                  <a:txBody>
                    <a:bodyPr/>
                    <a:lstStyle/>
                    <a:p>
                      <a:pPr algn="r" fontAlgn="b"/>
                      <a:r>
                        <a:rPr lang="es-CO" sz="1600" b="1" i="0" u="none" strike="noStrike">
                          <a:solidFill>
                            <a:srgbClr val="000000"/>
                          </a:solidFill>
                          <a:effectLst/>
                          <a:latin typeface="+mj-lt"/>
                          <a:cs typeface="Calibri" panose="020F0502020204030204" pitchFamily="34" charset="0"/>
                        </a:rPr>
                        <a:t>                    -   </a:t>
                      </a:r>
                    </a:p>
                  </a:txBody>
                  <a:tcPr marL="9525" marR="9525" marT="9525" marB="0" anchor="b"/>
                </a:tc>
                <a:tc>
                  <a:txBody>
                    <a:bodyPr/>
                    <a:lstStyle/>
                    <a:p>
                      <a:pPr algn="r" fontAlgn="b"/>
                      <a:r>
                        <a:rPr lang="es-CO" sz="1600" b="1" i="0" u="none" strike="noStrike">
                          <a:solidFill>
                            <a:srgbClr val="000000"/>
                          </a:solidFill>
                          <a:effectLst/>
                          <a:latin typeface="+mj-lt"/>
                          <a:cs typeface="Calibri" panose="020F0502020204030204" pitchFamily="34" charset="0"/>
                        </a:rPr>
                        <a:t>       74,539 </a:t>
                      </a:r>
                    </a:p>
                  </a:txBody>
                  <a:tcPr marL="9525" marR="9525" marT="9525" marB="0" anchor="b"/>
                </a:tc>
                <a:extLst>
                  <a:ext uri="{0D108BD9-81ED-4DB2-BD59-A6C34878D82A}">
                    <a16:rowId xmlns:a16="http://schemas.microsoft.com/office/drawing/2014/main" val="3066517855"/>
                  </a:ext>
                </a:extLst>
              </a:tr>
              <a:tr h="394462">
                <a:tc>
                  <a:txBody>
                    <a:bodyPr/>
                    <a:lstStyle/>
                    <a:p>
                      <a:pPr algn="l" fontAlgn="b"/>
                      <a:r>
                        <a:rPr lang="es-US" sz="1400" b="1" u="none" strike="noStrike" dirty="0">
                          <a:effectLst/>
                        </a:rPr>
                        <a:t>INGRESOS TOTALES</a:t>
                      </a:r>
                      <a:endParaRPr lang="es-US"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CO" sz="1600" b="1" i="0" u="none" strike="noStrike">
                          <a:solidFill>
                            <a:srgbClr val="000000"/>
                          </a:solidFill>
                          <a:effectLst/>
                          <a:latin typeface="+mj-lt"/>
                          <a:cs typeface="Calibri" panose="020F0502020204030204" pitchFamily="34" charset="0"/>
                        </a:rPr>
                        <a:t>321,442</a:t>
                      </a:r>
                    </a:p>
                  </a:txBody>
                  <a:tcPr marL="9525" marR="9525" marT="9525" marB="0" anchor="b"/>
                </a:tc>
                <a:tc>
                  <a:txBody>
                    <a:bodyPr/>
                    <a:lstStyle/>
                    <a:p>
                      <a:pPr algn="r" fontAlgn="b"/>
                      <a:r>
                        <a:rPr lang="es-CO" sz="1600" b="1" i="0" u="none" strike="noStrike">
                          <a:solidFill>
                            <a:srgbClr val="000000"/>
                          </a:solidFill>
                          <a:effectLst/>
                          <a:latin typeface="+mj-lt"/>
                          <a:cs typeface="Calibri" panose="020F0502020204030204" pitchFamily="34" charset="0"/>
                        </a:rPr>
                        <a:t>       144,514 </a:t>
                      </a:r>
                    </a:p>
                  </a:txBody>
                  <a:tcPr marL="9525" marR="9525" marT="9525" marB="0" anchor="b"/>
                </a:tc>
                <a:tc>
                  <a:txBody>
                    <a:bodyPr/>
                    <a:lstStyle/>
                    <a:p>
                      <a:pPr algn="r" fontAlgn="b"/>
                      <a:r>
                        <a:rPr lang="es-CO" sz="1600" b="1" i="0" u="none" strike="noStrike" dirty="0">
                          <a:solidFill>
                            <a:srgbClr val="000000"/>
                          </a:solidFill>
                          <a:effectLst/>
                          <a:latin typeface="+mj-lt"/>
                          <a:cs typeface="Calibri" panose="020F0502020204030204" pitchFamily="34" charset="0"/>
                        </a:rPr>
                        <a:t>     176,928 </a:t>
                      </a:r>
                    </a:p>
                  </a:txBody>
                  <a:tcPr marL="9525" marR="9525" marT="9525" marB="0" anchor="b"/>
                </a:tc>
                <a:extLst>
                  <a:ext uri="{0D108BD9-81ED-4DB2-BD59-A6C34878D82A}">
                    <a16:rowId xmlns:a16="http://schemas.microsoft.com/office/drawing/2014/main" val="850101747"/>
                  </a:ext>
                </a:extLst>
              </a:tr>
            </a:tbl>
          </a:graphicData>
        </a:graphic>
      </p:graphicFrame>
    </p:spTree>
    <p:extLst>
      <p:ext uri="{BB962C8B-B14F-4D97-AF65-F5344CB8AC3E}">
        <p14:creationId xmlns:p14="http://schemas.microsoft.com/office/powerpoint/2010/main" val="119124555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4"/>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8355106" y="5356507"/>
            <a:ext cx="4418073" cy="1501493"/>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77C9AECC-398F-63DE-70C4-D3C3B39511D1}"/>
              </a:ext>
            </a:extLst>
          </p:cNvPr>
          <p:cNvSpPr txBox="1"/>
          <p:nvPr/>
        </p:nvSpPr>
        <p:spPr>
          <a:xfrm>
            <a:off x="532762" y="2146229"/>
            <a:ext cx="5088124" cy="923330"/>
          </a:xfrm>
          <a:prstGeom prst="rect">
            <a:avLst/>
          </a:prstGeom>
          <a:solidFill>
            <a:schemeClr val="accent6">
              <a:lumMod val="60000"/>
              <a:lumOff val="40000"/>
            </a:schemeClr>
          </a:solidFill>
        </p:spPr>
        <p:txBody>
          <a:bodyPr wrap="square">
            <a:spAutoFit/>
          </a:bodyPr>
          <a:lstStyle/>
          <a:p>
            <a:pPr algn="ctr">
              <a:spcAft>
                <a:spcPts val="800"/>
              </a:spcAft>
            </a:pPr>
            <a:r>
              <a:rPr lang="es-MX" dirty="0">
                <a:latin typeface="Tw Cen MT Condensed Extra Bold" panose="020B0803020202020204" pitchFamily="34" charset="0"/>
                <a:ea typeface="Times New Roman" panose="02020603050405020304" pitchFamily="18" charset="0"/>
                <a:cs typeface="Times New Roman" panose="02020603050405020304" pitchFamily="18" charset="0"/>
              </a:rPr>
              <a:t>MANTENIMIENTO Y LIMPIEZA DE LAS ZONAS VERDES DE LA PLAZA DEL CENTENARIO DEL MUNICIPIO DE CIÉNAGA MAGDALENA</a:t>
            </a:r>
            <a:endParaRPr lang="es-CO" dirty="0">
              <a:effectLst/>
              <a:latin typeface="Tw Cen MT Condensed Extra Bold" panose="020B0803020202020204" pitchFamily="34" charset="0"/>
              <a:ea typeface="Times New Roman" panose="02020603050405020304" pitchFamily="18" charset="0"/>
              <a:cs typeface="Times New Roman" panose="02020603050405020304" pitchFamily="18" charset="0"/>
            </a:endParaRPr>
          </a:p>
        </p:txBody>
      </p:sp>
      <p:pic>
        <p:nvPicPr>
          <p:cNvPr id="3" name="Imagen 2" descr="Texto&#10;&#10;Descripción generada automáticamente con confianza baja">
            <a:extLst>
              <a:ext uri="{FF2B5EF4-FFF2-40B4-BE49-F238E27FC236}">
                <a16:creationId xmlns:a16="http://schemas.microsoft.com/office/drawing/2014/main" id="{D81A6AAC-E873-1D7A-4959-FCE7273BA5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3800" y="71254"/>
            <a:ext cx="2124929" cy="729773"/>
          </a:xfrm>
          <a:prstGeom prst="rect">
            <a:avLst/>
          </a:prstGeom>
        </p:spPr>
      </p:pic>
      <p:pic>
        <p:nvPicPr>
          <p:cNvPr id="21" name="Imagen 20">
            <a:extLst>
              <a:ext uri="{FF2B5EF4-FFF2-40B4-BE49-F238E27FC236}">
                <a16:creationId xmlns:a16="http://schemas.microsoft.com/office/drawing/2014/main" id="{F31420AA-2A24-215F-C3B6-C026EE6C1E6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420374" y="1824279"/>
            <a:ext cx="4353945" cy="3262435"/>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cxnSp>
        <p:nvCxnSpPr>
          <p:cNvPr id="4" name="Conector recto 3">
            <a:extLst>
              <a:ext uri="{FF2B5EF4-FFF2-40B4-BE49-F238E27FC236}">
                <a16:creationId xmlns:a16="http://schemas.microsoft.com/office/drawing/2014/main" id="{C6635FB2-98C7-C385-D74D-8A609D9FA72F}"/>
              </a:ext>
            </a:extLst>
          </p:cNvPr>
          <p:cNvCxnSpPr>
            <a:cxnSpLocks/>
          </p:cNvCxnSpPr>
          <p:nvPr/>
        </p:nvCxnSpPr>
        <p:spPr>
          <a:xfrm flipV="1">
            <a:off x="340659" y="2015650"/>
            <a:ext cx="5430969" cy="23780"/>
          </a:xfrm>
          <a:prstGeom prst="line">
            <a:avLst/>
          </a:prstGeom>
          <a:ln>
            <a:headEnd type="oval"/>
            <a:tailEnd type="oval"/>
          </a:ln>
        </p:spPr>
        <p:style>
          <a:lnRef idx="1">
            <a:schemeClr val="accent4"/>
          </a:lnRef>
          <a:fillRef idx="0">
            <a:schemeClr val="accent4"/>
          </a:fillRef>
          <a:effectRef idx="0">
            <a:schemeClr val="accent4"/>
          </a:effectRef>
          <a:fontRef idx="minor">
            <a:schemeClr val="tx1"/>
          </a:fontRef>
        </p:style>
      </p:cxnSp>
      <p:sp>
        <p:nvSpPr>
          <p:cNvPr id="11" name="CuadroTexto 10">
            <a:extLst>
              <a:ext uri="{FF2B5EF4-FFF2-40B4-BE49-F238E27FC236}">
                <a16:creationId xmlns:a16="http://schemas.microsoft.com/office/drawing/2014/main" id="{0910B1A0-BCD8-B1D2-EDDB-5996AD48DC14}"/>
              </a:ext>
            </a:extLst>
          </p:cNvPr>
          <p:cNvSpPr txBox="1"/>
          <p:nvPr/>
        </p:nvSpPr>
        <p:spPr>
          <a:xfrm>
            <a:off x="-491453" y="1577765"/>
            <a:ext cx="7136554" cy="461665"/>
          </a:xfrm>
          <a:prstGeom prst="rect">
            <a:avLst/>
          </a:prstGeom>
          <a:noFill/>
          <a:ln>
            <a:noFill/>
          </a:ln>
        </p:spPr>
        <p:txBody>
          <a:bodyPr wrap="square">
            <a:spAutoFit/>
          </a:bodyPr>
          <a:lstStyle/>
          <a:p>
            <a:pPr algn="ctr">
              <a:lnSpc>
                <a:spcPct val="107000"/>
              </a:lnSpc>
              <a:spcAft>
                <a:spcPts val="800"/>
              </a:spcAft>
            </a:pPr>
            <a:r>
              <a:rPr lang="es-MX" sz="2400" b="1" dirty="0">
                <a:latin typeface="Amasis MT Pro Light" panose="020B0604020202020204" pitchFamily="18" charset="0"/>
                <a:cs typeface="Times New Roman" panose="02020603050405020304" pitchFamily="18" charset="0"/>
              </a:rPr>
              <a:t>MEDIO AMBIENTE</a:t>
            </a:r>
            <a:endParaRPr lang="es-CO" sz="2400" b="1" dirty="0">
              <a:latin typeface="Amasis MT Pro Light" panose="020B0604020202020204" pitchFamily="18" charset="0"/>
              <a:cs typeface="Times New Roman" panose="02020603050405020304" pitchFamily="18" charset="0"/>
            </a:endParaRPr>
          </a:p>
        </p:txBody>
      </p:sp>
      <p:sp>
        <p:nvSpPr>
          <p:cNvPr id="15" name="CuadroTexto 14">
            <a:extLst>
              <a:ext uri="{FF2B5EF4-FFF2-40B4-BE49-F238E27FC236}">
                <a16:creationId xmlns:a16="http://schemas.microsoft.com/office/drawing/2014/main" id="{556A674E-05B4-103C-66DE-D22E4D210E3A}"/>
              </a:ext>
            </a:extLst>
          </p:cNvPr>
          <p:cNvSpPr txBox="1"/>
          <p:nvPr/>
        </p:nvSpPr>
        <p:spPr>
          <a:xfrm>
            <a:off x="1039779" y="4598117"/>
            <a:ext cx="3436985" cy="960071"/>
          </a:xfrm>
          <a:prstGeom prst="rect">
            <a:avLst/>
          </a:prstGeom>
          <a:ln>
            <a:solidFill>
              <a:schemeClr val="accent6">
                <a:lumMod val="75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lnSpc>
                <a:spcPct val="107000"/>
              </a:lnSpc>
              <a:spcAft>
                <a:spcPts val="800"/>
              </a:spcAft>
            </a:pPr>
            <a:r>
              <a:rPr lang="es-CO" sz="2400" b="1" dirty="0">
                <a:solidFill>
                  <a:schemeClr val="tx1"/>
                </a:solidFill>
                <a:latin typeface="Amasis MT Pro Light" panose="020B0604020202020204" pitchFamily="18" charset="0"/>
                <a:cs typeface="Times New Roman" panose="02020603050405020304" pitchFamily="18" charset="0"/>
              </a:rPr>
              <a:t>Inversión</a:t>
            </a:r>
          </a:p>
          <a:p>
            <a:pPr algn="ctr">
              <a:lnSpc>
                <a:spcPct val="107000"/>
              </a:lnSpc>
              <a:spcAft>
                <a:spcPts val="800"/>
              </a:spcAft>
            </a:pPr>
            <a:r>
              <a:rPr lang="es-CO" sz="2400" b="1" dirty="0">
                <a:solidFill>
                  <a:schemeClr val="tx1"/>
                </a:solidFill>
                <a:latin typeface="Amasis MT Pro Light" panose="020B0604020202020204" pitchFamily="18" charset="0"/>
                <a:cs typeface="Times New Roman" panose="02020603050405020304" pitchFamily="18" charset="0"/>
              </a:rPr>
              <a:t>$51.805.000</a:t>
            </a:r>
          </a:p>
        </p:txBody>
      </p:sp>
      <p:cxnSp>
        <p:nvCxnSpPr>
          <p:cNvPr id="17" name="Conector recto de flecha 16">
            <a:extLst>
              <a:ext uri="{FF2B5EF4-FFF2-40B4-BE49-F238E27FC236}">
                <a16:creationId xmlns:a16="http://schemas.microsoft.com/office/drawing/2014/main" id="{C1020EF6-5A54-127A-C6C9-466B9B8C4C59}"/>
              </a:ext>
            </a:extLst>
          </p:cNvPr>
          <p:cNvCxnSpPr>
            <a:cxnSpLocks/>
          </p:cNvCxnSpPr>
          <p:nvPr/>
        </p:nvCxnSpPr>
        <p:spPr>
          <a:xfrm>
            <a:off x="2758271" y="3207135"/>
            <a:ext cx="20681" cy="1284183"/>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37137521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4"/>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8355106" y="5356507"/>
            <a:ext cx="4418073" cy="1501493"/>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77C9AECC-398F-63DE-70C4-D3C3B39511D1}"/>
              </a:ext>
            </a:extLst>
          </p:cNvPr>
          <p:cNvSpPr txBox="1"/>
          <p:nvPr/>
        </p:nvSpPr>
        <p:spPr>
          <a:xfrm>
            <a:off x="532762" y="2146229"/>
            <a:ext cx="5088124" cy="923330"/>
          </a:xfrm>
          <a:prstGeom prst="rect">
            <a:avLst/>
          </a:prstGeom>
          <a:solidFill>
            <a:schemeClr val="accent6">
              <a:lumMod val="60000"/>
              <a:lumOff val="40000"/>
            </a:schemeClr>
          </a:solidFill>
        </p:spPr>
        <p:txBody>
          <a:bodyPr wrap="square">
            <a:spAutoFit/>
          </a:bodyPr>
          <a:lstStyle/>
          <a:p>
            <a:pPr algn="ctr">
              <a:spcAft>
                <a:spcPts val="800"/>
              </a:spcAft>
            </a:pPr>
            <a:r>
              <a:rPr lang="es-MX" dirty="0">
                <a:latin typeface="Tw Cen MT Condensed Extra Bold" panose="020B0803020202020204" pitchFamily="34" charset="0"/>
                <a:ea typeface="Times New Roman" panose="02020603050405020304" pitchFamily="18" charset="0"/>
                <a:cs typeface="Times New Roman" panose="02020603050405020304" pitchFamily="18" charset="0"/>
              </a:rPr>
              <a:t>RECUPERACIÓN HIDRÁULICA Y AMBENTAL DEL RÍO FRIO EN EL MUNICIPIO DE CIÉNAGA, DEPARTAMENTO DEL MAGDALENA</a:t>
            </a:r>
            <a:endParaRPr lang="es-CO" dirty="0">
              <a:effectLst/>
              <a:latin typeface="Tw Cen MT Condensed Extra Bold" panose="020B0803020202020204" pitchFamily="34" charset="0"/>
              <a:ea typeface="Times New Roman" panose="02020603050405020304" pitchFamily="18" charset="0"/>
              <a:cs typeface="Times New Roman" panose="02020603050405020304" pitchFamily="18" charset="0"/>
            </a:endParaRPr>
          </a:p>
        </p:txBody>
      </p:sp>
      <p:pic>
        <p:nvPicPr>
          <p:cNvPr id="3" name="Imagen 2" descr="Texto&#10;&#10;Descripción generada automáticamente con confianza baja">
            <a:extLst>
              <a:ext uri="{FF2B5EF4-FFF2-40B4-BE49-F238E27FC236}">
                <a16:creationId xmlns:a16="http://schemas.microsoft.com/office/drawing/2014/main" id="{D81A6AAC-E873-1D7A-4959-FCE7273BA5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3800" y="71254"/>
            <a:ext cx="2124929" cy="729773"/>
          </a:xfrm>
          <a:prstGeom prst="rect">
            <a:avLst/>
          </a:prstGeom>
        </p:spPr>
      </p:pic>
      <p:pic>
        <p:nvPicPr>
          <p:cNvPr id="21" name="Imagen 20">
            <a:extLst>
              <a:ext uri="{FF2B5EF4-FFF2-40B4-BE49-F238E27FC236}">
                <a16:creationId xmlns:a16="http://schemas.microsoft.com/office/drawing/2014/main" id="{F31420AA-2A24-215F-C3B6-C026EE6C1E6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704854" y="2323812"/>
            <a:ext cx="3018988" cy="402531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cxnSp>
        <p:nvCxnSpPr>
          <p:cNvPr id="4" name="Conector recto 3">
            <a:extLst>
              <a:ext uri="{FF2B5EF4-FFF2-40B4-BE49-F238E27FC236}">
                <a16:creationId xmlns:a16="http://schemas.microsoft.com/office/drawing/2014/main" id="{C6635FB2-98C7-C385-D74D-8A609D9FA72F}"/>
              </a:ext>
            </a:extLst>
          </p:cNvPr>
          <p:cNvCxnSpPr>
            <a:cxnSpLocks/>
          </p:cNvCxnSpPr>
          <p:nvPr/>
        </p:nvCxnSpPr>
        <p:spPr>
          <a:xfrm flipV="1">
            <a:off x="340659" y="2015650"/>
            <a:ext cx="5430969" cy="23780"/>
          </a:xfrm>
          <a:prstGeom prst="line">
            <a:avLst/>
          </a:prstGeom>
          <a:ln>
            <a:headEnd type="oval"/>
            <a:tailEnd type="oval"/>
          </a:ln>
        </p:spPr>
        <p:style>
          <a:lnRef idx="1">
            <a:schemeClr val="accent4"/>
          </a:lnRef>
          <a:fillRef idx="0">
            <a:schemeClr val="accent4"/>
          </a:fillRef>
          <a:effectRef idx="0">
            <a:schemeClr val="accent4"/>
          </a:effectRef>
          <a:fontRef idx="minor">
            <a:schemeClr val="tx1"/>
          </a:fontRef>
        </p:style>
      </p:cxnSp>
      <p:sp>
        <p:nvSpPr>
          <p:cNvPr id="15" name="CuadroTexto 14">
            <a:extLst>
              <a:ext uri="{FF2B5EF4-FFF2-40B4-BE49-F238E27FC236}">
                <a16:creationId xmlns:a16="http://schemas.microsoft.com/office/drawing/2014/main" id="{556A674E-05B4-103C-66DE-D22E4D210E3A}"/>
              </a:ext>
            </a:extLst>
          </p:cNvPr>
          <p:cNvSpPr txBox="1"/>
          <p:nvPr/>
        </p:nvSpPr>
        <p:spPr>
          <a:xfrm>
            <a:off x="1039779" y="4598117"/>
            <a:ext cx="3436985" cy="960071"/>
          </a:xfrm>
          <a:prstGeom prst="rect">
            <a:avLst/>
          </a:prstGeom>
          <a:ln>
            <a:solidFill>
              <a:schemeClr val="accent6">
                <a:lumMod val="75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lnSpc>
                <a:spcPct val="107000"/>
              </a:lnSpc>
              <a:spcAft>
                <a:spcPts val="800"/>
              </a:spcAft>
            </a:pPr>
            <a:r>
              <a:rPr lang="es-CO" sz="2400" b="1" dirty="0">
                <a:solidFill>
                  <a:schemeClr val="tx1"/>
                </a:solidFill>
                <a:latin typeface="Amasis MT Pro Light" panose="020B0604020202020204" pitchFamily="18" charset="0"/>
                <a:cs typeface="Times New Roman" panose="02020603050405020304" pitchFamily="18" charset="0"/>
              </a:rPr>
              <a:t>Inversión</a:t>
            </a:r>
          </a:p>
          <a:p>
            <a:pPr algn="ctr">
              <a:lnSpc>
                <a:spcPct val="107000"/>
              </a:lnSpc>
              <a:spcAft>
                <a:spcPts val="800"/>
              </a:spcAft>
            </a:pPr>
            <a:r>
              <a:rPr lang="es-CO" sz="2400" b="1" dirty="0">
                <a:solidFill>
                  <a:schemeClr val="tx1"/>
                </a:solidFill>
                <a:latin typeface="Amasis MT Pro Light" panose="020B0604020202020204" pitchFamily="18" charset="0"/>
                <a:cs typeface="Times New Roman" panose="02020603050405020304" pitchFamily="18" charset="0"/>
              </a:rPr>
              <a:t>$1.074.863.120</a:t>
            </a:r>
          </a:p>
        </p:txBody>
      </p:sp>
      <p:cxnSp>
        <p:nvCxnSpPr>
          <p:cNvPr id="17" name="Conector recto de flecha 16">
            <a:extLst>
              <a:ext uri="{FF2B5EF4-FFF2-40B4-BE49-F238E27FC236}">
                <a16:creationId xmlns:a16="http://schemas.microsoft.com/office/drawing/2014/main" id="{C1020EF6-5A54-127A-C6C9-466B9B8C4C59}"/>
              </a:ext>
            </a:extLst>
          </p:cNvPr>
          <p:cNvCxnSpPr>
            <a:cxnSpLocks/>
          </p:cNvCxnSpPr>
          <p:nvPr/>
        </p:nvCxnSpPr>
        <p:spPr>
          <a:xfrm>
            <a:off x="2758271" y="3207135"/>
            <a:ext cx="20681" cy="1284183"/>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pic>
        <p:nvPicPr>
          <p:cNvPr id="5" name="Imagen 4">
            <a:extLst>
              <a:ext uri="{FF2B5EF4-FFF2-40B4-BE49-F238E27FC236}">
                <a16:creationId xmlns:a16="http://schemas.microsoft.com/office/drawing/2014/main" id="{3A87B855-392D-F396-2E65-F66733FE644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984864" y="1066800"/>
            <a:ext cx="3018988" cy="4025317"/>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2925302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3"/>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4"/>
          <a:stretch>
            <a:fillRect/>
          </a:stretch>
        </p:blipFill>
        <p:spPr>
          <a:xfrm>
            <a:off x="7543800" y="138112"/>
            <a:ext cx="4648200" cy="790575"/>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600825"/>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77C9AECC-398F-63DE-70C4-D3C3B39511D1}"/>
              </a:ext>
            </a:extLst>
          </p:cNvPr>
          <p:cNvSpPr txBox="1"/>
          <p:nvPr/>
        </p:nvSpPr>
        <p:spPr>
          <a:xfrm>
            <a:off x="2180864" y="1457632"/>
            <a:ext cx="7232316" cy="830997"/>
          </a:xfrm>
          <a:prstGeom prst="rect">
            <a:avLst/>
          </a:prstGeom>
          <a:solidFill>
            <a:schemeClr val="accent6">
              <a:lumMod val="60000"/>
              <a:lumOff val="40000"/>
            </a:schemeClr>
          </a:solidFill>
        </p:spPr>
        <p:txBody>
          <a:bodyPr wrap="square">
            <a:spAutoFit/>
          </a:bodyPr>
          <a:lstStyle/>
          <a:p>
            <a:pPr algn="ctr">
              <a:spcAft>
                <a:spcPts val="800"/>
              </a:spcAft>
            </a:pPr>
            <a:r>
              <a:rPr lang="es-MX" sz="1600" dirty="0">
                <a:latin typeface="Tw Cen MT Condensed Extra Bold" panose="020B0803020202020204" pitchFamily="34" charset="0"/>
                <a:ea typeface="Times New Roman" panose="02020603050405020304" pitchFamily="18" charset="0"/>
                <a:cs typeface="Times New Roman" panose="02020603050405020304" pitchFamily="18" charset="0"/>
              </a:rPr>
              <a:t>PRESTACIÓN DE SERVICIOS DE ASESORIA Y ACOMPAÑAMIENTO PARA LA FORMALIZACIÓN DE LA PROPIEDAD URBANA PARA LA VIGENCIA 2023 EN EL MUNICIPIO DE CIÉNAGA MAGDALENA</a:t>
            </a:r>
            <a:endParaRPr lang="es-CO" sz="1600" dirty="0">
              <a:effectLst/>
              <a:latin typeface="Tw Cen MT Condensed Extra Bold" panose="020B0803020202020204" pitchFamily="34" charset="0"/>
              <a:ea typeface="Times New Roman" panose="02020603050405020304" pitchFamily="18" charset="0"/>
              <a:cs typeface="Times New Roman" panose="02020603050405020304" pitchFamily="18" charset="0"/>
            </a:endParaRPr>
          </a:p>
        </p:txBody>
      </p:sp>
      <p:pic>
        <p:nvPicPr>
          <p:cNvPr id="3" name="Imagen 2" descr="Texto&#10;&#10;Descripción generada automáticamente con confianza baja">
            <a:extLst>
              <a:ext uri="{FF2B5EF4-FFF2-40B4-BE49-F238E27FC236}">
                <a16:creationId xmlns:a16="http://schemas.microsoft.com/office/drawing/2014/main" id="{D81A6AAC-E873-1D7A-4959-FCE7273BA5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43800" y="71254"/>
            <a:ext cx="2124929" cy="729773"/>
          </a:xfrm>
          <a:prstGeom prst="rect">
            <a:avLst/>
          </a:prstGeom>
        </p:spPr>
      </p:pic>
      <p:pic>
        <p:nvPicPr>
          <p:cNvPr id="19" name="Imagen 18">
            <a:extLst>
              <a:ext uri="{FF2B5EF4-FFF2-40B4-BE49-F238E27FC236}">
                <a16:creationId xmlns:a16="http://schemas.microsoft.com/office/drawing/2014/main" id="{D2416B85-7DCB-CB6A-CFE5-A19A69A0F15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90320" y="2765363"/>
            <a:ext cx="3581087" cy="2387391"/>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23" name="Imagen 22">
            <a:extLst>
              <a:ext uri="{FF2B5EF4-FFF2-40B4-BE49-F238E27FC236}">
                <a16:creationId xmlns:a16="http://schemas.microsoft.com/office/drawing/2014/main" id="{5BF3E9C4-D9CD-24F9-202C-35C9F9EA25E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377507" y="2777621"/>
            <a:ext cx="3581087" cy="2387391"/>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cxnSp>
        <p:nvCxnSpPr>
          <p:cNvPr id="14" name="Conector recto 13">
            <a:extLst>
              <a:ext uri="{FF2B5EF4-FFF2-40B4-BE49-F238E27FC236}">
                <a16:creationId xmlns:a16="http://schemas.microsoft.com/office/drawing/2014/main" id="{3A9C1264-5DD6-E888-C8BD-2AE729A8C37B}"/>
              </a:ext>
            </a:extLst>
          </p:cNvPr>
          <p:cNvCxnSpPr>
            <a:cxnSpLocks/>
          </p:cNvCxnSpPr>
          <p:nvPr/>
        </p:nvCxnSpPr>
        <p:spPr>
          <a:xfrm>
            <a:off x="2077448" y="1317291"/>
            <a:ext cx="7315703" cy="0"/>
          </a:xfrm>
          <a:prstGeom prst="line">
            <a:avLst/>
          </a:prstGeom>
          <a:ln>
            <a:headEnd type="oval"/>
            <a:tailEnd type="oval"/>
          </a:ln>
        </p:spPr>
        <p:style>
          <a:lnRef idx="1">
            <a:schemeClr val="accent4"/>
          </a:lnRef>
          <a:fillRef idx="0">
            <a:schemeClr val="accent4"/>
          </a:fillRef>
          <a:effectRef idx="0">
            <a:schemeClr val="accent4"/>
          </a:effectRef>
          <a:fontRef idx="minor">
            <a:schemeClr val="tx1"/>
          </a:fontRef>
        </p:style>
      </p:cxnSp>
      <p:sp>
        <p:nvSpPr>
          <p:cNvPr id="18" name="CuadroTexto 17">
            <a:extLst>
              <a:ext uri="{FF2B5EF4-FFF2-40B4-BE49-F238E27FC236}">
                <a16:creationId xmlns:a16="http://schemas.microsoft.com/office/drawing/2014/main" id="{44EEF5A9-DBD7-05CD-7C7B-B2B4E462DC8F}"/>
              </a:ext>
            </a:extLst>
          </p:cNvPr>
          <p:cNvSpPr txBox="1"/>
          <p:nvPr/>
        </p:nvSpPr>
        <p:spPr>
          <a:xfrm>
            <a:off x="2368769" y="867885"/>
            <a:ext cx="7136554" cy="461665"/>
          </a:xfrm>
          <a:prstGeom prst="rect">
            <a:avLst/>
          </a:prstGeom>
          <a:noFill/>
          <a:ln>
            <a:noFill/>
          </a:ln>
        </p:spPr>
        <p:txBody>
          <a:bodyPr wrap="square">
            <a:spAutoFit/>
          </a:bodyPr>
          <a:lstStyle/>
          <a:p>
            <a:pPr algn="ctr">
              <a:lnSpc>
                <a:spcPct val="107000"/>
              </a:lnSpc>
              <a:spcAft>
                <a:spcPts val="800"/>
              </a:spcAft>
            </a:pPr>
            <a:r>
              <a:rPr lang="es-MX" sz="2400" b="1" dirty="0">
                <a:latin typeface="Amasis MT Pro Light" panose="020B0604020202020204" pitchFamily="18" charset="0"/>
                <a:cs typeface="Times New Roman" panose="02020603050405020304" pitchFamily="18" charset="0"/>
              </a:rPr>
              <a:t>TITULACIÓN</a:t>
            </a:r>
            <a:endParaRPr lang="es-CO" sz="2400" b="1" dirty="0">
              <a:latin typeface="Amasis MT Pro Light" panose="020B0604020202020204" pitchFamily="18" charset="0"/>
              <a:cs typeface="Times New Roman" panose="02020603050405020304" pitchFamily="18" charset="0"/>
            </a:endParaRPr>
          </a:p>
        </p:txBody>
      </p:sp>
      <p:sp>
        <p:nvSpPr>
          <p:cNvPr id="22" name="CuadroTexto 21">
            <a:extLst>
              <a:ext uri="{FF2B5EF4-FFF2-40B4-BE49-F238E27FC236}">
                <a16:creationId xmlns:a16="http://schemas.microsoft.com/office/drawing/2014/main" id="{E3ED7053-D112-90E6-177B-40887197E097}"/>
              </a:ext>
            </a:extLst>
          </p:cNvPr>
          <p:cNvSpPr txBox="1"/>
          <p:nvPr/>
        </p:nvSpPr>
        <p:spPr>
          <a:xfrm>
            <a:off x="8229839" y="4245425"/>
            <a:ext cx="3436985" cy="960071"/>
          </a:xfrm>
          <a:prstGeom prst="rect">
            <a:avLst/>
          </a:prstGeom>
          <a:ln>
            <a:solidFill>
              <a:schemeClr val="accent6">
                <a:lumMod val="75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lnSpc>
                <a:spcPct val="107000"/>
              </a:lnSpc>
              <a:spcAft>
                <a:spcPts val="800"/>
              </a:spcAft>
            </a:pPr>
            <a:r>
              <a:rPr lang="es-CO" sz="2400" b="1" dirty="0">
                <a:solidFill>
                  <a:schemeClr val="tx1"/>
                </a:solidFill>
                <a:latin typeface="Amasis MT Pro Light" panose="020B0604020202020204" pitchFamily="18" charset="0"/>
                <a:cs typeface="Times New Roman" panose="02020603050405020304" pitchFamily="18" charset="0"/>
              </a:rPr>
              <a:t>Inversión</a:t>
            </a:r>
          </a:p>
          <a:p>
            <a:pPr algn="ctr">
              <a:lnSpc>
                <a:spcPct val="107000"/>
              </a:lnSpc>
              <a:spcAft>
                <a:spcPts val="800"/>
              </a:spcAft>
            </a:pPr>
            <a:r>
              <a:rPr lang="es-CO" sz="2400" b="1" dirty="0">
                <a:solidFill>
                  <a:schemeClr val="tx1"/>
                </a:solidFill>
                <a:latin typeface="Amasis MT Pro Light" panose="020B0604020202020204" pitchFamily="18" charset="0"/>
                <a:cs typeface="Times New Roman" panose="02020603050405020304" pitchFamily="18" charset="0"/>
              </a:rPr>
              <a:t>$1.200.000.000</a:t>
            </a:r>
          </a:p>
        </p:txBody>
      </p:sp>
      <p:sp>
        <p:nvSpPr>
          <p:cNvPr id="4" name="CuadroTexto 3">
            <a:extLst>
              <a:ext uri="{FF2B5EF4-FFF2-40B4-BE49-F238E27FC236}">
                <a16:creationId xmlns:a16="http://schemas.microsoft.com/office/drawing/2014/main" id="{2D45ECAB-3985-862A-9548-CEBD3F1DFE4C}"/>
              </a:ext>
            </a:extLst>
          </p:cNvPr>
          <p:cNvSpPr txBox="1"/>
          <p:nvPr/>
        </p:nvSpPr>
        <p:spPr>
          <a:xfrm>
            <a:off x="8513232" y="2885483"/>
            <a:ext cx="2870201" cy="120032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s-ES" sz="1800" dirty="0">
                <a:solidFill>
                  <a:srgbClr val="000000"/>
                </a:solidFill>
                <a:effectLst/>
                <a:latin typeface="Tw Cen MT Condensed Extra Bold" panose="020B0803020202020204" pitchFamily="34" charset="0"/>
                <a:ea typeface="Times New Roman" panose="02020603050405020304" pitchFamily="18" charset="0"/>
              </a:rPr>
              <a:t>Se logro mediante la entrega de 2.300 títulos de propiedad a las familias más vulnerables del municipio</a:t>
            </a:r>
            <a:endParaRPr lang="es-CO" dirty="0">
              <a:latin typeface="Tw Cen MT Condensed Extra Bold" panose="020B0803020202020204" pitchFamily="34" charset="0"/>
            </a:endParaRPr>
          </a:p>
        </p:txBody>
      </p:sp>
    </p:spTree>
    <p:extLst>
      <p:ext uri="{BB962C8B-B14F-4D97-AF65-F5344CB8AC3E}">
        <p14:creationId xmlns:p14="http://schemas.microsoft.com/office/powerpoint/2010/main" val="76675466"/>
      </p:ext>
    </p:extLst>
  </p:cSld>
  <p:clrMapOvr>
    <a:overrideClrMapping bg1="lt1" tx1="dk1" bg2="lt2" tx2="dk2" accent1="accent1" accent2="accent2" accent3="accent3" accent4="accent4" accent5="accent5" accent6="accent6" hlink="hlink" folHlink="folHlink"/>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387A2B1B-63A8-DCEC-2220-4B747C2740FA}"/>
              </a:ext>
            </a:extLst>
          </p:cNvPr>
          <p:cNvSpPr txBox="1"/>
          <p:nvPr/>
        </p:nvSpPr>
        <p:spPr>
          <a:xfrm>
            <a:off x="1769806" y="4965723"/>
            <a:ext cx="8952107" cy="981487"/>
          </a:xfrm>
          <a:prstGeom prst="rect">
            <a:avLst/>
          </a:prstGeom>
          <a:noFill/>
        </p:spPr>
        <p:txBody>
          <a:bodyPr wrap="square">
            <a:spAutoFit/>
          </a:bodyPr>
          <a:lstStyle/>
          <a:p>
            <a:pPr marL="0" marR="0" algn="ctr">
              <a:lnSpc>
                <a:spcPct val="107000"/>
              </a:lnSpc>
              <a:spcBef>
                <a:spcPts val="0"/>
              </a:spcBef>
              <a:spcAft>
                <a:spcPts val="800"/>
              </a:spcAft>
            </a:pPr>
            <a:r>
              <a:rPr lang="es-CO" sz="5400" b="1" dirty="0">
                <a:effectLst/>
                <a:latin typeface="Cochocib Script Latin Pro" panose="02000503000000020003" pitchFamily="2" charset="0"/>
                <a:ea typeface="Times New Roman" panose="02020603050405020304" pitchFamily="18" charset="0"/>
                <a:cs typeface="Times New Roman" panose="02020603050405020304" pitchFamily="18" charset="0"/>
              </a:rPr>
              <a:t>Secretario: </a:t>
            </a:r>
            <a:r>
              <a:rPr lang="es-CO" sz="5400" dirty="0">
                <a:effectLst/>
                <a:latin typeface="Cochocib Script Latin Pro" panose="02000503000000020003" pitchFamily="2" charset="0"/>
                <a:ea typeface="Times New Roman" panose="02020603050405020304" pitchFamily="18" charset="0"/>
                <a:cs typeface="Times New Roman" panose="02020603050405020304" pitchFamily="18" charset="0"/>
              </a:rPr>
              <a:t>Dr. </a:t>
            </a:r>
            <a:r>
              <a:rPr lang="es-CO" sz="5400" dirty="0">
                <a:latin typeface="Cochocib Script Latin Pro" panose="02000503000000020003" pitchFamily="2" charset="0"/>
                <a:ea typeface="Times New Roman" panose="02020603050405020304" pitchFamily="18" charset="0"/>
                <a:cs typeface="Times New Roman" panose="02020603050405020304" pitchFamily="18" charset="0"/>
              </a:rPr>
              <a:t>Gustavo Rodríguez Ramírez</a:t>
            </a:r>
            <a:endParaRPr lang="es-CO" sz="5400" dirty="0">
              <a:effectLst/>
              <a:latin typeface="Cochocib Script Latin Pro" panose="02000503000000020003" pitchFamily="2" charset="0"/>
              <a:ea typeface="Times New Roman" panose="02020603050405020304" pitchFamily="18" charset="0"/>
              <a:cs typeface="Times New Roman" panose="02020603050405020304" pitchFamily="18" charset="0"/>
            </a:endParaRPr>
          </a:p>
        </p:txBody>
      </p:sp>
      <p:pic>
        <p:nvPicPr>
          <p:cNvPr id="2" name="Imagen 1">
            <a:extLst>
              <a:ext uri="{FF2B5EF4-FFF2-40B4-BE49-F238E27FC236}">
                <a16:creationId xmlns:a16="http://schemas.microsoft.com/office/drawing/2014/main" id="{D0BEE9BC-3AC2-F3DE-0C4E-F0829115D1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5126" y="1665543"/>
            <a:ext cx="11761748" cy="2898259"/>
          </a:xfrm>
          <a:prstGeom prst="rect">
            <a:avLst/>
          </a:prstGeom>
        </p:spPr>
      </p:pic>
    </p:spTree>
    <p:extLst>
      <p:ext uri="{BB962C8B-B14F-4D97-AF65-F5344CB8AC3E}">
        <p14:creationId xmlns:p14="http://schemas.microsoft.com/office/powerpoint/2010/main" val="175386446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8478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Secretaria </a:t>
            </a: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 </a:t>
            </a:r>
            <a:r>
              <a:rPr lang="es-CO"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Administrativa</a:t>
            </a:r>
            <a:endPar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p>
            <a:pPr algn="ctr"/>
            <a:endParaRPr lang="es-CO" b="1" dirty="0">
              <a:ln w="22225">
                <a:solidFill>
                  <a:schemeClr val="accent2"/>
                </a:solidFill>
                <a:prstDash val="solid"/>
              </a:ln>
              <a:solidFill>
                <a:schemeClr val="accent2">
                  <a:lumMod val="40000"/>
                  <a:lumOff val="60000"/>
                </a:schemeClr>
              </a:solidFill>
            </a:endParaRPr>
          </a:p>
        </p:txBody>
      </p:sp>
      <p:sp>
        <p:nvSpPr>
          <p:cNvPr id="17" name="CuadroTexto 16">
            <a:extLst>
              <a:ext uri="{FF2B5EF4-FFF2-40B4-BE49-F238E27FC236}">
                <a16:creationId xmlns:a16="http://schemas.microsoft.com/office/drawing/2014/main" id="{7C6CAE46-7713-5886-158C-AA67EDDA6140}"/>
              </a:ext>
            </a:extLst>
          </p:cNvPr>
          <p:cNvSpPr txBox="1"/>
          <p:nvPr/>
        </p:nvSpPr>
        <p:spPr>
          <a:xfrm>
            <a:off x="3498457" y="1029002"/>
            <a:ext cx="5195086" cy="430887"/>
          </a:xfrm>
          <a:prstGeom prst="rect">
            <a:avLst/>
          </a:prstGeom>
          <a:noFill/>
        </p:spPr>
        <p:txBody>
          <a:bodyPr wrap="square">
            <a:spAutoFit/>
          </a:bodyPr>
          <a:lstStyle/>
          <a:p>
            <a:pPr marL="0" marR="0" algn="ctr">
              <a:spcBef>
                <a:spcPts val="0"/>
              </a:spcBef>
              <a:spcAft>
                <a:spcPts val="800"/>
              </a:spcAft>
            </a:pPr>
            <a:r>
              <a:rPr lang="es-CO" sz="2200" b="1" dirty="0">
                <a:effectLst/>
                <a:latin typeface="Amasis MT Pro Light" panose="020B0604020202020204" pitchFamily="18" charset="0"/>
                <a:ea typeface="Times New Roman" panose="02020603050405020304" pitchFamily="18" charset="0"/>
                <a:cs typeface="Times New Roman" panose="02020603050405020304" pitchFamily="18" charset="0"/>
              </a:rPr>
              <a:t>CONTRATOS CELEBRADOS</a:t>
            </a:r>
          </a:p>
        </p:txBody>
      </p:sp>
      <p:sp>
        <p:nvSpPr>
          <p:cNvPr id="30" name="CuadroTexto 29">
            <a:extLst>
              <a:ext uri="{FF2B5EF4-FFF2-40B4-BE49-F238E27FC236}">
                <a16:creationId xmlns:a16="http://schemas.microsoft.com/office/drawing/2014/main" id="{E386FB85-09A1-345F-2792-2E7095BEF229}"/>
              </a:ext>
            </a:extLst>
          </p:cNvPr>
          <p:cNvSpPr txBox="1"/>
          <p:nvPr/>
        </p:nvSpPr>
        <p:spPr>
          <a:xfrm>
            <a:off x="124987" y="5327109"/>
            <a:ext cx="6014720" cy="1647374"/>
          </a:xfrm>
          <a:prstGeom prst="rect">
            <a:avLst/>
          </a:prstGeom>
          <a:noFill/>
        </p:spPr>
        <p:txBody>
          <a:bodyPr wrap="square">
            <a:spAutoFit/>
          </a:bodyPr>
          <a:lstStyle/>
          <a:p>
            <a:pPr algn="ctr">
              <a:lnSpc>
                <a:spcPct val="107000"/>
              </a:lnSpc>
              <a:spcAft>
                <a:spcPts val="800"/>
              </a:spcAft>
            </a:pPr>
            <a:r>
              <a:rPr lang="es-CO" sz="5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graphicFrame>
        <p:nvGraphicFramePr>
          <p:cNvPr id="10" name="Gráfico 9">
            <a:extLst>
              <a:ext uri="{FF2B5EF4-FFF2-40B4-BE49-F238E27FC236}">
                <a16:creationId xmlns:a16="http://schemas.microsoft.com/office/drawing/2014/main" id="{0C482294-B420-9B29-BF2D-6128859C866A}"/>
              </a:ext>
            </a:extLst>
          </p:cNvPr>
          <p:cNvGraphicFramePr/>
          <p:nvPr>
            <p:extLst>
              <p:ext uri="{D42A27DB-BD31-4B8C-83A1-F6EECF244321}">
                <p14:modId xmlns:p14="http://schemas.microsoft.com/office/powerpoint/2010/main" val="354148978"/>
              </p:ext>
            </p:extLst>
          </p:nvPr>
        </p:nvGraphicFramePr>
        <p:xfrm>
          <a:off x="-463376" y="1789070"/>
          <a:ext cx="7194376" cy="379571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5" name="Gráfico 14">
            <a:extLst>
              <a:ext uri="{FF2B5EF4-FFF2-40B4-BE49-F238E27FC236}">
                <a16:creationId xmlns:a16="http://schemas.microsoft.com/office/drawing/2014/main" id="{7577F632-CC5F-40AE-4235-2E4A0AF53318}"/>
              </a:ext>
            </a:extLst>
          </p:cNvPr>
          <p:cNvGraphicFramePr/>
          <p:nvPr>
            <p:extLst>
              <p:ext uri="{D42A27DB-BD31-4B8C-83A1-F6EECF244321}">
                <p14:modId xmlns:p14="http://schemas.microsoft.com/office/powerpoint/2010/main" val="3399743545"/>
              </p:ext>
            </p:extLst>
          </p:nvPr>
        </p:nvGraphicFramePr>
        <p:xfrm>
          <a:off x="5419556" y="1789070"/>
          <a:ext cx="6391444" cy="4124898"/>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8124312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8478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Secretaria </a:t>
            </a: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 </a:t>
            </a:r>
            <a:r>
              <a:rPr lang="es-CO"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Administrativa</a:t>
            </a:r>
            <a:endPar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p>
            <a:pPr algn="ctr"/>
            <a:endParaRPr lang="es-CO" b="1" dirty="0">
              <a:ln w="22225">
                <a:solidFill>
                  <a:schemeClr val="accent2"/>
                </a:solidFill>
                <a:prstDash val="solid"/>
              </a:ln>
              <a:solidFill>
                <a:schemeClr val="accent2">
                  <a:lumMod val="40000"/>
                  <a:lumOff val="60000"/>
                </a:schemeClr>
              </a:solidFill>
            </a:endParaRPr>
          </a:p>
        </p:txBody>
      </p:sp>
      <p:sp>
        <p:nvSpPr>
          <p:cNvPr id="17" name="CuadroTexto 16">
            <a:extLst>
              <a:ext uri="{FF2B5EF4-FFF2-40B4-BE49-F238E27FC236}">
                <a16:creationId xmlns:a16="http://schemas.microsoft.com/office/drawing/2014/main" id="{7C6CAE46-7713-5886-158C-AA67EDDA6140}"/>
              </a:ext>
            </a:extLst>
          </p:cNvPr>
          <p:cNvSpPr txBox="1"/>
          <p:nvPr/>
        </p:nvSpPr>
        <p:spPr>
          <a:xfrm>
            <a:off x="3498457" y="1029002"/>
            <a:ext cx="5195086" cy="430887"/>
          </a:xfrm>
          <a:prstGeom prst="rect">
            <a:avLst/>
          </a:prstGeom>
          <a:noFill/>
        </p:spPr>
        <p:txBody>
          <a:bodyPr wrap="square">
            <a:spAutoFit/>
          </a:bodyPr>
          <a:lstStyle/>
          <a:p>
            <a:pPr marL="0" marR="0" algn="ctr">
              <a:spcBef>
                <a:spcPts val="0"/>
              </a:spcBef>
              <a:spcAft>
                <a:spcPts val="800"/>
              </a:spcAft>
            </a:pPr>
            <a:r>
              <a:rPr lang="es-CO" sz="2200" b="1" dirty="0">
                <a:effectLst/>
                <a:latin typeface="Amasis MT Pro Light" panose="020B0604020202020204" pitchFamily="18" charset="0"/>
                <a:ea typeface="Times New Roman" panose="02020603050405020304" pitchFamily="18" charset="0"/>
                <a:cs typeface="Times New Roman" panose="02020603050405020304" pitchFamily="18" charset="0"/>
              </a:rPr>
              <a:t>CONTRATOS CELEBRADOS</a:t>
            </a:r>
          </a:p>
        </p:txBody>
      </p:sp>
      <p:sp>
        <p:nvSpPr>
          <p:cNvPr id="30" name="CuadroTexto 29">
            <a:extLst>
              <a:ext uri="{FF2B5EF4-FFF2-40B4-BE49-F238E27FC236}">
                <a16:creationId xmlns:a16="http://schemas.microsoft.com/office/drawing/2014/main" id="{E386FB85-09A1-345F-2792-2E7095BEF229}"/>
              </a:ext>
            </a:extLst>
          </p:cNvPr>
          <p:cNvSpPr txBox="1"/>
          <p:nvPr/>
        </p:nvSpPr>
        <p:spPr>
          <a:xfrm>
            <a:off x="124987" y="5327109"/>
            <a:ext cx="6014720" cy="1647374"/>
          </a:xfrm>
          <a:prstGeom prst="rect">
            <a:avLst/>
          </a:prstGeom>
          <a:noFill/>
        </p:spPr>
        <p:txBody>
          <a:bodyPr wrap="square">
            <a:spAutoFit/>
          </a:bodyPr>
          <a:lstStyle/>
          <a:p>
            <a:pPr algn="ctr">
              <a:lnSpc>
                <a:spcPct val="107000"/>
              </a:lnSpc>
              <a:spcAft>
                <a:spcPts val="800"/>
              </a:spcAft>
            </a:pPr>
            <a:r>
              <a:rPr lang="es-CO" sz="5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graphicFrame>
        <p:nvGraphicFramePr>
          <p:cNvPr id="2" name="Gráfico 1">
            <a:extLst>
              <a:ext uri="{FF2B5EF4-FFF2-40B4-BE49-F238E27FC236}">
                <a16:creationId xmlns:a16="http://schemas.microsoft.com/office/drawing/2014/main" id="{C3433984-0509-87B4-9161-ECB0CEC75CB6}"/>
              </a:ext>
            </a:extLst>
          </p:cNvPr>
          <p:cNvGraphicFramePr/>
          <p:nvPr>
            <p:extLst>
              <p:ext uri="{D42A27DB-BD31-4B8C-83A1-F6EECF244321}">
                <p14:modId xmlns:p14="http://schemas.microsoft.com/office/powerpoint/2010/main" val="1544867044"/>
              </p:ext>
            </p:extLst>
          </p:nvPr>
        </p:nvGraphicFramePr>
        <p:xfrm>
          <a:off x="-427538" y="1996882"/>
          <a:ext cx="6858000" cy="364202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 name="Gráfico 2">
            <a:extLst>
              <a:ext uri="{FF2B5EF4-FFF2-40B4-BE49-F238E27FC236}">
                <a16:creationId xmlns:a16="http://schemas.microsoft.com/office/drawing/2014/main" id="{4433A01E-C228-D29C-667B-4F8E8BBED8BF}"/>
              </a:ext>
            </a:extLst>
          </p:cNvPr>
          <p:cNvGraphicFramePr/>
          <p:nvPr>
            <p:extLst>
              <p:ext uri="{D42A27DB-BD31-4B8C-83A1-F6EECF244321}">
                <p14:modId xmlns:p14="http://schemas.microsoft.com/office/powerpoint/2010/main" val="242314309"/>
              </p:ext>
            </p:extLst>
          </p:nvPr>
        </p:nvGraphicFramePr>
        <p:xfrm>
          <a:off x="5000884" y="1994676"/>
          <a:ext cx="6700520" cy="406432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8112406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8478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Secretaria </a:t>
            </a: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 </a:t>
            </a:r>
            <a:r>
              <a:rPr lang="es-CO"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Administrativa</a:t>
            </a:r>
            <a:endPar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p>
            <a:pPr algn="ctr"/>
            <a:endParaRPr lang="es-CO" b="1" dirty="0">
              <a:ln w="22225">
                <a:solidFill>
                  <a:schemeClr val="accent2"/>
                </a:solidFill>
                <a:prstDash val="solid"/>
              </a:ln>
              <a:solidFill>
                <a:schemeClr val="accent2">
                  <a:lumMod val="40000"/>
                  <a:lumOff val="60000"/>
                </a:schemeClr>
              </a:solidFill>
            </a:endParaRPr>
          </a:p>
        </p:txBody>
      </p:sp>
      <p:sp>
        <p:nvSpPr>
          <p:cNvPr id="17" name="CuadroTexto 16">
            <a:extLst>
              <a:ext uri="{FF2B5EF4-FFF2-40B4-BE49-F238E27FC236}">
                <a16:creationId xmlns:a16="http://schemas.microsoft.com/office/drawing/2014/main" id="{7C6CAE46-7713-5886-158C-AA67EDDA6140}"/>
              </a:ext>
            </a:extLst>
          </p:cNvPr>
          <p:cNvSpPr txBox="1"/>
          <p:nvPr/>
        </p:nvSpPr>
        <p:spPr>
          <a:xfrm>
            <a:off x="2772697" y="1030287"/>
            <a:ext cx="7779143" cy="1360629"/>
          </a:xfrm>
          <a:prstGeom prst="rect">
            <a:avLst/>
          </a:prstGeom>
          <a:noFill/>
        </p:spPr>
        <p:txBody>
          <a:bodyPr wrap="square">
            <a:spAutoFit/>
          </a:bodyPr>
          <a:lstStyle/>
          <a:p>
            <a:pPr marL="0" marR="0" algn="ctr">
              <a:lnSpc>
                <a:spcPct val="107000"/>
              </a:lnSpc>
              <a:spcBef>
                <a:spcPts val="0"/>
              </a:spcBef>
              <a:spcAft>
                <a:spcPts val="800"/>
              </a:spcAft>
            </a:pPr>
            <a:r>
              <a:rPr lang="es-ES" sz="2200" b="1" dirty="0">
                <a:latin typeface="Amasis MT Pro Light" panose="020B0604020202020204" pitchFamily="18" charset="0"/>
                <a:cs typeface="Times New Roman" panose="02020603050405020304" pitchFamily="18" charset="0"/>
              </a:rPr>
              <a:t>METAS RELACIONADAS CON EL PLAN DE DESARROLLO </a:t>
            </a:r>
          </a:p>
          <a:p>
            <a:pPr marL="0" marR="0" algn="ctr">
              <a:lnSpc>
                <a:spcPct val="107000"/>
              </a:lnSpc>
              <a:spcBef>
                <a:spcPts val="0"/>
              </a:spcBef>
              <a:spcAft>
                <a:spcPts val="800"/>
              </a:spcAft>
            </a:pPr>
            <a:r>
              <a:rPr lang="es-ES" sz="2200" b="1" dirty="0">
                <a:latin typeface="Amasis MT Pro Light" panose="020B0604020202020204" pitchFamily="18" charset="0"/>
                <a:cs typeface="Times New Roman" panose="02020603050405020304" pitchFamily="18" charset="0"/>
              </a:rPr>
              <a:t> </a:t>
            </a:r>
          </a:p>
          <a:p>
            <a:pPr marL="0" marR="0" algn="ctr">
              <a:spcBef>
                <a:spcPts val="0"/>
              </a:spcBef>
              <a:spcAft>
                <a:spcPts val="800"/>
              </a:spcAft>
            </a:pPr>
            <a:endParaRPr lang="es-CO" sz="2200" b="1" dirty="0">
              <a:effectLst/>
              <a:latin typeface="Amasis MT Pro Light" panose="020B0604020202020204" pitchFamily="18" charset="0"/>
              <a:ea typeface="Times New Roman" panose="02020603050405020304" pitchFamily="18" charset="0"/>
              <a:cs typeface="Times New Roman" panose="02020603050405020304" pitchFamily="18" charset="0"/>
            </a:endParaRPr>
          </a:p>
        </p:txBody>
      </p:sp>
      <p:sp>
        <p:nvSpPr>
          <p:cNvPr id="30" name="CuadroTexto 29">
            <a:extLst>
              <a:ext uri="{FF2B5EF4-FFF2-40B4-BE49-F238E27FC236}">
                <a16:creationId xmlns:a16="http://schemas.microsoft.com/office/drawing/2014/main" id="{E386FB85-09A1-345F-2792-2E7095BEF229}"/>
              </a:ext>
            </a:extLst>
          </p:cNvPr>
          <p:cNvSpPr txBox="1"/>
          <p:nvPr/>
        </p:nvSpPr>
        <p:spPr>
          <a:xfrm>
            <a:off x="-102584" y="5654030"/>
            <a:ext cx="6014720" cy="1647374"/>
          </a:xfrm>
          <a:prstGeom prst="rect">
            <a:avLst/>
          </a:prstGeom>
          <a:noFill/>
        </p:spPr>
        <p:txBody>
          <a:bodyPr wrap="square">
            <a:spAutoFit/>
          </a:bodyPr>
          <a:lstStyle/>
          <a:p>
            <a:pPr algn="ctr">
              <a:lnSpc>
                <a:spcPct val="107000"/>
              </a:lnSpc>
              <a:spcAft>
                <a:spcPts val="800"/>
              </a:spcAft>
            </a:pPr>
            <a:r>
              <a:rPr lang="es-CO" sz="5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4" name="CuadroTexto 3">
            <a:extLst>
              <a:ext uri="{FF2B5EF4-FFF2-40B4-BE49-F238E27FC236}">
                <a16:creationId xmlns:a16="http://schemas.microsoft.com/office/drawing/2014/main" id="{03592D2B-706D-7780-5F07-F30D8FC15B73}"/>
              </a:ext>
            </a:extLst>
          </p:cNvPr>
          <p:cNvSpPr txBox="1"/>
          <p:nvPr/>
        </p:nvSpPr>
        <p:spPr>
          <a:xfrm>
            <a:off x="812800" y="1721695"/>
            <a:ext cx="10180319" cy="3265638"/>
          </a:xfrm>
          <a:prstGeom prst="rect">
            <a:avLst/>
          </a:prstGeom>
          <a:noFill/>
        </p:spPr>
        <p:txBody>
          <a:bodyPr wrap="square">
            <a:spAutoFit/>
          </a:bodyPr>
          <a:lstStyle/>
          <a:p>
            <a:pPr marL="0" marR="0" algn="ctr">
              <a:lnSpc>
                <a:spcPct val="107000"/>
              </a:lnSpc>
              <a:spcBef>
                <a:spcPts val="0"/>
              </a:spcBef>
              <a:spcAft>
                <a:spcPts val="800"/>
              </a:spcAft>
            </a:pPr>
            <a:r>
              <a:rPr lang="es-ES" sz="2200" b="1" dirty="0">
                <a:latin typeface="Amasis MT Pro Light" panose="020B0604020202020204" pitchFamily="18" charset="0"/>
                <a:cs typeface="Times New Roman" panose="02020603050405020304" pitchFamily="18" charset="0"/>
              </a:rPr>
              <a:t> </a:t>
            </a:r>
          </a:p>
          <a:p>
            <a:pPr marL="285750" indent="-285750" algn="just">
              <a:buFont typeface="Arial" panose="020B0604020202020204" pitchFamily="34" charset="0"/>
              <a:buChar char="•"/>
            </a:pPr>
            <a:r>
              <a:rPr lang="es-ES" sz="2200" dirty="0">
                <a:latin typeface="Amasis MT Pro Light" panose="020B0604020202020204" pitchFamily="18" charset="0"/>
                <a:cs typeface="Times New Roman" panose="02020603050405020304" pitchFamily="18" charset="0"/>
              </a:rPr>
              <a:t>Disponer de una estrategia de conectividad a internet soportada en la oferta y demanda que beneficie a las dependencias públicas y las Instituciones educativas del municipio </a:t>
            </a:r>
          </a:p>
          <a:p>
            <a:pPr algn="just"/>
            <a:endParaRPr lang="es-ES" sz="2200" dirty="0">
              <a:latin typeface="Amasis MT Pro Light" panose="020B0604020202020204" pitchFamily="18" charset="0"/>
              <a:cs typeface="Times New Roman" panose="02020603050405020304" pitchFamily="18" charset="0"/>
            </a:endParaRPr>
          </a:p>
          <a:p>
            <a:pPr marL="285750" indent="-285750" algn="just">
              <a:buFont typeface="Arial" panose="020B0604020202020204" pitchFamily="34" charset="0"/>
              <a:buChar char="•"/>
            </a:pPr>
            <a:r>
              <a:rPr lang="es-ES" sz="2200" dirty="0">
                <a:latin typeface="Amasis MT Pro Light" panose="020B0604020202020204" pitchFamily="18" charset="0"/>
                <a:cs typeface="Times New Roman" panose="02020603050405020304" pitchFamily="18" charset="0"/>
              </a:rPr>
              <a:t>Capacitar anualmente 60 servidores públicos de la alcaldía en temas relacionados con la administración pública. </a:t>
            </a:r>
            <a:br>
              <a:rPr lang="es-ES" sz="2200" dirty="0">
                <a:latin typeface="Amasis MT Pro Light" panose="020B0604020202020204" pitchFamily="18" charset="0"/>
                <a:cs typeface="Times New Roman" panose="02020603050405020304" pitchFamily="18" charset="0"/>
              </a:rPr>
            </a:br>
            <a:endParaRPr lang="es-ES" sz="2200" dirty="0">
              <a:latin typeface="Amasis MT Pro Light" panose="020B0604020202020204" pitchFamily="18" charset="0"/>
              <a:cs typeface="Times New Roman" panose="02020603050405020304" pitchFamily="18" charset="0"/>
            </a:endParaRPr>
          </a:p>
          <a:p>
            <a:pPr marL="0" marR="0" algn="ctr">
              <a:spcBef>
                <a:spcPts val="0"/>
              </a:spcBef>
              <a:spcAft>
                <a:spcPts val="800"/>
              </a:spcAft>
            </a:pPr>
            <a:endParaRPr lang="es-CO" sz="2200" b="1" dirty="0">
              <a:effectLst/>
              <a:latin typeface="Amasis MT Pro Light" panose="020B060402020202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86997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8478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Secretaria </a:t>
            </a: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 </a:t>
            </a:r>
            <a:r>
              <a:rPr lang="es-CO"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Administrativa</a:t>
            </a:r>
            <a:endPar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p>
            <a:pPr algn="ctr"/>
            <a:endParaRPr lang="es-CO" b="1" dirty="0">
              <a:ln w="22225">
                <a:solidFill>
                  <a:schemeClr val="accent2"/>
                </a:solidFill>
                <a:prstDash val="solid"/>
              </a:ln>
              <a:solidFill>
                <a:schemeClr val="accent2">
                  <a:lumMod val="40000"/>
                  <a:lumOff val="60000"/>
                </a:schemeClr>
              </a:solidFill>
            </a:endParaRPr>
          </a:p>
        </p:txBody>
      </p:sp>
      <p:sp>
        <p:nvSpPr>
          <p:cNvPr id="17" name="CuadroTexto 16">
            <a:extLst>
              <a:ext uri="{FF2B5EF4-FFF2-40B4-BE49-F238E27FC236}">
                <a16:creationId xmlns:a16="http://schemas.microsoft.com/office/drawing/2014/main" id="{7C6CAE46-7713-5886-158C-AA67EDDA6140}"/>
              </a:ext>
            </a:extLst>
          </p:cNvPr>
          <p:cNvSpPr txBox="1"/>
          <p:nvPr/>
        </p:nvSpPr>
        <p:spPr>
          <a:xfrm>
            <a:off x="2206428" y="957070"/>
            <a:ext cx="7779143" cy="431528"/>
          </a:xfrm>
          <a:prstGeom prst="rect">
            <a:avLst/>
          </a:prstGeom>
          <a:noFill/>
        </p:spPr>
        <p:txBody>
          <a:bodyPr wrap="square">
            <a:spAutoFit/>
          </a:bodyPr>
          <a:lstStyle/>
          <a:p>
            <a:pPr algn="ctr">
              <a:lnSpc>
                <a:spcPct val="107000"/>
              </a:lnSpc>
              <a:spcAft>
                <a:spcPts val="800"/>
              </a:spcAft>
            </a:pPr>
            <a:r>
              <a:rPr lang="es-ES" sz="2200" b="1" dirty="0">
                <a:latin typeface="Amasis MT Pro Light" panose="020B0604020202020204" pitchFamily="18" charset="0"/>
                <a:cs typeface="Times New Roman" panose="02020603050405020304" pitchFamily="18" charset="0"/>
              </a:rPr>
              <a:t>OTROS LOGRO</a:t>
            </a:r>
            <a:r>
              <a:rPr lang="es-CO" sz="2200" b="1" dirty="0">
                <a:latin typeface="Amasis MT Pro Light" panose="020B0604020202020204" pitchFamily="18" charset="0"/>
                <a:cs typeface="Times New Roman" panose="02020603050405020304" pitchFamily="18" charset="0"/>
              </a:rPr>
              <a:t>S</a:t>
            </a:r>
            <a:endParaRPr lang="es-ES" sz="2200" b="1" dirty="0">
              <a:latin typeface="Amasis MT Pro Light" panose="020B0604020202020204" pitchFamily="18" charset="0"/>
              <a:cs typeface="Times New Roman" panose="02020603050405020304" pitchFamily="18" charset="0"/>
            </a:endParaRPr>
          </a:p>
        </p:txBody>
      </p:sp>
      <p:sp>
        <p:nvSpPr>
          <p:cNvPr id="30" name="CuadroTexto 29">
            <a:extLst>
              <a:ext uri="{FF2B5EF4-FFF2-40B4-BE49-F238E27FC236}">
                <a16:creationId xmlns:a16="http://schemas.microsoft.com/office/drawing/2014/main" id="{E386FB85-09A1-345F-2792-2E7095BEF229}"/>
              </a:ext>
            </a:extLst>
          </p:cNvPr>
          <p:cNvSpPr txBox="1"/>
          <p:nvPr/>
        </p:nvSpPr>
        <p:spPr>
          <a:xfrm>
            <a:off x="4072920" y="5971220"/>
            <a:ext cx="6014720" cy="1647374"/>
          </a:xfrm>
          <a:prstGeom prst="rect">
            <a:avLst/>
          </a:prstGeom>
          <a:noFill/>
        </p:spPr>
        <p:txBody>
          <a:bodyPr wrap="square">
            <a:spAutoFit/>
          </a:bodyPr>
          <a:lstStyle/>
          <a:p>
            <a:pPr algn="ctr">
              <a:lnSpc>
                <a:spcPct val="107000"/>
              </a:lnSpc>
              <a:spcAft>
                <a:spcPts val="800"/>
              </a:spcAft>
            </a:pPr>
            <a:r>
              <a:rPr lang="es-CO" sz="5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4" name="CuadroTexto 3">
            <a:extLst>
              <a:ext uri="{FF2B5EF4-FFF2-40B4-BE49-F238E27FC236}">
                <a16:creationId xmlns:a16="http://schemas.microsoft.com/office/drawing/2014/main" id="{03592D2B-706D-7780-5F07-F30D8FC15B73}"/>
              </a:ext>
            </a:extLst>
          </p:cNvPr>
          <p:cNvSpPr txBox="1"/>
          <p:nvPr/>
        </p:nvSpPr>
        <p:spPr>
          <a:xfrm>
            <a:off x="462279" y="1089764"/>
            <a:ext cx="11267440" cy="5677067"/>
          </a:xfrm>
          <a:prstGeom prst="rect">
            <a:avLst/>
          </a:prstGeom>
          <a:noFill/>
        </p:spPr>
        <p:txBody>
          <a:bodyPr wrap="square">
            <a:spAutoFit/>
          </a:bodyPr>
          <a:lstStyle/>
          <a:p>
            <a:pPr marL="0" marR="0" algn="ctr">
              <a:lnSpc>
                <a:spcPct val="107000"/>
              </a:lnSpc>
              <a:spcBef>
                <a:spcPts val="0"/>
              </a:spcBef>
              <a:spcAft>
                <a:spcPts val="800"/>
              </a:spcAft>
            </a:pPr>
            <a:endParaRPr lang="es-CO" sz="3200" b="0" i="0" u="none" strike="noStrike" baseline="0" dirty="0">
              <a:solidFill>
                <a:srgbClr val="000000"/>
              </a:solidFill>
              <a:latin typeface="Arial" panose="020B0604020202020204" pitchFamily="34" charset="0"/>
            </a:endParaRPr>
          </a:p>
          <a:p>
            <a:pPr marL="285750" indent="-285750" algn="just">
              <a:buFont typeface="Arial" panose="020B0604020202020204" pitchFamily="34" charset="0"/>
              <a:buChar char="•"/>
            </a:pPr>
            <a:r>
              <a:rPr lang="es-ES" sz="2000" dirty="0">
                <a:latin typeface="Amasis MT Pro Light" panose="020B0604020202020204" pitchFamily="18" charset="0"/>
                <a:cs typeface="Times New Roman" panose="02020603050405020304" pitchFamily="18" charset="0"/>
              </a:rPr>
              <a:t>Inscripción de la Entidad Territorial en la Plataforma Estado Joven para Prácticas Laborales en el Sector Público.</a:t>
            </a:r>
          </a:p>
          <a:p>
            <a:pPr algn="just"/>
            <a:endParaRPr lang="es-CO" sz="2000" dirty="0">
              <a:latin typeface="Amasis MT Pro Light" panose="020B0604020202020204" pitchFamily="18" charset="0"/>
              <a:cs typeface="Times New Roman" panose="02020603050405020304" pitchFamily="18" charset="0"/>
            </a:endParaRPr>
          </a:p>
          <a:p>
            <a:pPr marL="285750" indent="-285750" algn="just">
              <a:buFont typeface="Arial" panose="020B0604020202020204" pitchFamily="34" charset="0"/>
              <a:buChar char="•"/>
            </a:pPr>
            <a:r>
              <a:rPr lang="es-ES" sz="2000" dirty="0">
                <a:latin typeface="Amasis MT Pro Light" panose="020B0604020202020204" pitchFamily="18" charset="0"/>
                <a:cs typeface="Times New Roman" panose="02020603050405020304" pitchFamily="18" charset="0"/>
              </a:rPr>
              <a:t>Suscripción del Memorando de Entendimiento con la Escuela Superior de Administración Pública – ESAP </a:t>
            </a:r>
          </a:p>
          <a:p>
            <a:pPr algn="just"/>
            <a:endParaRPr lang="es-ES" sz="2000" dirty="0">
              <a:latin typeface="Amasis MT Pro Light" panose="020B0604020202020204" pitchFamily="18" charset="0"/>
              <a:cs typeface="Times New Roman" panose="02020603050405020304" pitchFamily="18" charset="0"/>
            </a:endParaRPr>
          </a:p>
          <a:p>
            <a:pPr marL="285750" indent="-285750" algn="just">
              <a:buFont typeface="Arial" panose="020B0604020202020204" pitchFamily="34" charset="0"/>
              <a:buChar char="•"/>
            </a:pPr>
            <a:r>
              <a:rPr lang="es-ES" sz="2000" dirty="0">
                <a:latin typeface="Amasis MT Pro Light" panose="020B0604020202020204" pitchFamily="18" charset="0"/>
                <a:cs typeface="Times New Roman" panose="02020603050405020304" pitchFamily="18" charset="0"/>
              </a:rPr>
              <a:t>Uso de la Tienda Virtual del Estado Colombiano – TVEC para contratación por Acuerdos Marcos de Precios y Grandes Plataformas. </a:t>
            </a:r>
          </a:p>
          <a:p>
            <a:pPr algn="just"/>
            <a:endParaRPr lang="es-ES" sz="2000" dirty="0">
              <a:latin typeface="Amasis MT Pro Light" panose="020B0604020202020204" pitchFamily="18" charset="0"/>
              <a:cs typeface="Times New Roman" panose="02020603050405020304" pitchFamily="18" charset="0"/>
            </a:endParaRPr>
          </a:p>
          <a:p>
            <a:pPr marL="285750" indent="-285750" algn="just">
              <a:buFont typeface="Arial" panose="020B0604020202020204" pitchFamily="34" charset="0"/>
              <a:buChar char="•"/>
            </a:pPr>
            <a:r>
              <a:rPr lang="es-ES" sz="2000" dirty="0">
                <a:latin typeface="Amasis MT Pro Light" panose="020B0604020202020204" pitchFamily="18" charset="0"/>
                <a:cs typeface="Times New Roman" panose="02020603050405020304" pitchFamily="18" charset="0"/>
              </a:rPr>
              <a:t>Actualización del Manual de Contratación y Supervisión de acorde a las medidas y proyección a uso de SECOP II. </a:t>
            </a:r>
          </a:p>
          <a:p>
            <a:pPr algn="just"/>
            <a:endParaRPr lang="es-ES" sz="2000" dirty="0">
              <a:latin typeface="Amasis MT Pro Light" panose="020B0604020202020204" pitchFamily="18" charset="0"/>
              <a:cs typeface="Times New Roman" panose="02020603050405020304" pitchFamily="18" charset="0"/>
            </a:endParaRPr>
          </a:p>
          <a:p>
            <a:pPr marL="285750" indent="-285750" algn="just">
              <a:buFont typeface="Arial" panose="020B0604020202020204" pitchFamily="34" charset="0"/>
              <a:buChar char="•"/>
            </a:pPr>
            <a:r>
              <a:rPr lang="es-ES" sz="2000" dirty="0">
                <a:latin typeface="Amasis MT Pro Light" panose="020B0604020202020204" pitchFamily="18" charset="0"/>
                <a:cs typeface="Times New Roman" panose="02020603050405020304" pitchFamily="18" charset="0"/>
              </a:rPr>
              <a:t>Implementación de Modelo para la Recepción de PQRS en la Secretaria Administrativa </a:t>
            </a:r>
          </a:p>
          <a:p>
            <a:pPr algn="just"/>
            <a:endParaRPr lang="es-ES" sz="2000" dirty="0">
              <a:latin typeface="Amasis MT Pro Light" panose="020B0604020202020204" pitchFamily="18" charset="0"/>
              <a:cs typeface="Times New Roman" panose="02020603050405020304" pitchFamily="18" charset="0"/>
            </a:endParaRPr>
          </a:p>
          <a:p>
            <a:pPr marL="285750" indent="-285750" algn="just">
              <a:buFont typeface="Arial" panose="020B0604020202020204" pitchFamily="34" charset="0"/>
              <a:buChar char="•"/>
            </a:pPr>
            <a:r>
              <a:rPr lang="es-ES" sz="2000" dirty="0">
                <a:latin typeface="Amasis MT Pro Light" panose="020B0604020202020204" pitchFamily="18" charset="0"/>
                <a:cs typeface="Times New Roman" panose="02020603050405020304" pitchFamily="18" charset="0"/>
              </a:rPr>
              <a:t>Entrega de la Dotación Reglamentaria al personal de la Planta de la Administración Central </a:t>
            </a:r>
          </a:p>
          <a:p>
            <a:pPr marL="0" marR="0" algn="ctr">
              <a:spcBef>
                <a:spcPts val="0"/>
              </a:spcBef>
              <a:spcAft>
                <a:spcPts val="800"/>
              </a:spcAft>
            </a:pPr>
            <a:endParaRPr lang="es-CO" sz="2200" b="1" dirty="0">
              <a:effectLst/>
              <a:latin typeface="Amasis MT Pro Light" panose="020B060402020202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772809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8478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Secretaria </a:t>
            </a: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 </a:t>
            </a:r>
            <a:r>
              <a:rPr lang="es-CO"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Administrativa</a:t>
            </a:r>
            <a:endPar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p>
            <a:pPr algn="ctr"/>
            <a:endParaRPr lang="es-CO" b="1" dirty="0">
              <a:ln w="22225">
                <a:solidFill>
                  <a:schemeClr val="accent2"/>
                </a:solidFill>
                <a:prstDash val="solid"/>
              </a:ln>
              <a:solidFill>
                <a:schemeClr val="accent2">
                  <a:lumMod val="40000"/>
                  <a:lumOff val="60000"/>
                </a:schemeClr>
              </a:solidFill>
            </a:endParaRPr>
          </a:p>
        </p:txBody>
      </p:sp>
      <p:sp>
        <p:nvSpPr>
          <p:cNvPr id="17" name="CuadroTexto 16">
            <a:extLst>
              <a:ext uri="{FF2B5EF4-FFF2-40B4-BE49-F238E27FC236}">
                <a16:creationId xmlns:a16="http://schemas.microsoft.com/office/drawing/2014/main" id="{7C6CAE46-7713-5886-158C-AA67EDDA6140}"/>
              </a:ext>
            </a:extLst>
          </p:cNvPr>
          <p:cNvSpPr txBox="1"/>
          <p:nvPr/>
        </p:nvSpPr>
        <p:spPr>
          <a:xfrm>
            <a:off x="2206428" y="989561"/>
            <a:ext cx="7779143" cy="1954061"/>
          </a:xfrm>
          <a:prstGeom prst="rect">
            <a:avLst/>
          </a:prstGeom>
          <a:noFill/>
        </p:spPr>
        <p:txBody>
          <a:bodyPr wrap="square">
            <a:spAutoFit/>
          </a:bodyPr>
          <a:lstStyle/>
          <a:p>
            <a:pPr marL="0" marR="0" algn="ctr">
              <a:lnSpc>
                <a:spcPct val="107000"/>
              </a:lnSpc>
              <a:spcBef>
                <a:spcPts val="0"/>
              </a:spcBef>
              <a:spcAft>
                <a:spcPts val="800"/>
              </a:spcAft>
            </a:pPr>
            <a:r>
              <a:rPr lang="es-ES" sz="2200" b="1" dirty="0">
                <a:latin typeface="Amasis MT Pro Light" panose="020B0604020202020204" pitchFamily="18" charset="0"/>
                <a:cs typeface="Times New Roman" panose="02020603050405020304" pitchFamily="18" charset="0"/>
              </a:rPr>
              <a:t>NOMBRAMIENTOS CONCURSO DE MERITOS No. 909 DEL 2018 Municipios PDET de 5 y 6 Categoría </a:t>
            </a:r>
          </a:p>
          <a:p>
            <a:pPr marL="0" marR="0" algn="ctr">
              <a:lnSpc>
                <a:spcPct val="107000"/>
              </a:lnSpc>
              <a:spcBef>
                <a:spcPts val="0"/>
              </a:spcBef>
              <a:spcAft>
                <a:spcPts val="800"/>
              </a:spcAft>
            </a:pPr>
            <a:r>
              <a:rPr lang="es-ES" sz="2200" b="1" dirty="0">
                <a:latin typeface="Amasis MT Pro Light" panose="020B0604020202020204" pitchFamily="18" charset="0"/>
                <a:cs typeface="Times New Roman" panose="02020603050405020304" pitchFamily="18" charset="0"/>
              </a:rPr>
              <a:t>Planta Central </a:t>
            </a:r>
            <a:br>
              <a:rPr lang="es-ES" sz="2200" b="1" dirty="0">
                <a:latin typeface="Amasis MT Pro Light" panose="020B0604020202020204" pitchFamily="18" charset="0"/>
                <a:cs typeface="Times New Roman" panose="02020603050405020304" pitchFamily="18" charset="0"/>
              </a:rPr>
            </a:br>
            <a:r>
              <a:rPr lang="es-ES" sz="1400" b="1" dirty="0">
                <a:latin typeface="Amasis MT Pro Light" panose="020B0604020202020204" pitchFamily="18" charset="0"/>
                <a:cs typeface="Times New Roman" panose="02020603050405020304" pitchFamily="18" charset="0"/>
              </a:rPr>
              <a:t>Fuente: Talento Humano</a:t>
            </a:r>
            <a:endParaRPr lang="es-ES" sz="2200" b="1" dirty="0">
              <a:latin typeface="Amasis MT Pro Light" panose="020B0604020202020204" pitchFamily="18" charset="0"/>
              <a:cs typeface="Times New Roman" panose="02020603050405020304" pitchFamily="18" charset="0"/>
            </a:endParaRPr>
          </a:p>
          <a:p>
            <a:pPr algn="ctr">
              <a:lnSpc>
                <a:spcPct val="107000"/>
              </a:lnSpc>
              <a:spcAft>
                <a:spcPts val="800"/>
              </a:spcAft>
            </a:pPr>
            <a:endParaRPr lang="es-ES" sz="2200" b="1" dirty="0">
              <a:latin typeface="Amasis MT Pro Light" panose="020B0604020202020204" pitchFamily="18" charset="0"/>
              <a:cs typeface="Times New Roman" panose="02020603050405020304" pitchFamily="18" charset="0"/>
            </a:endParaRPr>
          </a:p>
        </p:txBody>
      </p:sp>
      <p:sp>
        <p:nvSpPr>
          <p:cNvPr id="30" name="CuadroTexto 29">
            <a:extLst>
              <a:ext uri="{FF2B5EF4-FFF2-40B4-BE49-F238E27FC236}">
                <a16:creationId xmlns:a16="http://schemas.microsoft.com/office/drawing/2014/main" id="{E386FB85-09A1-345F-2792-2E7095BEF229}"/>
              </a:ext>
            </a:extLst>
          </p:cNvPr>
          <p:cNvSpPr txBox="1"/>
          <p:nvPr/>
        </p:nvSpPr>
        <p:spPr>
          <a:xfrm>
            <a:off x="-463706" y="5654030"/>
            <a:ext cx="6014720" cy="1647374"/>
          </a:xfrm>
          <a:prstGeom prst="rect">
            <a:avLst/>
          </a:prstGeom>
          <a:noFill/>
        </p:spPr>
        <p:txBody>
          <a:bodyPr wrap="square">
            <a:spAutoFit/>
          </a:bodyPr>
          <a:lstStyle/>
          <a:p>
            <a:pPr algn="ctr">
              <a:lnSpc>
                <a:spcPct val="107000"/>
              </a:lnSpc>
              <a:spcAft>
                <a:spcPts val="800"/>
              </a:spcAft>
            </a:pPr>
            <a:r>
              <a:rPr lang="es-CO" sz="5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graphicFrame>
        <p:nvGraphicFramePr>
          <p:cNvPr id="2" name="Gráfico 1">
            <a:extLst>
              <a:ext uri="{FF2B5EF4-FFF2-40B4-BE49-F238E27FC236}">
                <a16:creationId xmlns:a16="http://schemas.microsoft.com/office/drawing/2014/main" id="{91E35F4D-DA8B-0319-5E9E-9DF750FD2FE0}"/>
              </a:ext>
            </a:extLst>
          </p:cNvPr>
          <p:cNvGraphicFramePr/>
          <p:nvPr>
            <p:extLst>
              <p:ext uri="{D42A27DB-BD31-4B8C-83A1-F6EECF244321}">
                <p14:modId xmlns:p14="http://schemas.microsoft.com/office/powerpoint/2010/main" val="2777840624"/>
              </p:ext>
            </p:extLst>
          </p:nvPr>
        </p:nvGraphicFramePr>
        <p:xfrm>
          <a:off x="3877154" y="2341567"/>
          <a:ext cx="4437690" cy="338727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07280311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descr="Logotipo&#10;&#10;Descripción generada automáticamente">
            <a:extLst>
              <a:ext uri="{FF2B5EF4-FFF2-40B4-BE49-F238E27FC236}">
                <a16:creationId xmlns:a16="http://schemas.microsoft.com/office/drawing/2014/main" id="{0D0244DF-E06B-47C4-BDBA-7CCE0F2675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53342" y="4402262"/>
            <a:ext cx="5368413" cy="1532109"/>
          </a:xfrm>
          <a:prstGeom prst="rect">
            <a:avLst/>
          </a:prstGeom>
        </p:spPr>
      </p:pic>
      <p:pic>
        <p:nvPicPr>
          <p:cNvPr id="10" name="Imagen 9" descr="Logotipo&#10;&#10;Descripción generada automáticamente">
            <a:extLst>
              <a:ext uri="{FF2B5EF4-FFF2-40B4-BE49-F238E27FC236}">
                <a16:creationId xmlns:a16="http://schemas.microsoft.com/office/drawing/2014/main" id="{E72B583D-BD29-9F59-5F60-6C7A8E88A4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39078" y="1748336"/>
            <a:ext cx="5698331" cy="1708046"/>
          </a:xfrm>
          <a:prstGeom prst="rect">
            <a:avLst/>
          </a:prstGeom>
        </p:spPr>
      </p:pic>
      <p:pic>
        <p:nvPicPr>
          <p:cNvPr id="14" name="Imagen 13">
            <a:extLst>
              <a:ext uri="{FF2B5EF4-FFF2-40B4-BE49-F238E27FC236}">
                <a16:creationId xmlns:a16="http://schemas.microsoft.com/office/drawing/2014/main" id="{F8014FED-9CE5-F506-6532-E224625C56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9421" y="3531791"/>
            <a:ext cx="2882799" cy="2849880"/>
          </a:xfrm>
          <a:prstGeom prst="rect">
            <a:avLst/>
          </a:prstGeom>
        </p:spPr>
      </p:pic>
      <p:pic>
        <p:nvPicPr>
          <p:cNvPr id="16" name="Imagen 15">
            <a:extLst>
              <a:ext uri="{FF2B5EF4-FFF2-40B4-BE49-F238E27FC236}">
                <a16:creationId xmlns:a16="http://schemas.microsoft.com/office/drawing/2014/main" id="{B4354003-D6D9-FBC1-75E9-E3775ADDFB3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99782" y="3531791"/>
            <a:ext cx="3002097" cy="2362200"/>
          </a:xfrm>
          <a:prstGeom prst="rect">
            <a:avLst/>
          </a:prstGeom>
        </p:spPr>
      </p:pic>
      <p:pic>
        <p:nvPicPr>
          <p:cNvPr id="18" name="Imagen 17" descr="Imagen que contiene Texto&#10;&#10;Descripción generada automáticamente">
            <a:extLst>
              <a:ext uri="{FF2B5EF4-FFF2-40B4-BE49-F238E27FC236}">
                <a16:creationId xmlns:a16="http://schemas.microsoft.com/office/drawing/2014/main" id="{BAC00364-AB9E-768C-72F9-30B8BEBE015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8858" y="1690997"/>
            <a:ext cx="4736284" cy="1765385"/>
          </a:xfrm>
          <a:prstGeom prst="rect">
            <a:avLst/>
          </a:prstGeom>
        </p:spPr>
      </p:pic>
      <p:sp>
        <p:nvSpPr>
          <p:cNvPr id="2" name="CuadroTexto 1">
            <a:extLst>
              <a:ext uri="{FF2B5EF4-FFF2-40B4-BE49-F238E27FC236}">
                <a16:creationId xmlns:a16="http://schemas.microsoft.com/office/drawing/2014/main" id="{8163F7A0-5AED-793A-3BD2-8B5E0E7F218D}"/>
              </a:ext>
            </a:extLst>
          </p:cNvPr>
          <p:cNvSpPr txBox="1"/>
          <p:nvPr/>
        </p:nvSpPr>
        <p:spPr>
          <a:xfrm>
            <a:off x="2667000" y="1028036"/>
            <a:ext cx="7426390" cy="523220"/>
          </a:xfrm>
          <a:prstGeom prst="rect">
            <a:avLst/>
          </a:prstGeom>
          <a:noFill/>
        </p:spPr>
        <p:txBody>
          <a:bodyPr wrap="square">
            <a:spAutoFit/>
          </a:bodyPr>
          <a:lstStyle/>
          <a:p>
            <a:pPr marL="0" marR="0" algn="ctr">
              <a:spcBef>
                <a:spcPts val="0"/>
              </a:spcBef>
              <a:spcAft>
                <a:spcPts val="800"/>
              </a:spcAft>
            </a:pPr>
            <a:r>
              <a:rPr lang="es-CO" sz="2800" b="1" dirty="0">
                <a:effectLst/>
                <a:latin typeface="Amasis MT Pro Light" panose="020B0604020202020204" pitchFamily="18" charset="0"/>
                <a:ea typeface="Times New Roman" panose="02020603050405020304" pitchFamily="18" charset="0"/>
                <a:cs typeface="Times New Roman" panose="02020603050405020304" pitchFamily="18" charset="0"/>
              </a:rPr>
              <a:t>ESTE EVENTO SE REALIZA EN APOYO CON </a:t>
            </a:r>
            <a:endParaRPr lang="es-CO" sz="2200" b="1" dirty="0">
              <a:effectLst/>
              <a:latin typeface="Amasis MT Pro Light" panose="020B060402020202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980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Hacienda</a:t>
            </a:r>
          </a:p>
          <a:p>
            <a:pPr algn="ctr"/>
            <a:endParaRPr lang="es-CO" b="1" dirty="0">
              <a:ln w="22225">
                <a:solidFill>
                  <a:schemeClr val="accent2"/>
                </a:solidFill>
                <a:prstDash val="solid"/>
              </a:ln>
              <a:solidFill>
                <a:schemeClr val="accent2">
                  <a:lumMod val="40000"/>
                  <a:lumOff val="60000"/>
                </a:schemeClr>
              </a:solidFill>
            </a:endParaRPr>
          </a:p>
        </p:txBody>
      </p:sp>
      <p:sp>
        <p:nvSpPr>
          <p:cNvPr id="30" name="CuadroTexto 29">
            <a:extLst>
              <a:ext uri="{FF2B5EF4-FFF2-40B4-BE49-F238E27FC236}">
                <a16:creationId xmlns:a16="http://schemas.microsoft.com/office/drawing/2014/main" id="{E386FB85-09A1-345F-2792-2E7095BEF229}"/>
              </a:ext>
            </a:extLst>
          </p:cNvPr>
          <p:cNvSpPr txBox="1"/>
          <p:nvPr/>
        </p:nvSpPr>
        <p:spPr>
          <a:xfrm>
            <a:off x="-1074187" y="5508204"/>
            <a:ext cx="8125227"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graphicFrame>
        <p:nvGraphicFramePr>
          <p:cNvPr id="7" name="Gráfico 6">
            <a:extLst>
              <a:ext uri="{FF2B5EF4-FFF2-40B4-BE49-F238E27FC236}">
                <a16:creationId xmlns:a16="http://schemas.microsoft.com/office/drawing/2014/main" id="{2FFFE15D-EB07-55C0-FC07-F083A7D5BEE5}"/>
              </a:ext>
            </a:extLst>
          </p:cNvPr>
          <p:cNvGraphicFramePr>
            <a:graphicFrameLocks/>
          </p:cNvGraphicFramePr>
          <p:nvPr/>
        </p:nvGraphicFramePr>
        <p:xfrm>
          <a:off x="863600" y="2599522"/>
          <a:ext cx="5232401" cy="303567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2" name="Tabla 11">
            <a:extLst>
              <a:ext uri="{FF2B5EF4-FFF2-40B4-BE49-F238E27FC236}">
                <a16:creationId xmlns:a16="http://schemas.microsoft.com/office/drawing/2014/main" id="{68D22502-9420-CCC8-A2DE-A1B37827E4CF}"/>
              </a:ext>
            </a:extLst>
          </p:cNvPr>
          <p:cNvGraphicFramePr>
            <a:graphicFrameLocks noGrp="1"/>
          </p:cNvGraphicFramePr>
          <p:nvPr/>
        </p:nvGraphicFramePr>
        <p:xfrm>
          <a:off x="6248400" y="2599779"/>
          <a:ext cx="5080000" cy="3035673"/>
        </p:xfrm>
        <a:graphic>
          <a:graphicData uri="http://schemas.openxmlformats.org/drawingml/2006/table">
            <a:tbl>
              <a:tblPr>
                <a:tableStyleId>{5C22544A-7EE6-4342-B048-85BDC9FD1C3A}</a:tableStyleId>
              </a:tblPr>
              <a:tblGrid>
                <a:gridCol w="1938096">
                  <a:extLst>
                    <a:ext uri="{9D8B030D-6E8A-4147-A177-3AD203B41FA5}">
                      <a16:colId xmlns:a16="http://schemas.microsoft.com/office/drawing/2014/main" val="344445645"/>
                    </a:ext>
                  </a:extLst>
                </a:gridCol>
                <a:gridCol w="1044948">
                  <a:extLst>
                    <a:ext uri="{9D8B030D-6E8A-4147-A177-3AD203B41FA5}">
                      <a16:colId xmlns:a16="http://schemas.microsoft.com/office/drawing/2014/main" val="3360588878"/>
                    </a:ext>
                  </a:extLst>
                </a:gridCol>
                <a:gridCol w="1133203">
                  <a:extLst>
                    <a:ext uri="{9D8B030D-6E8A-4147-A177-3AD203B41FA5}">
                      <a16:colId xmlns:a16="http://schemas.microsoft.com/office/drawing/2014/main" val="2339229908"/>
                    </a:ext>
                  </a:extLst>
                </a:gridCol>
                <a:gridCol w="963753">
                  <a:extLst>
                    <a:ext uri="{9D8B030D-6E8A-4147-A177-3AD203B41FA5}">
                      <a16:colId xmlns:a16="http://schemas.microsoft.com/office/drawing/2014/main" val="3798473421"/>
                    </a:ext>
                  </a:extLst>
                </a:gridCol>
              </a:tblGrid>
              <a:tr h="740786">
                <a:tc>
                  <a:txBody>
                    <a:bodyPr/>
                    <a:lstStyle/>
                    <a:p>
                      <a:pPr algn="ctr" fontAlgn="ctr"/>
                      <a:r>
                        <a:rPr lang="es-ES" sz="1200" b="1" u="none" strike="noStrike" dirty="0">
                          <a:effectLst/>
                        </a:rPr>
                        <a:t>COMPOSICION DE LOS INGRESOS</a:t>
                      </a:r>
                      <a:endParaRPr lang="es-ES" sz="12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O" sz="1200" b="1" i="0" u="none" strike="noStrike" dirty="0">
                          <a:solidFill>
                            <a:srgbClr val="000000"/>
                          </a:solidFill>
                          <a:effectLst/>
                          <a:latin typeface="+mj-lt"/>
                        </a:rPr>
                        <a:t>Ingresos Ejecutados a Nov 2023</a:t>
                      </a:r>
                    </a:p>
                  </a:txBody>
                  <a:tcPr marL="9525" marR="9525" marT="9525" marB="0" anchor="ctr"/>
                </a:tc>
                <a:tc>
                  <a:txBody>
                    <a:bodyPr/>
                    <a:lstStyle/>
                    <a:p>
                      <a:pPr algn="ctr" fontAlgn="ctr"/>
                      <a:r>
                        <a:rPr lang="es-CO" sz="1200" b="1" i="0" u="none" strike="noStrike" dirty="0">
                          <a:solidFill>
                            <a:srgbClr val="000000"/>
                          </a:solidFill>
                          <a:effectLst/>
                          <a:latin typeface="+mj-lt"/>
                        </a:rPr>
                        <a:t>Ingresos Ejecutados a Dic 2022</a:t>
                      </a:r>
                    </a:p>
                  </a:txBody>
                  <a:tcPr marL="9525" marR="9525" marT="9525" marB="0" anchor="ctr"/>
                </a:tc>
                <a:tc>
                  <a:txBody>
                    <a:bodyPr/>
                    <a:lstStyle/>
                    <a:p>
                      <a:pPr algn="ctr" fontAlgn="ctr"/>
                      <a:r>
                        <a:rPr lang="es-CO" sz="1200" b="1" i="0" u="none" strike="noStrike" dirty="0">
                          <a:solidFill>
                            <a:srgbClr val="000000"/>
                          </a:solidFill>
                          <a:effectLst/>
                          <a:latin typeface="+mj-lt"/>
                        </a:rPr>
                        <a:t>% Ejecución Nov 2023 frente a Dic 2022</a:t>
                      </a:r>
                    </a:p>
                  </a:txBody>
                  <a:tcPr marL="9525" marR="9525" marT="9525" marB="0" anchor="ctr"/>
                </a:tc>
                <a:extLst>
                  <a:ext uri="{0D108BD9-81ED-4DB2-BD59-A6C34878D82A}">
                    <a16:rowId xmlns:a16="http://schemas.microsoft.com/office/drawing/2014/main" val="176657270"/>
                  </a:ext>
                </a:extLst>
              </a:tr>
              <a:tr h="451698">
                <a:tc>
                  <a:txBody>
                    <a:bodyPr/>
                    <a:lstStyle/>
                    <a:p>
                      <a:pPr algn="l" fontAlgn="b"/>
                      <a:r>
                        <a:rPr lang="en-US" sz="1400" b="1" u="none" strike="noStrike" dirty="0">
                          <a:effectLst/>
                        </a:rPr>
                        <a:t>INGRESOS TRIBUTARIOS</a:t>
                      </a:r>
                      <a:endParaRPr lang="en-US"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CO" sz="1600" b="1" i="0" u="none" strike="noStrike">
                          <a:solidFill>
                            <a:srgbClr val="000000"/>
                          </a:solidFill>
                          <a:effectLst/>
                          <a:latin typeface="+mj-lt"/>
                        </a:rPr>
                        <a:t>24,779</a:t>
                      </a:r>
                    </a:p>
                  </a:txBody>
                  <a:tcPr marL="9525" marR="9525" marT="9525" marB="0" anchor="b"/>
                </a:tc>
                <a:tc>
                  <a:txBody>
                    <a:bodyPr/>
                    <a:lstStyle/>
                    <a:p>
                      <a:pPr algn="r" fontAlgn="b"/>
                      <a:r>
                        <a:rPr lang="es-CO" sz="1600" b="1" i="0" u="none" strike="noStrike">
                          <a:solidFill>
                            <a:srgbClr val="000000"/>
                          </a:solidFill>
                          <a:effectLst/>
                          <a:latin typeface="+mj-lt"/>
                        </a:rPr>
                        <a:t>24,491</a:t>
                      </a:r>
                    </a:p>
                  </a:txBody>
                  <a:tcPr marL="9525" marR="9525" marT="9525" marB="0" anchor="b"/>
                </a:tc>
                <a:tc>
                  <a:txBody>
                    <a:bodyPr/>
                    <a:lstStyle/>
                    <a:p>
                      <a:pPr algn="r" fontAlgn="b"/>
                      <a:r>
                        <a:rPr lang="es-CO" sz="1600" b="1" i="0" u="none" strike="noStrike" dirty="0">
                          <a:solidFill>
                            <a:srgbClr val="000000"/>
                          </a:solidFill>
                          <a:effectLst/>
                          <a:latin typeface="+mj-lt"/>
                        </a:rPr>
                        <a:t>1.16</a:t>
                      </a:r>
                    </a:p>
                  </a:txBody>
                  <a:tcPr marL="9525" marR="9525" marT="9525" marB="0" anchor="b"/>
                </a:tc>
                <a:extLst>
                  <a:ext uri="{0D108BD9-81ED-4DB2-BD59-A6C34878D82A}">
                    <a16:rowId xmlns:a16="http://schemas.microsoft.com/office/drawing/2014/main" val="1803556107"/>
                  </a:ext>
                </a:extLst>
              </a:tr>
              <a:tr h="451698">
                <a:tc>
                  <a:txBody>
                    <a:bodyPr/>
                    <a:lstStyle/>
                    <a:p>
                      <a:pPr algn="l" fontAlgn="b"/>
                      <a:r>
                        <a:rPr lang="en-US" sz="1400" b="1" u="none" strike="noStrike" dirty="0">
                          <a:effectLst/>
                        </a:rPr>
                        <a:t>INGRESOS NO TRIBUTARIOS </a:t>
                      </a:r>
                      <a:endParaRPr lang="en-US"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CO" sz="1600" b="1" i="0" u="none" strike="noStrike">
                          <a:solidFill>
                            <a:srgbClr val="000000"/>
                          </a:solidFill>
                          <a:effectLst/>
                          <a:latin typeface="+mj-lt"/>
                        </a:rPr>
                        <a:t>216,029</a:t>
                      </a:r>
                    </a:p>
                  </a:txBody>
                  <a:tcPr marL="9525" marR="9525" marT="9525" marB="0" anchor="b"/>
                </a:tc>
                <a:tc>
                  <a:txBody>
                    <a:bodyPr/>
                    <a:lstStyle/>
                    <a:p>
                      <a:pPr algn="r" fontAlgn="b"/>
                      <a:r>
                        <a:rPr lang="es-CO" sz="1600" b="1" i="0" u="none" strike="noStrike">
                          <a:solidFill>
                            <a:srgbClr val="000000"/>
                          </a:solidFill>
                          <a:effectLst/>
                          <a:latin typeface="+mj-lt"/>
                        </a:rPr>
                        <a:t>204,671</a:t>
                      </a:r>
                    </a:p>
                  </a:txBody>
                  <a:tcPr marL="9525" marR="9525" marT="9525" marB="0" anchor="b"/>
                </a:tc>
                <a:tc>
                  <a:txBody>
                    <a:bodyPr/>
                    <a:lstStyle/>
                    <a:p>
                      <a:pPr algn="r" fontAlgn="b"/>
                      <a:r>
                        <a:rPr lang="es-CO" sz="1600" b="1" i="0" u="none" strike="noStrike">
                          <a:solidFill>
                            <a:srgbClr val="000000"/>
                          </a:solidFill>
                          <a:effectLst/>
                          <a:latin typeface="+mj-lt"/>
                        </a:rPr>
                        <a:t>5.26</a:t>
                      </a:r>
                    </a:p>
                  </a:txBody>
                  <a:tcPr marL="9525" marR="9525" marT="9525" marB="0" anchor="b"/>
                </a:tc>
                <a:extLst>
                  <a:ext uri="{0D108BD9-81ED-4DB2-BD59-A6C34878D82A}">
                    <a16:rowId xmlns:a16="http://schemas.microsoft.com/office/drawing/2014/main" val="282199349"/>
                  </a:ext>
                </a:extLst>
              </a:tr>
              <a:tr h="451698">
                <a:tc>
                  <a:txBody>
                    <a:bodyPr/>
                    <a:lstStyle/>
                    <a:p>
                      <a:pPr algn="l" fontAlgn="b"/>
                      <a:r>
                        <a:rPr lang="en-US" sz="1400" b="1" u="none" strike="noStrike" dirty="0">
                          <a:effectLst/>
                        </a:rPr>
                        <a:t>INGRESOS DE CAPITAL</a:t>
                      </a:r>
                      <a:endParaRPr lang="en-US"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CO" sz="1600" b="1" i="0" u="none" strike="noStrike">
                          <a:solidFill>
                            <a:srgbClr val="000000"/>
                          </a:solidFill>
                          <a:effectLst/>
                          <a:latin typeface="+mj-lt"/>
                        </a:rPr>
                        <a:t>6,095</a:t>
                      </a:r>
                    </a:p>
                  </a:txBody>
                  <a:tcPr marL="9525" marR="9525" marT="9525" marB="0" anchor="b"/>
                </a:tc>
                <a:tc>
                  <a:txBody>
                    <a:bodyPr/>
                    <a:lstStyle/>
                    <a:p>
                      <a:pPr algn="r" fontAlgn="b"/>
                      <a:r>
                        <a:rPr lang="es-CO" sz="1600" b="1" i="0" u="none" strike="noStrike">
                          <a:solidFill>
                            <a:srgbClr val="000000"/>
                          </a:solidFill>
                          <a:effectLst/>
                          <a:latin typeface="+mj-lt"/>
                        </a:rPr>
                        <a:t>11,886</a:t>
                      </a:r>
                    </a:p>
                  </a:txBody>
                  <a:tcPr marL="9525" marR="9525" marT="9525" marB="0" anchor="b"/>
                </a:tc>
                <a:tc>
                  <a:txBody>
                    <a:bodyPr/>
                    <a:lstStyle/>
                    <a:p>
                      <a:pPr algn="r" fontAlgn="b"/>
                      <a:r>
                        <a:rPr lang="es-CO" sz="1600" b="1" i="0" u="none" strike="noStrike">
                          <a:solidFill>
                            <a:srgbClr val="000000"/>
                          </a:solidFill>
                          <a:effectLst/>
                          <a:latin typeface="+mj-lt"/>
                        </a:rPr>
                        <a:t>-48.72</a:t>
                      </a:r>
                    </a:p>
                  </a:txBody>
                  <a:tcPr marL="9525" marR="9525" marT="9525" marB="0" anchor="b"/>
                </a:tc>
                <a:extLst>
                  <a:ext uri="{0D108BD9-81ED-4DB2-BD59-A6C34878D82A}">
                    <a16:rowId xmlns:a16="http://schemas.microsoft.com/office/drawing/2014/main" val="586528678"/>
                  </a:ext>
                </a:extLst>
              </a:tr>
              <a:tr h="469767">
                <a:tc>
                  <a:txBody>
                    <a:bodyPr/>
                    <a:lstStyle/>
                    <a:p>
                      <a:pPr algn="l" fontAlgn="b"/>
                      <a:r>
                        <a:rPr lang="en-US" sz="1400" b="1" u="none" strike="noStrike" dirty="0">
                          <a:effectLst/>
                        </a:rPr>
                        <a:t>INGRESOS DE REGALIAS</a:t>
                      </a:r>
                      <a:endParaRPr lang="en-US"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CO" sz="1600" b="1" i="0" u="none" strike="noStrike">
                          <a:solidFill>
                            <a:srgbClr val="000000"/>
                          </a:solidFill>
                          <a:effectLst/>
                          <a:latin typeface="+mj-lt"/>
                        </a:rPr>
                        <a:t>74,539</a:t>
                      </a:r>
                    </a:p>
                  </a:txBody>
                  <a:tcPr marL="9525" marR="9525" marT="9525" marB="0" anchor="b"/>
                </a:tc>
                <a:tc>
                  <a:txBody>
                    <a:bodyPr/>
                    <a:lstStyle/>
                    <a:p>
                      <a:pPr algn="r" fontAlgn="b"/>
                      <a:r>
                        <a:rPr lang="es-CO" sz="1600" b="1" i="0" u="none" strike="noStrike">
                          <a:solidFill>
                            <a:srgbClr val="000000"/>
                          </a:solidFill>
                          <a:effectLst/>
                          <a:latin typeface="+mj-lt"/>
                        </a:rPr>
                        <a:t>62,538</a:t>
                      </a:r>
                    </a:p>
                  </a:txBody>
                  <a:tcPr marL="9525" marR="9525" marT="9525" marB="0" anchor="b"/>
                </a:tc>
                <a:tc>
                  <a:txBody>
                    <a:bodyPr/>
                    <a:lstStyle/>
                    <a:p>
                      <a:pPr algn="r" fontAlgn="b"/>
                      <a:r>
                        <a:rPr lang="es-CO" sz="1600" b="1" i="0" u="none" strike="noStrike">
                          <a:solidFill>
                            <a:srgbClr val="000000"/>
                          </a:solidFill>
                          <a:effectLst/>
                          <a:latin typeface="+mj-lt"/>
                        </a:rPr>
                        <a:t>16.10</a:t>
                      </a:r>
                    </a:p>
                  </a:txBody>
                  <a:tcPr marL="9525" marR="9525" marT="9525" marB="0" anchor="b"/>
                </a:tc>
                <a:extLst>
                  <a:ext uri="{0D108BD9-81ED-4DB2-BD59-A6C34878D82A}">
                    <a16:rowId xmlns:a16="http://schemas.microsoft.com/office/drawing/2014/main" val="972176717"/>
                  </a:ext>
                </a:extLst>
              </a:tr>
              <a:tr h="469767">
                <a:tc>
                  <a:txBody>
                    <a:bodyPr/>
                    <a:lstStyle/>
                    <a:p>
                      <a:pPr algn="l" fontAlgn="b"/>
                      <a:r>
                        <a:rPr lang="en-US" sz="1400" b="1" u="none" strike="noStrike" dirty="0">
                          <a:effectLst/>
                        </a:rPr>
                        <a:t>INGRESOS TOTALES</a:t>
                      </a:r>
                      <a:endParaRPr lang="en-US"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CO" sz="1600" b="1" i="0" u="none" strike="noStrike">
                          <a:solidFill>
                            <a:srgbClr val="000000"/>
                          </a:solidFill>
                          <a:effectLst/>
                          <a:latin typeface="+mj-lt"/>
                        </a:rPr>
                        <a:t>321,442</a:t>
                      </a:r>
                    </a:p>
                  </a:txBody>
                  <a:tcPr marL="9525" marR="9525" marT="9525" marB="0" anchor="b"/>
                </a:tc>
                <a:tc>
                  <a:txBody>
                    <a:bodyPr/>
                    <a:lstStyle/>
                    <a:p>
                      <a:pPr algn="r" fontAlgn="b"/>
                      <a:r>
                        <a:rPr lang="es-CO" sz="1600" b="1" i="0" u="none" strike="noStrike">
                          <a:solidFill>
                            <a:srgbClr val="000000"/>
                          </a:solidFill>
                          <a:effectLst/>
                          <a:latin typeface="+mj-lt"/>
                        </a:rPr>
                        <a:t>303,586</a:t>
                      </a:r>
                    </a:p>
                  </a:txBody>
                  <a:tcPr marL="9525" marR="9525" marT="9525" marB="0" anchor="b"/>
                </a:tc>
                <a:tc>
                  <a:txBody>
                    <a:bodyPr/>
                    <a:lstStyle/>
                    <a:p>
                      <a:pPr algn="r" fontAlgn="b"/>
                      <a:r>
                        <a:rPr lang="es-CO" sz="1600" b="1" i="0" u="none" strike="noStrike" dirty="0">
                          <a:solidFill>
                            <a:srgbClr val="000000"/>
                          </a:solidFill>
                          <a:effectLst/>
                          <a:latin typeface="+mj-lt"/>
                        </a:rPr>
                        <a:t>5.55</a:t>
                      </a:r>
                    </a:p>
                  </a:txBody>
                  <a:tcPr marL="9525" marR="9525" marT="9525" marB="0" anchor="b"/>
                </a:tc>
                <a:extLst>
                  <a:ext uri="{0D108BD9-81ED-4DB2-BD59-A6C34878D82A}">
                    <a16:rowId xmlns:a16="http://schemas.microsoft.com/office/drawing/2014/main" val="2036871874"/>
                  </a:ext>
                </a:extLst>
              </a:tr>
            </a:tbl>
          </a:graphicData>
        </a:graphic>
      </p:graphicFrame>
      <p:sp>
        <p:nvSpPr>
          <p:cNvPr id="14" name="Título 1">
            <a:extLst>
              <a:ext uri="{FF2B5EF4-FFF2-40B4-BE49-F238E27FC236}">
                <a16:creationId xmlns:a16="http://schemas.microsoft.com/office/drawing/2014/main" id="{8DD44826-519C-04C4-B615-E272EAFB3A68}"/>
              </a:ext>
            </a:extLst>
          </p:cNvPr>
          <p:cNvSpPr txBox="1">
            <a:spLocks/>
          </p:cNvSpPr>
          <p:nvPr/>
        </p:nvSpPr>
        <p:spPr>
          <a:xfrm>
            <a:off x="670560" y="1836924"/>
            <a:ext cx="10657840" cy="665041"/>
          </a:xfrm>
          <a:prstGeom prst="rect">
            <a:avLst/>
          </a:prstGeom>
        </p:spPr>
        <p:txBody>
          <a:bodyPr vert="horz" lIns="91440" tIns="45720" rIns="91440" bIns="45720" rtlCol="0" anchor="t">
            <a:normAutofit fontScale="92500"/>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ctr"/>
            <a:r>
              <a:rPr lang="es-ES" sz="3100" dirty="0">
                <a:latin typeface="Amasis MT Pro" panose="02040504050005020304" pitchFamily="18" charset="77"/>
              </a:rPr>
              <a:t>COMPARATIVO INGRESOS EJECUTADOS NOV 2023 - DIC 2022</a:t>
            </a:r>
            <a:endParaRPr lang="en-US" sz="3100" dirty="0">
              <a:latin typeface="Amasis MT Pro" panose="02040504050005020304" pitchFamily="18" charset="77"/>
            </a:endParaRPr>
          </a:p>
        </p:txBody>
      </p:sp>
    </p:spTree>
    <p:extLst>
      <p:ext uri="{BB962C8B-B14F-4D97-AF65-F5344CB8AC3E}">
        <p14:creationId xmlns:p14="http://schemas.microsoft.com/office/powerpoint/2010/main" val="3579497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Hacienda</a:t>
            </a:r>
          </a:p>
          <a:p>
            <a:pPr algn="ctr"/>
            <a:endParaRPr lang="es-CO" b="1" dirty="0">
              <a:ln w="22225">
                <a:solidFill>
                  <a:schemeClr val="accent2"/>
                </a:solidFill>
                <a:prstDash val="solid"/>
              </a:ln>
              <a:solidFill>
                <a:schemeClr val="accent2">
                  <a:lumMod val="40000"/>
                  <a:lumOff val="60000"/>
                </a:schemeClr>
              </a:solidFill>
            </a:endParaRPr>
          </a:p>
        </p:txBody>
      </p:sp>
      <p:sp>
        <p:nvSpPr>
          <p:cNvPr id="30" name="CuadroTexto 29">
            <a:extLst>
              <a:ext uri="{FF2B5EF4-FFF2-40B4-BE49-F238E27FC236}">
                <a16:creationId xmlns:a16="http://schemas.microsoft.com/office/drawing/2014/main" id="{E386FB85-09A1-345F-2792-2E7095BEF229}"/>
              </a:ext>
            </a:extLst>
          </p:cNvPr>
          <p:cNvSpPr txBox="1"/>
          <p:nvPr/>
        </p:nvSpPr>
        <p:spPr>
          <a:xfrm>
            <a:off x="-1074187" y="5508204"/>
            <a:ext cx="8125227"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4" name="Título 3">
            <a:extLst>
              <a:ext uri="{FF2B5EF4-FFF2-40B4-BE49-F238E27FC236}">
                <a16:creationId xmlns:a16="http://schemas.microsoft.com/office/drawing/2014/main" id="{8DF7ED5C-FAA2-6535-DD97-0D9027725442}"/>
              </a:ext>
            </a:extLst>
          </p:cNvPr>
          <p:cNvSpPr>
            <a:spLocks noGrp="1"/>
          </p:cNvSpPr>
          <p:nvPr>
            <p:ph type="ctrTitle"/>
          </p:nvPr>
        </p:nvSpPr>
        <p:spPr/>
        <p:txBody>
          <a:bodyPr/>
          <a:lstStyle/>
          <a:p>
            <a:endParaRPr lang="es-CO" dirty="0"/>
          </a:p>
        </p:txBody>
      </p:sp>
      <p:sp>
        <p:nvSpPr>
          <p:cNvPr id="14" name="Título 1">
            <a:extLst>
              <a:ext uri="{FF2B5EF4-FFF2-40B4-BE49-F238E27FC236}">
                <a16:creationId xmlns:a16="http://schemas.microsoft.com/office/drawing/2014/main" id="{8DD44826-519C-04C4-B615-E272EAFB3A68}"/>
              </a:ext>
            </a:extLst>
          </p:cNvPr>
          <p:cNvSpPr txBox="1">
            <a:spLocks/>
          </p:cNvSpPr>
          <p:nvPr/>
        </p:nvSpPr>
        <p:spPr>
          <a:xfrm>
            <a:off x="671747" y="1927107"/>
            <a:ext cx="10657840" cy="665041"/>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ctr"/>
            <a:endParaRPr lang="en-US" sz="3100" b="1" dirty="0">
              <a:solidFill>
                <a:schemeClr val="bg1"/>
              </a:solidFill>
            </a:endParaRPr>
          </a:p>
        </p:txBody>
      </p:sp>
      <p:sp>
        <p:nvSpPr>
          <p:cNvPr id="3" name="CuadroTexto 2">
            <a:extLst>
              <a:ext uri="{FF2B5EF4-FFF2-40B4-BE49-F238E27FC236}">
                <a16:creationId xmlns:a16="http://schemas.microsoft.com/office/drawing/2014/main" id="{7B8C18B2-5E6C-3042-F8EA-0F8C7FB3B6E7}"/>
              </a:ext>
            </a:extLst>
          </p:cNvPr>
          <p:cNvSpPr txBox="1"/>
          <p:nvPr/>
        </p:nvSpPr>
        <p:spPr>
          <a:xfrm>
            <a:off x="1028488" y="1739223"/>
            <a:ext cx="10135023" cy="584775"/>
          </a:xfrm>
          <a:prstGeom prst="rect">
            <a:avLst/>
          </a:prstGeom>
          <a:noFill/>
        </p:spPr>
        <p:txBody>
          <a:bodyPr wrap="square">
            <a:spAutoFit/>
          </a:bodyPr>
          <a:lstStyle/>
          <a:p>
            <a:r>
              <a:rPr lang="es-ES" sz="3200" dirty="0">
                <a:latin typeface="Amasis MT Pro" panose="02040504050005020304" pitchFamily="18" charset="77"/>
              </a:rPr>
              <a:t>GASTOS COMPROMETIDOS A NOVIEMBRE DE 2023</a:t>
            </a:r>
            <a:endParaRPr lang="es-CO" sz="3200" dirty="0">
              <a:latin typeface="Amasis MT Pro" panose="02040504050005020304" pitchFamily="18" charset="77"/>
            </a:endParaRPr>
          </a:p>
        </p:txBody>
      </p:sp>
      <p:graphicFrame>
        <p:nvGraphicFramePr>
          <p:cNvPr id="5" name="Gráfico 4">
            <a:extLst>
              <a:ext uri="{FF2B5EF4-FFF2-40B4-BE49-F238E27FC236}">
                <a16:creationId xmlns:a16="http://schemas.microsoft.com/office/drawing/2014/main" id="{6E98B3C9-A9E9-26FE-AE42-CAC506CED975}"/>
              </a:ext>
            </a:extLst>
          </p:cNvPr>
          <p:cNvGraphicFramePr>
            <a:graphicFrameLocks/>
          </p:cNvGraphicFramePr>
          <p:nvPr/>
        </p:nvGraphicFramePr>
        <p:xfrm>
          <a:off x="771558" y="2314724"/>
          <a:ext cx="4433735" cy="328676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0" name="Tabla 9">
            <a:extLst>
              <a:ext uri="{FF2B5EF4-FFF2-40B4-BE49-F238E27FC236}">
                <a16:creationId xmlns:a16="http://schemas.microsoft.com/office/drawing/2014/main" id="{15F82C3C-DAE8-0661-CD7E-0F63303BCD20}"/>
              </a:ext>
            </a:extLst>
          </p:cNvPr>
          <p:cNvGraphicFramePr>
            <a:graphicFrameLocks noGrp="1"/>
          </p:cNvGraphicFramePr>
          <p:nvPr/>
        </p:nvGraphicFramePr>
        <p:xfrm>
          <a:off x="5236994" y="2314724"/>
          <a:ext cx="5785759" cy="3286763"/>
        </p:xfrm>
        <a:graphic>
          <a:graphicData uri="http://schemas.openxmlformats.org/drawingml/2006/table">
            <a:tbl>
              <a:tblPr>
                <a:tableStyleId>{5C22544A-7EE6-4342-B048-85BDC9FD1C3A}</a:tableStyleId>
              </a:tblPr>
              <a:tblGrid>
                <a:gridCol w="2724169">
                  <a:extLst>
                    <a:ext uri="{9D8B030D-6E8A-4147-A177-3AD203B41FA5}">
                      <a16:colId xmlns:a16="http://schemas.microsoft.com/office/drawing/2014/main" val="3506751591"/>
                    </a:ext>
                  </a:extLst>
                </a:gridCol>
                <a:gridCol w="1468769">
                  <a:extLst>
                    <a:ext uri="{9D8B030D-6E8A-4147-A177-3AD203B41FA5}">
                      <a16:colId xmlns:a16="http://schemas.microsoft.com/office/drawing/2014/main" val="2099617457"/>
                    </a:ext>
                  </a:extLst>
                </a:gridCol>
                <a:gridCol w="1592821">
                  <a:extLst>
                    <a:ext uri="{9D8B030D-6E8A-4147-A177-3AD203B41FA5}">
                      <a16:colId xmlns:a16="http://schemas.microsoft.com/office/drawing/2014/main" val="1252061048"/>
                    </a:ext>
                  </a:extLst>
                </a:gridCol>
              </a:tblGrid>
              <a:tr h="945719">
                <a:tc>
                  <a:txBody>
                    <a:bodyPr/>
                    <a:lstStyle/>
                    <a:p>
                      <a:pPr algn="ctr" fontAlgn="ctr"/>
                      <a:r>
                        <a:rPr lang="es-ES" sz="1200" b="1" u="none" strike="noStrike" dirty="0">
                          <a:solidFill>
                            <a:schemeClr val="tx1"/>
                          </a:solidFill>
                          <a:effectLst/>
                        </a:rPr>
                        <a:t>COMPOSICION DE LOS GASTOS A NOVIEMBRE 2023</a:t>
                      </a:r>
                      <a:endParaRPr lang="es-ES" sz="1200" b="1" i="0" u="none" strike="noStrike" dirty="0">
                        <a:solidFill>
                          <a:schemeClr val="tx1"/>
                        </a:solidFill>
                        <a:effectLst/>
                        <a:latin typeface="Calibri" panose="020F0502020204030204" pitchFamily="34" charset="0"/>
                      </a:endParaRPr>
                    </a:p>
                  </a:txBody>
                  <a:tcPr marL="9525" marR="9525" marT="9525" marB="0" anchor="ctr"/>
                </a:tc>
                <a:tc>
                  <a:txBody>
                    <a:bodyPr/>
                    <a:lstStyle/>
                    <a:p>
                      <a:pPr algn="ctr" fontAlgn="ctr"/>
                      <a:r>
                        <a:rPr lang="en-US" sz="1200" b="1" u="none" strike="noStrike" dirty="0">
                          <a:solidFill>
                            <a:schemeClr val="tx1"/>
                          </a:solidFill>
                          <a:effectLst/>
                        </a:rPr>
                        <a:t>GASTOS COMPROMETIDOS         En millones de Pesos</a:t>
                      </a:r>
                      <a:endParaRPr lang="en-US" sz="1200" b="1" i="0" u="none" strike="noStrike" dirty="0">
                        <a:solidFill>
                          <a:schemeClr val="tx1"/>
                        </a:solidFill>
                        <a:effectLst/>
                        <a:latin typeface="Calibri" panose="020F0502020204030204" pitchFamily="34" charset="0"/>
                      </a:endParaRPr>
                    </a:p>
                  </a:txBody>
                  <a:tcPr marL="9525" marR="9525" marT="9525" marB="0" anchor="ctr"/>
                </a:tc>
                <a:tc>
                  <a:txBody>
                    <a:bodyPr/>
                    <a:lstStyle/>
                    <a:p>
                      <a:pPr algn="ctr" fontAlgn="ctr"/>
                      <a:r>
                        <a:rPr lang="es-ES" sz="1200" b="1" u="none" strike="noStrike" dirty="0">
                          <a:solidFill>
                            <a:schemeClr val="tx1"/>
                          </a:solidFill>
                          <a:effectLst/>
                        </a:rPr>
                        <a:t>% Ejecución Frente a Gastos Totales</a:t>
                      </a:r>
                      <a:endParaRPr lang="es-ES" sz="1200" b="1" i="0" u="none" strike="noStrike" dirty="0">
                        <a:solidFill>
                          <a:schemeClr val="tx1"/>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840139974"/>
                  </a:ext>
                </a:extLst>
              </a:tr>
              <a:tr h="387590">
                <a:tc>
                  <a:txBody>
                    <a:bodyPr/>
                    <a:lstStyle/>
                    <a:p>
                      <a:pPr algn="l" fontAlgn="b"/>
                      <a:r>
                        <a:rPr lang="en-US" sz="1400" b="1" u="none" strike="noStrike" dirty="0">
                          <a:effectLst/>
                        </a:rPr>
                        <a:t>Gastos de Funcionamiento</a:t>
                      </a:r>
                      <a:endParaRPr lang="en-US"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CO" sz="1600" b="1" i="0" u="none" strike="noStrike">
                          <a:solidFill>
                            <a:srgbClr val="000000"/>
                          </a:solidFill>
                          <a:effectLst/>
                          <a:latin typeface="+mj-lt"/>
                          <a:cs typeface="Calibri" panose="020F0502020204030204" pitchFamily="34" charset="0"/>
                        </a:rPr>
                        <a:t>16,717</a:t>
                      </a:r>
                    </a:p>
                  </a:txBody>
                  <a:tcPr marL="9525" marR="9525" marT="9525" marB="0" anchor="b"/>
                </a:tc>
                <a:tc>
                  <a:txBody>
                    <a:bodyPr/>
                    <a:lstStyle/>
                    <a:p>
                      <a:pPr algn="r" fontAlgn="b"/>
                      <a:r>
                        <a:rPr lang="es-CO" sz="1600" b="1" i="0" u="none" strike="noStrike" dirty="0">
                          <a:solidFill>
                            <a:srgbClr val="000000"/>
                          </a:solidFill>
                          <a:effectLst/>
                          <a:latin typeface="+mj-lt"/>
                          <a:cs typeface="Calibri" panose="020F0502020204030204" pitchFamily="34" charset="0"/>
                        </a:rPr>
                        <a:t>5.1%</a:t>
                      </a:r>
                    </a:p>
                  </a:txBody>
                  <a:tcPr marL="9525" marR="9525" marT="9525" marB="0" anchor="b"/>
                </a:tc>
                <a:extLst>
                  <a:ext uri="{0D108BD9-81ED-4DB2-BD59-A6C34878D82A}">
                    <a16:rowId xmlns:a16="http://schemas.microsoft.com/office/drawing/2014/main" val="1731207974"/>
                  </a:ext>
                </a:extLst>
              </a:tr>
              <a:tr h="387590">
                <a:tc>
                  <a:txBody>
                    <a:bodyPr/>
                    <a:lstStyle/>
                    <a:p>
                      <a:pPr algn="l" fontAlgn="b"/>
                      <a:r>
                        <a:rPr lang="en-US" sz="1400" b="1" u="none" strike="noStrike" dirty="0">
                          <a:effectLst/>
                        </a:rPr>
                        <a:t>Gastos de Inversion</a:t>
                      </a:r>
                      <a:endParaRPr lang="en-US"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CO" sz="1600" b="1" i="0" u="none" strike="noStrike">
                          <a:solidFill>
                            <a:srgbClr val="000000"/>
                          </a:solidFill>
                          <a:effectLst/>
                          <a:latin typeface="+mj-lt"/>
                          <a:cs typeface="Calibri" panose="020F0502020204030204" pitchFamily="34" charset="0"/>
                        </a:rPr>
                        <a:t>132,192</a:t>
                      </a:r>
                    </a:p>
                  </a:txBody>
                  <a:tcPr marL="9525" marR="9525" marT="9525" marB="0" anchor="b"/>
                </a:tc>
                <a:tc>
                  <a:txBody>
                    <a:bodyPr/>
                    <a:lstStyle/>
                    <a:p>
                      <a:pPr algn="r" fontAlgn="b"/>
                      <a:r>
                        <a:rPr lang="es-CO" sz="1600" b="1" i="0" u="none" strike="noStrike">
                          <a:solidFill>
                            <a:srgbClr val="000000"/>
                          </a:solidFill>
                          <a:effectLst/>
                          <a:latin typeface="+mj-lt"/>
                          <a:cs typeface="Calibri" panose="020F0502020204030204" pitchFamily="34" charset="0"/>
                        </a:rPr>
                        <a:t>40.2%</a:t>
                      </a:r>
                    </a:p>
                  </a:txBody>
                  <a:tcPr marL="9525" marR="9525" marT="9525" marB="0" anchor="b"/>
                </a:tc>
                <a:extLst>
                  <a:ext uri="{0D108BD9-81ED-4DB2-BD59-A6C34878D82A}">
                    <a16:rowId xmlns:a16="http://schemas.microsoft.com/office/drawing/2014/main" val="1976343717"/>
                  </a:ext>
                </a:extLst>
              </a:tr>
              <a:tr h="387590">
                <a:tc>
                  <a:txBody>
                    <a:bodyPr/>
                    <a:lstStyle/>
                    <a:p>
                      <a:pPr algn="l" fontAlgn="b"/>
                      <a:r>
                        <a:rPr lang="en-US" sz="1400" b="1" u="none" strike="noStrike" dirty="0">
                          <a:effectLst/>
                        </a:rPr>
                        <a:t>Deuda Publica</a:t>
                      </a:r>
                      <a:endParaRPr lang="en-US"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CO" sz="1600" b="1" i="0" u="none" strike="noStrike">
                          <a:solidFill>
                            <a:srgbClr val="000000"/>
                          </a:solidFill>
                          <a:effectLst/>
                          <a:latin typeface="+mj-lt"/>
                          <a:cs typeface="Calibri" panose="020F0502020204030204" pitchFamily="34" charset="0"/>
                        </a:rPr>
                        <a:t>1,252</a:t>
                      </a:r>
                    </a:p>
                  </a:txBody>
                  <a:tcPr marL="9525" marR="9525" marT="9525" marB="0" anchor="b"/>
                </a:tc>
                <a:tc>
                  <a:txBody>
                    <a:bodyPr/>
                    <a:lstStyle/>
                    <a:p>
                      <a:pPr algn="r" fontAlgn="b"/>
                      <a:r>
                        <a:rPr lang="es-CO" sz="1600" b="1" i="0" u="none" strike="noStrike">
                          <a:solidFill>
                            <a:srgbClr val="000000"/>
                          </a:solidFill>
                          <a:effectLst/>
                          <a:latin typeface="+mj-lt"/>
                          <a:cs typeface="Calibri" panose="020F0502020204030204" pitchFamily="34" charset="0"/>
                        </a:rPr>
                        <a:t>0.4%</a:t>
                      </a:r>
                    </a:p>
                  </a:txBody>
                  <a:tcPr marL="9525" marR="9525" marT="9525" marB="0" anchor="b"/>
                </a:tc>
                <a:extLst>
                  <a:ext uri="{0D108BD9-81ED-4DB2-BD59-A6C34878D82A}">
                    <a16:rowId xmlns:a16="http://schemas.microsoft.com/office/drawing/2014/main" val="917144995"/>
                  </a:ext>
                </a:extLst>
              </a:tr>
              <a:tr h="387590">
                <a:tc>
                  <a:txBody>
                    <a:bodyPr/>
                    <a:lstStyle/>
                    <a:p>
                      <a:pPr algn="l" fontAlgn="b"/>
                      <a:r>
                        <a:rPr lang="en-US" sz="1400" b="1" u="none" strike="noStrike" dirty="0">
                          <a:effectLst/>
                        </a:rPr>
                        <a:t>Fondos Especiales</a:t>
                      </a:r>
                      <a:endParaRPr lang="en-US"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CO" sz="1600" b="1" i="0" u="none" strike="noStrike">
                          <a:solidFill>
                            <a:srgbClr val="000000"/>
                          </a:solidFill>
                          <a:effectLst/>
                          <a:latin typeface="+mj-lt"/>
                          <a:cs typeface="Calibri" panose="020F0502020204030204" pitchFamily="34" charset="0"/>
                        </a:rPr>
                        <a:t>104,370</a:t>
                      </a:r>
                    </a:p>
                  </a:txBody>
                  <a:tcPr marL="9525" marR="9525" marT="9525" marB="0" anchor="b"/>
                </a:tc>
                <a:tc>
                  <a:txBody>
                    <a:bodyPr/>
                    <a:lstStyle/>
                    <a:p>
                      <a:pPr algn="r" fontAlgn="b"/>
                      <a:r>
                        <a:rPr lang="es-CO" sz="1600" b="1" i="0" u="none" strike="noStrike">
                          <a:solidFill>
                            <a:srgbClr val="000000"/>
                          </a:solidFill>
                          <a:effectLst/>
                          <a:latin typeface="+mj-lt"/>
                          <a:cs typeface="Calibri" panose="020F0502020204030204" pitchFamily="34" charset="0"/>
                        </a:rPr>
                        <a:t>31.7%</a:t>
                      </a:r>
                    </a:p>
                  </a:txBody>
                  <a:tcPr marL="9525" marR="9525" marT="9525" marB="0" anchor="b"/>
                </a:tc>
                <a:extLst>
                  <a:ext uri="{0D108BD9-81ED-4DB2-BD59-A6C34878D82A}">
                    <a16:rowId xmlns:a16="http://schemas.microsoft.com/office/drawing/2014/main" val="2869853533"/>
                  </a:ext>
                </a:extLst>
              </a:tr>
              <a:tr h="387590">
                <a:tc>
                  <a:txBody>
                    <a:bodyPr/>
                    <a:lstStyle/>
                    <a:p>
                      <a:pPr algn="l" fontAlgn="b"/>
                      <a:r>
                        <a:rPr lang="en-US" sz="1400" b="1" u="none" strike="noStrike" dirty="0">
                          <a:effectLst/>
                        </a:rPr>
                        <a:t>Gastos de Regalias</a:t>
                      </a:r>
                      <a:endParaRPr lang="en-US"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CO" sz="1600" b="1" i="0" u="none" strike="noStrike">
                          <a:solidFill>
                            <a:srgbClr val="000000"/>
                          </a:solidFill>
                          <a:effectLst/>
                          <a:latin typeface="+mj-lt"/>
                          <a:cs typeface="Calibri" panose="020F0502020204030204" pitchFamily="34" charset="0"/>
                        </a:rPr>
                        <a:t>74,539</a:t>
                      </a:r>
                    </a:p>
                  </a:txBody>
                  <a:tcPr marL="9525" marR="9525" marT="9525" marB="0" anchor="b"/>
                </a:tc>
                <a:tc>
                  <a:txBody>
                    <a:bodyPr/>
                    <a:lstStyle/>
                    <a:p>
                      <a:pPr algn="r" fontAlgn="b"/>
                      <a:r>
                        <a:rPr lang="es-CO" sz="1600" b="1" i="0" u="none" strike="noStrike" dirty="0">
                          <a:solidFill>
                            <a:srgbClr val="000000"/>
                          </a:solidFill>
                          <a:effectLst/>
                          <a:latin typeface="+mj-lt"/>
                          <a:cs typeface="Calibri" panose="020F0502020204030204" pitchFamily="34" charset="0"/>
                        </a:rPr>
                        <a:t>22.6%</a:t>
                      </a:r>
                    </a:p>
                  </a:txBody>
                  <a:tcPr marL="9525" marR="9525" marT="9525" marB="0" anchor="b"/>
                </a:tc>
                <a:extLst>
                  <a:ext uri="{0D108BD9-81ED-4DB2-BD59-A6C34878D82A}">
                    <a16:rowId xmlns:a16="http://schemas.microsoft.com/office/drawing/2014/main" val="3579674500"/>
                  </a:ext>
                </a:extLst>
              </a:tr>
              <a:tr h="403094">
                <a:tc>
                  <a:txBody>
                    <a:bodyPr/>
                    <a:lstStyle/>
                    <a:p>
                      <a:pPr algn="l" fontAlgn="b"/>
                      <a:r>
                        <a:rPr lang="en-US" sz="1400" b="1" u="none" strike="noStrike" dirty="0">
                          <a:effectLst/>
                        </a:rPr>
                        <a:t>GASTOS TOTALES</a:t>
                      </a:r>
                      <a:endParaRPr lang="en-US"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CO" sz="1600" b="1" i="0" u="none" strike="noStrike">
                          <a:solidFill>
                            <a:srgbClr val="000000"/>
                          </a:solidFill>
                          <a:effectLst/>
                          <a:latin typeface="+mj-lt"/>
                          <a:cs typeface="Calibri" panose="020F0502020204030204" pitchFamily="34" charset="0"/>
                        </a:rPr>
                        <a:t>329,070</a:t>
                      </a:r>
                    </a:p>
                  </a:txBody>
                  <a:tcPr marL="9525" marR="9525" marT="9525" marB="0" anchor="b"/>
                </a:tc>
                <a:tc>
                  <a:txBody>
                    <a:bodyPr/>
                    <a:lstStyle/>
                    <a:p>
                      <a:pPr algn="r" fontAlgn="b"/>
                      <a:r>
                        <a:rPr lang="es-CO" sz="1600" b="1" i="0" u="none" strike="noStrike" dirty="0">
                          <a:solidFill>
                            <a:srgbClr val="000000"/>
                          </a:solidFill>
                          <a:effectLst/>
                          <a:latin typeface="+mj-lt"/>
                          <a:cs typeface="Calibri" panose="020F0502020204030204" pitchFamily="34" charset="0"/>
                        </a:rPr>
                        <a:t>100%</a:t>
                      </a:r>
                    </a:p>
                  </a:txBody>
                  <a:tcPr marL="9525" marR="9525" marT="9525" marB="0" anchor="b"/>
                </a:tc>
                <a:extLst>
                  <a:ext uri="{0D108BD9-81ED-4DB2-BD59-A6C34878D82A}">
                    <a16:rowId xmlns:a16="http://schemas.microsoft.com/office/drawing/2014/main" val="261203088"/>
                  </a:ext>
                </a:extLst>
              </a:tr>
            </a:tbl>
          </a:graphicData>
        </a:graphic>
      </p:graphicFrame>
    </p:spTree>
    <p:extLst>
      <p:ext uri="{BB962C8B-B14F-4D97-AF65-F5344CB8AC3E}">
        <p14:creationId xmlns:p14="http://schemas.microsoft.com/office/powerpoint/2010/main" val="1585752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2"/>
          <a:stretch>
            <a:fillRect/>
          </a:stretch>
        </p:blipFill>
        <p:spPr>
          <a:xfrm>
            <a:off x="2667000" y="6526776"/>
            <a:ext cx="6858000" cy="323850"/>
          </a:xfrm>
          <a:prstGeom prst="rect">
            <a:avLst/>
          </a:prstGeom>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Hacienda</a:t>
            </a:r>
          </a:p>
          <a:p>
            <a:pPr algn="ctr"/>
            <a:endParaRPr lang="es-CO" b="1" dirty="0">
              <a:ln w="22225">
                <a:solidFill>
                  <a:schemeClr val="accent2"/>
                </a:solidFill>
                <a:prstDash val="solid"/>
              </a:ln>
              <a:solidFill>
                <a:schemeClr val="accent2">
                  <a:lumMod val="40000"/>
                  <a:lumOff val="60000"/>
                </a:schemeClr>
              </a:solidFill>
            </a:endParaRPr>
          </a:p>
        </p:txBody>
      </p:sp>
      <p:sp>
        <p:nvSpPr>
          <p:cNvPr id="4" name="Título 3">
            <a:extLst>
              <a:ext uri="{FF2B5EF4-FFF2-40B4-BE49-F238E27FC236}">
                <a16:creationId xmlns:a16="http://schemas.microsoft.com/office/drawing/2014/main" id="{8DF7ED5C-FAA2-6535-DD97-0D9027725442}"/>
              </a:ext>
            </a:extLst>
          </p:cNvPr>
          <p:cNvSpPr>
            <a:spLocks noGrp="1"/>
          </p:cNvSpPr>
          <p:nvPr>
            <p:ph type="ctrTitle"/>
          </p:nvPr>
        </p:nvSpPr>
        <p:spPr/>
        <p:txBody>
          <a:bodyPr/>
          <a:lstStyle/>
          <a:p>
            <a:endParaRPr lang="es-CO" dirty="0"/>
          </a:p>
        </p:txBody>
      </p:sp>
      <p:sp>
        <p:nvSpPr>
          <p:cNvPr id="14" name="Título 1">
            <a:extLst>
              <a:ext uri="{FF2B5EF4-FFF2-40B4-BE49-F238E27FC236}">
                <a16:creationId xmlns:a16="http://schemas.microsoft.com/office/drawing/2014/main" id="{8DD44826-519C-04C4-B615-E272EAFB3A68}"/>
              </a:ext>
            </a:extLst>
          </p:cNvPr>
          <p:cNvSpPr txBox="1">
            <a:spLocks/>
          </p:cNvSpPr>
          <p:nvPr/>
        </p:nvSpPr>
        <p:spPr>
          <a:xfrm>
            <a:off x="671747" y="1927107"/>
            <a:ext cx="10657840" cy="665041"/>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ctr"/>
            <a:endParaRPr lang="en-US" sz="3100" b="1" dirty="0">
              <a:solidFill>
                <a:schemeClr val="bg1"/>
              </a:solidFill>
            </a:endParaRPr>
          </a:p>
        </p:txBody>
      </p:sp>
      <p:graphicFrame>
        <p:nvGraphicFramePr>
          <p:cNvPr id="2" name="Tabla 1">
            <a:extLst>
              <a:ext uri="{FF2B5EF4-FFF2-40B4-BE49-F238E27FC236}">
                <a16:creationId xmlns:a16="http://schemas.microsoft.com/office/drawing/2014/main" id="{E6D7FE87-73D5-2649-12CC-14E4A521A820}"/>
              </a:ext>
            </a:extLst>
          </p:cNvPr>
          <p:cNvGraphicFramePr>
            <a:graphicFrameLocks noGrp="1"/>
          </p:cNvGraphicFramePr>
          <p:nvPr/>
        </p:nvGraphicFramePr>
        <p:xfrm>
          <a:off x="32727" y="763487"/>
          <a:ext cx="5518064" cy="2166729"/>
        </p:xfrm>
        <a:graphic>
          <a:graphicData uri="http://schemas.openxmlformats.org/drawingml/2006/table">
            <a:tbl>
              <a:tblPr>
                <a:tableStyleId>{5C22544A-7EE6-4342-B048-85BDC9FD1C3A}</a:tableStyleId>
              </a:tblPr>
              <a:tblGrid>
                <a:gridCol w="3014203">
                  <a:extLst>
                    <a:ext uri="{9D8B030D-6E8A-4147-A177-3AD203B41FA5}">
                      <a16:colId xmlns:a16="http://schemas.microsoft.com/office/drawing/2014/main" val="1223723545"/>
                    </a:ext>
                  </a:extLst>
                </a:gridCol>
                <a:gridCol w="1499127">
                  <a:extLst>
                    <a:ext uri="{9D8B030D-6E8A-4147-A177-3AD203B41FA5}">
                      <a16:colId xmlns:a16="http://schemas.microsoft.com/office/drawing/2014/main" val="3869539638"/>
                    </a:ext>
                  </a:extLst>
                </a:gridCol>
                <a:gridCol w="1004734">
                  <a:extLst>
                    <a:ext uri="{9D8B030D-6E8A-4147-A177-3AD203B41FA5}">
                      <a16:colId xmlns:a16="http://schemas.microsoft.com/office/drawing/2014/main" val="2249231572"/>
                    </a:ext>
                  </a:extLst>
                </a:gridCol>
              </a:tblGrid>
              <a:tr h="298574">
                <a:tc>
                  <a:txBody>
                    <a:bodyPr/>
                    <a:lstStyle/>
                    <a:p>
                      <a:pPr algn="ctr" fontAlgn="ctr"/>
                      <a:r>
                        <a:rPr lang="en-US" sz="1200" b="1" u="none" strike="noStrike" dirty="0">
                          <a:effectLst/>
                        </a:rPr>
                        <a:t>SECTOR FUNCIONAMIENTO</a:t>
                      </a:r>
                      <a:endParaRPr lang="en-US" sz="1200" b="1" i="0" u="none" strike="noStrike" dirty="0">
                        <a:solidFill>
                          <a:srgbClr val="000000"/>
                        </a:solidFill>
                        <a:effectLst/>
                        <a:latin typeface="Calibri" panose="020F0502020204030204" pitchFamily="34" charset="0"/>
                      </a:endParaRPr>
                    </a:p>
                  </a:txBody>
                  <a:tcPr marL="9525" marR="9525" marT="9525" marB="0" anchor="ctr">
                    <a:solidFill>
                      <a:schemeClr val="tx2">
                        <a:lumMod val="40000"/>
                        <a:lumOff val="60000"/>
                      </a:schemeClr>
                    </a:solidFill>
                  </a:tcPr>
                </a:tc>
                <a:tc>
                  <a:txBody>
                    <a:bodyPr/>
                    <a:lstStyle/>
                    <a:p>
                      <a:pPr algn="ctr" fontAlgn="ctr"/>
                      <a:r>
                        <a:rPr lang="es-ES" sz="1200" b="1" u="none" strike="noStrike" dirty="0">
                          <a:effectLst/>
                        </a:rPr>
                        <a:t> Cifras en millones de pesos </a:t>
                      </a:r>
                      <a:endParaRPr lang="es-ES" sz="1200" b="1" i="0" u="none" strike="noStrike" dirty="0">
                        <a:solidFill>
                          <a:srgbClr val="000000"/>
                        </a:solidFill>
                        <a:effectLst/>
                        <a:latin typeface="Calibri" panose="020F0502020204030204" pitchFamily="34" charset="0"/>
                      </a:endParaRPr>
                    </a:p>
                  </a:txBody>
                  <a:tcPr marL="9525" marR="9525" marT="9525" marB="0" anchor="ctr">
                    <a:solidFill>
                      <a:schemeClr val="tx2">
                        <a:lumMod val="40000"/>
                        <a:lumOff val="60000"/>
                      </a:schemeClr>
                    </a:solidFill>
                  </a:tcPr>
                </a:tc>
                <a:tc>
                  <a:txBody>
                    <a:bodyPr/>
                    <a:lstStyle/>
                    <a:p>
                      <a:pPr algn="ctr" fontAlgn="ctr"/>
                      <a:r>
                        <a:rPr lang="en-US" sz="1200" b="1" u="none" strike="noStrike" dirty="0">
                          <a:effectLst/>
                        </a:rPr>
                        <a:t>porcentaje ejecucion</a:t>
                      </a:r>
                      <a:endParaRPr lang="en-US" sz="1200" b="1" i="0" u="none" strike="noStrike" dirty="0">
                        <a:solidFill>
                          <a:srgbClr val="000000"/>
                        </a:solidFill>
                        <a:effectLst/>
                        <a:latin typeface="Calibri" panose="020F0502020204030204" pitchFamily="34" charset="0"/>
                      </a:endParaRPr>
                    </a:p>
                  </a:txBody>
                  <a:tcPr marL="9525" marR="9525" marT="9525" marB="0" anchor="ctr">
                    <a:solidFill>
                      <a:schemeClr val="tx2">
                        <a:lumMod val="40000"/>
                        <a:lumOff val="60000"/>
                      </a:schemeClr>
                    </a:solidFill>
                  </a:tcPr>
                </a:tc>
                <a:extLst>
                  <a:ext uri="{0D108BD9-81ED-4DB2-BD59-A6C34878D82A}">
                    <a16:rowId xmlns:a16="http://schemas.microsoft.com/office/drawing/2014/main" val="2313771497"/>
                  </a:ext>
                </a:extLst>
              </a:tr>
              <a:tr h="298574">
                <a:tc>
                  <a:txBody>
                    <a:bodyPr/>
                    <a:lstStyle/>
                    <a:p>
                      <a:pPr algn="l" fontAlgn="b"/>
                      <a:r>
                        <a:rPr lang="en-US" sz="1400" b="1" u="none" strike="noStrike" dirty="0">
                          <a:effectLst/>
                        </a:rPr>
                        <a:t>Sevicio de Personal</a:t>
                      </a:r>
                      <a:endParaRPr lang="en-US" sz="1400" b="1" i="0" u="none" strike="noStrike" dirty="0">
                        <a:solidFill>
                          <a:srgbClr val="000000"/>
                        </a:solidFill>
                        <a:effectLst/>
                        <a:latin typeface="Calibri" panose="020F0502020204030204" pitchFamily="34" charset="0"/>
                      </a:endParaRPr>
                    </a:p>
                  </a:txBody>
                  <a:tcPr marL="9525" marR="9525" marT="9525" marB="0" anchor="b">
                    <a:solidFill>
                      <a:schemeClr val="tx2">
                        <a:lumMod val="40000"/>
                        <a:lumOff val="60000"/>
                      </a:schemeClr>
                    </a:solidFill>
                  </a:tcPr>
                </a:tc>
                <a:tc>
                  <a:txBody>
                    <a:bodyPr/>
                    <a:lstStyle/>
                    <a:p>
                      <a:pPr algn="r" fontAlgn="b"/>
                      <a:r>
                        <a:rPr lang="es-CO" sz="1200" b="1" i="0" u="none" strike="noStrike">
                          <a:solidFill>
                            <a:srgbClr val="000000"/>
                          </a:solidFill>
                          <a:effectLst/>
                          <a:latin typeface="+mj-lt"/>
                        </a:rPr>
                        <a:t>                            7,047 </a:t>
                      </a:r>
                    </a:p>
                  </a:txBody>
                  <a:tcPr marL="9525" marR="9525" marT="9525" marB="0" anchor="b">
                    <a:solidFill>
                      <a:schemeClr val="tx2">
                        <a:lumMod val="40000"/>
                        <a:lumOff val="60000"/>
                      </a:schemeClr>
                    </a:solidFill>
                  </a:tcPr>
                </a:tc>
                <a:tc>
                  <a:txBody>
                    <a:bodyPr/>
                    <a:lstStyle/>
                    <a:p>
                      <a:pPr algn="r" fontAlgn="b"/>
                      <a:r>
                        <a:rPr lang="es-CO" sz="1200" b="1" i="0" u="none" strike="noStrike">
                          <a:solidFill>
                            <a:srgbClr val="000000"/>
                          </a:solidFill>
                          <a:effectLst/>
                          <a:latin typeface="+mj-lt"/>
                        </a:rPr>
                        <a:t>42.15%</a:t>
                      </a:r>
                    </a:p>
                  </a:txBody>
                  <a:tcPr marL="9525" marR="9525" marT="9525" marB="0" anchor="b">
                    <a:solidFill>
                      <a:schemeClr val="tx2">
                        <a:lumMod val="40000"/>
                        <a:lumOff val="60000"/>
                      </a:schemeClr>
                    </a:solidFill>
                  </a:tcPr>
                </a:tc>
                <a:extLst>
                  <a:ext uri="{0D108BD9-81ED-4DB2-BD59-A6C34878D82A}">
                    <a16:rowId xmlns:a16="http://schemas.microsoft.com/office/drawing/2014/main" val="100949411"/>
                  </a:ext>
                </a:extLst>
              </a:tr>
              <a:tr h="298574">
                <a:tc>
                  <a:txBody>
                    <a:bodyPr/>
                    <a:lstStyle/>
                    <a:p>
                      <a:pPr algn="l" fontAlgn="b"/>
                      <a:r>
                        <a:rPr lang="en-US" sz="1400" b="1" u="none" strike="noStrike" dirty="0" err="1">
                          <a:effectLst/>
                        </a:rPr>
                        <a:t>Adquisicion</a:t>
                      </a:r>
                      <a:r>
                        <a:rPr lang="en-US" sz="1400" b="1" u="none" strike="noStrike" dirty="0">
                          <a:effectLst/>
                        </a:rPr>
                        <a:t> de </a:t>
                      </a:r>
                      <a:r>
                        <a:rPr lang="en-US" sz="1400" b="1" u="none" strike="noStrike" dirty="0" err="1">
                          <a:effectLst/>
                        </a:rPr>
                        <a:t>Bienes</a:t>
                      </a:r>
                      <a:r>
                        <a:rPr lang="en-US" sz="1400" b="1" u="none" strike="noStrike" dirty="0">
                          <a:effectLst/>
                        </a:rPr>
                        <a:t> y </a:t>
                      </a:r>
                      <a:r>
                        <a:rPr lang="en-US" sz="1400" b="1" u="none" strike="noStrike" dirty="0" err="1">
                          <a:effectLst/>
                        </a:rPr>
                        <a:t>Servicio</a:t>
                      </a:r>
                      <a:r>
                        <a:rPr lang="en-US" sz="1400" b="1" u="none" strike="noStrike" dirty="0">
                          <a:effectLst/>
                        </a:rPr>
                        <a:t> </a:t>
                      </a:r>
                      <a:endParaRPr lang="en-US" sz="1400" b="1" i="0" u="none" strike="noStrike" dirty="0">
                        <a:solidFill>
                          <a:srgbClr val="000000"/>
                        </a:solidFill>
                        <a:effectLst/>
                        <a:latin typeface="Calibri" panose="020F0502020204030204" pitchFamily="34" charset="0"/>
                      </a:endParaRPr>
                    </a:p>
                  </a:txBody>
                  <a:tcPr marL="9525" marR="9525" marT="9525" marB="0" anchor="b">
                    <a:solidFill>
                      <a:schemeClr val="tx2">
                        <a:lumMod val="40000"/>
                        <a:lumOff val="60000"/>
                      </a:schemeClr>
                    </a:solidFill>
                  </a:tcPr>
                </a:tc>
                <a:tc>
                  <a:txBody>
                    <a:bodyPr/>
                    <a:lstStyle/>
                    <a:p>
                      <a:pPr algn="r" fontAlgn="b"/>
                      <a:r>
                        <a:rPr lang="es-CO" sz="1200" b="1" i="0" u="none" strike="noStrike">
                          <a:solidFill>
                            <a:srgbClr val="000000"/>
                          </a:solidFill>
                          <a:effectLst/>
                          <a:latin typeface="+mj-lt"/>
                        </a:rPr>
                        <a:t>                            6,322 </a:t>
                      </a:r>
                    </a:p>
                  </a:txBody>
                  <a:tcPr marL="9525" marR="9525" marT="9525" marB="0" anchor="b">
                    <a:solidFill>
                      <a:schemeClr val="tx2">
                        <a:lumMod val="40000"/>
                        <a:lumOff val="60000"/>
                      </a:schemeClr>
                    </a:solidFill>
                  </a:tcPr>
                </a:tc>
                <a:tc>
                  <a:txBody>
                    <a:bodyPr/>
                    <a:lstStyle/>
                    <a:p>
                      <a:pPr algn="r" fontAlgn="b"/>
                      <a:r>
                        <a:rPr lang="es-CO" sz="1200" b="1" i="0" u="none" strike="noStrike">
                          <a:solidFill>
                            <a:srgbClr val="000000"/>
                          </a:solidFill>
                          <a:effectLst/>
                          <a:latin typeface="+mj-lt"/>
                        </a:rPr>
                        <a:t>37.82%</a:t>
                      </a:r>
                    </a:p>
                  </a:txBody>
                  <a:tcPr marL="9525" marR="9525" marT="9525" marB="0" anchor="b">
                    <a:solidFill>
                      <a:schemeClr val="tx2">
                        <a:lumMod val="40000"/>
                        <a:lumOff val="60000"/>
                      </a:schemeClr>
                    </a:solidFill>
                  </a:tcPr>
                </a:tc>
                <a:extLst>
                  <a:ext uri="{0D108BD9-81ED-4DB2-BD59-A6C34878D82A}">
                    <a16:rowId xmlns:a16="http://schemas.microsoft.com/office/drawing/2014/main" val="1549594407"/>
                  </a:ext>
                </a:extLst>
              </a:tr>
              <a:tr h="298574">
                <a:tc>
                  <a:txBody>
                    <a:bodyPr/>
                    <a:lstStyle/>
                    <a:p>
                      <a:pPr algn="l" fontAlgn="b"/>
                      <a:r>
                        <a:rPr lang="en-US" sz="1400" b="1" u="none" strike="noStrike" dirty="0">
                          <a:effectLst/>
                        </a:rPr>
                        <a:t>Transferencias corrientes</a:t>
                      </a:r>
                      <a:endParaRPr lang="en-US" sz="1400" b="1" i="0" u="none" strike="noStrike" dirty="0">
                        <a:solidFill>
                          <a:srgbClr val="000000"/>
                        </a:solidFill>
                        <a:effectLst/>
                        <a:latin typeface="Calibri" panose="020F0502020204030204" pitchFamily="34" charset="0"/>
                      </a:endParaRPr>
                    </a:p>
                  </a:txBody>
                  <a:tcPr marL="9525" marR="9525" marT="9525" marB="0" anchor="b">
                    <a:solidFill>
                      <a:schemeClr val="tx2">
                        <a:lumMod val="40000"/>
                        <a:lumOff val="60000"/>
                      </a:schemeClr>
                    </a:solidFill>
                  </a:tcPr>
                </a:tc>
                <a:tc>
                  <a:txBody>
                    <a:bodyPr/>
                    <a:lstStyle/>
                    <a:p>
                      <a:pPr algn="r" fontAlgn="b"/>
                      <a:r>
                        <a:rPr lang="es-CO" sz="1200" b="1" i="0" u="none" strike="noStrike">
                          <a:solidFill>
                            <a:srgbClr val="000000"/>
                          </a:solidFill>
                          <a:effectLst/>
                          <a:latin typeface="+mj-lt"/>
                        </a:rPr>
                        <a:t>                            2,564 </a:t>
                      </a:r>
                    </a:p>
                  </a:txBody>
                  <a:tcPr marL="9525" marR="9525" marT="9525" marB="0" anchor="b">
                    <a:solidFill>
                      <a:schemeClr val="tx2">
                        <a:lumMod val="40000"/>
                        <a:lumOff val="60000"/>
                      </a:schemeClr>
                    </a:solidFill>
                  </a:tcPr>
                </a:tc>
                <a:tc>
                  <a:txBody>
                    <a:bodyPr/>
                    <a:lstStyle/>
                    <a:p>
                      <a:pPr algn="r" fontAlgn="b"/>
                      <a:r>
                        <a:rPr lang="es-CO" sz="1200" b="1" i="0" u="none" strike="noStrike">
                          <a:solidFill>
                            <a:srgbClr val="000000"/>
                          </a:solidFill>
                          <a:effectLst/>
                          <a:latin typeface="+mj-lt"/>
                        </a:rPr>
                        <a:t>15.34%</a:t>
                      </a:r>
                    </a:p>
                  </a:txBody>
                  <a:tcPr marL="9525" marR="9525" marT="9525" marB="0" anchor="b">
                    <a:solidFill>
                      <a:schemeClr val="tx2">
                        <a:lumMod val="40000"/>
                        <a:lumOff val="60000"/>
                      </a:schemeClr>
                    </a:solidFill>
                  </a:tcPr>
                </a:tc>
                <a:extLst>
                  <a:ext uri="{0D108BD9-81ED-4DB2-BD59-A6C34878D82A}">
                    <a16:rowId xmlns:a16="http://schemas.microsoft.com/office/drawing/2014/main" val="2489091167"/>
                  </a:ext>
                </a:extLst>
              </a:tr>
              <a:tr h="298574">
                <a:tc>
                  <a:txBody>
                    <a:bodyPr/>
                    <a:lstStyle/>
                    <a:p>
                      <a:pPr algn="l" fontAlgn="b"/>
                      <a:r>
                        <a:rPr lang="en-US" sz="1400" b="1" u="none" strike="noStrike" dirty="0" err="1">
                          <a:effectLst/>
                        </a:rPr>
                        <a:t>Disminucion</a:t>
                      </a:r>
                      <a:r>
                        <a:rPr lang="en-US" sz="1400" b="1" u="none" strike="noStrike" dirty="0">
                          <a:effectLst/>
                        </a:rPr>
                        <a:t> del </a:t>
                      </a:r>
                      <a:r>
                        <a:rPr lang="en-US" sz="1400" b="1" u="none" strike="noStrike" dirty="0" err="1">
                          <a:effectLst/>
                        </a:rPr>
                        <a:t>pasivo</a:t>
                      </a:r>
                      <a:r>
                        <a:rPr lang="en-US" sz="1400" b="1" u="none" strike="noStrike" dirty="0">
                          <a:effectLst/>
                        </a:rPr>
                        <a:t> y </a:t>
                      </a:r>
                      <a:r>
                        <a:rPr lang="en-US" sz="1400" b="1" u="none" strike="noStrike" dirty="0" err="1">
                          <a:effectLst/>
                        </a:rPr>
                        <a:t>otros</a:t>
                      </a:r>
                      <a:endParaRPr lang="en-US" sz="1400" b="1" i="0" u="none" strike="noStrike" dirty="0">
                        <a:solidFill>
                          <a:srgbClr val="000000"/>
                        </a:solidFill>
                        <a:effectLst/>
                        <a:latin typeface="Calibri" panose="020F0502020204030204" pitchFamily="34" charset="0"/>
                      </a:endParaRPr>
                    </a:p>
                  </a:txBody>
                  <a:tcPr marL="9525" marR="9525" marT="9525" marB="0" anchor="b">
                    <a:solidFill>
                      <a:schemeClr val="tx2">
                        <a:lumMod val="40000"/>
                        <a:lumOff val="60000"/>
                      </a:schemeClr>
                    </a:solidFill>
                  </a:tcPr>
                </a:tc>
                <a:tc>
                  <a:txBody>
                    <a:bodyPr/>
                    <a:lstStyle/>
                    <a:p>
                      <a:pPr algn="r" fontAlgn="b"/>
                      <a:r>
                        <a:rPr lang="es-CO" sz="1200" b="1" i="0" u="none" strike="noStrike">
                          <a:solidFill>
                            <a:srgbClr val="000000"/>
                          </a:solidFill>
                          <a:effectLst/>
                          <a:latin typeface="+mj-lt"/>
                        </a:rPr>
                        <a:t>                                  18 </a:t>
                      </a:r>
                    </a:p>
                  </a:txBody>
                  <a:tcPr marL="9525" marR="9525" marT="9525" marB="0" anchor="b">
                    <a:solidFill>
                      <a:schemeClr val="tx2">
                        <a:lumMod val="40000"/>
                        <a:lumOff val="60000"/>
                      </a:schemeClr>
                    </a:solidFill>
                  </a:tcPr>
                </a:tc>
                <a:tc>
                  <a:txBody>
                    <a:bodyPr/>
                    <a:lstStyle/>
                    <a:p>
                      <a:pPr algn="r" fontAlgn="b"/>
                      <a:r>
                        <a:rPr lang="es-CO" sz="1200" b="1" i="0" u="none" strike="noStrike">
                          <a:solidFill>
                            <a:srgbClr val="000000"/>
                          </a:solidFill>
                          <a:effectLst/>
                          <a:latin typeface="+mj-lt"/>
                        </a:rPr>
                        <a:t>0.11%</a:t>
                      </a:r>
                    </a:p>
                  </a:txBody>
                  <a:tcPr marL="9525" marR="9525" marT="9525" marB="0" anchor="b">
                    <a:solidFill>
                      <a:schemeClr val="tx2">
                        <a:lumMod val="40000"/>
                        <a:lumOff val="60000"/>
                      </a:schemeClr>
                    </a:solidFill>
                  </a:tcPr>
                </a:tc>
                <a:extLst>
                  <a:ext uri="{0D108BD9-81ED-4DB2-BD59-A6C34878D82A}">
                    <a16:rowId xmlns:a16="http://schemas.microsoft.com/office/drawing/2014/main" val="4029877437"/>
                  </a:ext>
                </a:extLst>
              </a:tr>
              <a:tr h="298574">
                <a:tc>
                  <a:txBody>
                    <a:bodyPr/>
                    <a:lstStyle/>
                    <a:p>
                      <a:pPr algn="l" fontAlgn="b"/>
                      <a:r>
                        <a:rPr lang="en-US" sz="1400" b="1" u="none" strike="noStrike" dirty="0">
                          <a:effectLst/>
                        </a:rPr>
                        <a:t>Organos de Control</a:t>
                      </a:r>
                      <a:endParaRPr lang="en-US" sz="1400" b="1" i="0" u="none" strike="noStrike" dirty="0">
                        <a:solidFill>
                          <a:srgbClr val="000000"/>
                        </a:solidFill>
                        <a:effectLst/>
                        <a:latin typeface="Calibri" panose="020F0502020204030204" pitchFamily="34" charset="0"/>
                      </a:endParaRPr>
                    </a:p>
                  </a:txBody>
                  <a:tcPr marL="9525" marR="9525" marT="9525" marB="0" anchor="b">
                    <a:solidFill>
                      <a:schemeClr val="tx2">
                        <a:lumMod val="40000"/>
                        <a:lumOff val="60000"/>
                      </a:schemeClr>
                    </a:solidFill>
                  </a:tcPr>
                </a:tc>
                <a:tc>
                  <a:txBody>
                    <a:bodyPr/>
                    <a:lstStyle/>
                    <a:p>
                      <a:pPr algn="r" fontAlgn="b"/>
                      <a:r>
                        <a:rPr lang="es-CO" sz="1200" b="1" i="0" u="none" strike="noStrike" dirty="0">
                          <a:solidFill>
                            <a:srgbClr val="000000"/>
                          </a:solidFill>
                          <a:effectLst/>
                          <a:latin typeface="+mj-lt"/>
                        </a:rPr>
                        <a:t>                                766 </a:t>
                      </a:r>
                    </a:p>
                  </a:txBody>
                  <a:tcPr marL="9525" marR="9525" marT="9525" marB="0" anchor="b">
                    <a:solidFill>
                      <a:schemeClr val="tx2">
                        <a:lumMod val="40000"/>
                        <a:lumOff val="60000"/>
                      </a:schemeClr>
                    </a:solidFill>
                  </a:tcPr>
                </a:tc>
                <a:tc>
                  <a:txBody>
                    <a:bodyPr/>
                    <a:lstStyle/>
                    <a:p>
                      <a:pPr algn="r" fontAlgn="b"/>
                      <a:r>
                        <a:rPr lang="es-CO" sz="1200" b="1" i="0" u="none" strike="noStrike" dirty="0">
                          <a:solidFill>
                            <a:srgbClr val="000000"/>
                          </a:solidFill>
                          <a:effectLst/>
                          <a:latin typeface="+mj-lt"/>
                        </a:rPr>
                        <a:t>4.58%</a:t>
                      </a:r>
                    </a:p>
                  </a:txBody>
                  <a:tcPr marL="9525" marR="9525" marT="9525" marB="0" anchor="b">
                    <a:solidFill>
                      <a:schemeClr val="tx2">
                        <a:lumMod val="40000"/>
                        <a:lumOff val="60000"/>
                      </a:schemeClr>
                    </a:solidFill>
                  </a:tcPr>
                </a:tc>
                <a:extLst>
                  <a:ext uri="{0D108BD9-81ED-4DB2-BD59-A6C34878D82A}">
                    <a16:rowId xmlns:a16="http://schemas.microsoft.com/office/drawing/2014/main" val="316301735"/>
                  </a:ext>
                </a:extLst>
              </a:tr>
              <a:tr h="298574">
                <a:tc>
                  <a:txBody>
                    <a:bodyPr/>
                    <a:lstStyle/>
                    <a:p>
                      <a:pPr algn="l" fontAlgn="b"/>
                      <a:r>
                        <a:rPr lang="en-US" sz="1200" b="1" u="none" strike="noStrike" dirty="0">
                          <a:effectLst/>
                        </a:rPr>
                        <a:t>TOTAL GASTOS DE FUNCIONAMIENTO</a:t>
                      </a:r>
                      <a:endParaRPr lang="en-US" sz="1200" b="1" i="0" u="none" strike="noStrike" dirty="0">
                        <a:solidFill>
                          <a:srgbClr val="000000"/>
                        </a:solidFill>
                        <a:effectLst/>
                        <a:latin typeface="Calibri" panose="020F0502020204030204" pitchFamily="34" charset="0"/>
                      </a:endParaRPr>
                    </a:p>
                  </a:txBody>
                  <a:tcPr marL="9525" marR="9525" marT="9525" marB="0" anchor="b">
                    <a:solidFill>
                      <a:schemeClr val="tx2">
                        <a:lumMod val="75000"/>
                      </a:schemeClr>
                    </a:solidFill>
                  </a:tcPr>
                </a:tc>
                <a:tc>
                  <a:txBody>
                    <a:bodyPr/>
                    <a:lstStyle/>
                    <a:p>
                      <a:pPr algn="r" fontAlgn="b"/>
                      <a:r>
                        <a:rPr lang="es-CO" sz="1200" b="1" i="0" u="none" strike="noStrike">
                          <a:solidFill>
                            <a:srgbClr val="000000"/>
                          </a:solidFill>
                          <a:effectLst/>
                          <a:latin typeface="+mj-lt"/>
                        </a:rPr>
                        <a:t>                          16,717 </a:t>
                      </a:r>
                    </a:p>
                  </a:txBody>
                  <a:tcPr marL="9525" marR="9525" marT="9525" marB="0" anchor="b">
                    <a:solidFill>
                      <a:schemeClr val="tx2">
                        <a:lumMod val="75000"/>
                      </a:schemeClr>
                    </a:solidFill>
                  </a:tcPr>
                </a:tc>
                <a:tc>
                  <a:txBody>
                    <a:bodyPr/>
                    <a:lstStyle/>
                    <a:p>
                      <a:pPr algn="r" fontAlgn="b"/>
                      <a:r>
                        <a:rPr lang="es-CO" sz="1200" b="1" i="0" u="none" strike="noStrike" dirty="0">
                          <a:solidFill>
                            <a:srgbClr val="000000"/>
                          </a:solidFill>
                          <a:effectLst/>
                          <a:latin typeface="+mj-lt"/>
                        </a:rPr>
                        <a:t>100%</a:t>
                      </a:r>
                    </a:p>
                  </a:txBody>
                  <a:tcPr marL="9525" marR="9525" marT="9525" marB="0" anchor="b">
                    <a:solidFill>
                      <a:schemeClr val="tx2">
                        <a:lumMod val="75000"/>
                      </a:schemeClr>
                    </a:solidFill>
                  </a:tcPr>
                </a:tc>
                <a:extLst>
                  <a:ext uri="{0D108BD9-81ED-4DB2-BD59-A6C34878D82A}">
                    <a16:rowId xmlns:a16="http://schemas.microsoft.com/office/drawing/2014/main" val="2381106464"/>
                  </a:ext>
                </a:extLst>
              </a:tr>
            </a:tbl>
          </a:graphicData>
        </a:graphic>
      </p:graphicFrame>
      <p:graphicFrame>
        <p:nvGraphicFramePr>
          <p:cNvPr id="7" name="Tabla 6">
            <a:extLst>
              <a:ext uri="{FF2B5EF4-FFF2-40B4-BE49-F238E27FC236}">
                <a16:creationId xmlns:a16="http://schemas.microsoft.com/office/drawing/2014/main" id="{09C2D64F-5CE4-8FDD-3A09-E81D5365BBF6}"/>
              </a:ext>
            </a:extLst>
          </p:cNvPr>
          <p:cNvGraphicFramePr>
            <a:graphicFrameLocks noGrp="1"/>
          </p:cNvGraphicFramePr>
          <p:nvPr/>
        </p:nvGraphicFramePr>
        <p:xfrm>
          <a:off x="13662" y="2927380"/>
          <a:ext cx="5518067" cy="1431246"/>
        </p:xfrm>
        <a:graphic>
          <a:graphicData uri="http://schemas.openxmlformats.org/drawingml/2006/table">
            <a:tbl>
              <a:tblPr>
                <a:tableStyleId>{5C22544A-7EE6-4342-B048-85BDC9FD1C3A}</a:tableStyleId>
              </a:tblPr>
              <a:tblGrid>
                <a:gridCol w="3014204">
                  <a:extLst>
                    <a:ext uri="{9D8B030D-6E8A-4147-A177-3AD203B41FA5}">
                      <a16:colId xmlns:a16="http://schemas.microsoft.com/office/drawing/2014/main" val="1384622813"/>
                    </a:ext>
                  </a:extLst>
                </a:gridCol>
                <a:gridCol w="1499128">
                  <a:extLst>
                    <a:ext uri="{9D8B030D-6E8A-4147-A177-3AD203B41FA5}">
                      <a16:colId xmlns:a16="http://schemas.microsoft.com/office/drawing/2014/main" val="3914160548"/>
                    </a:ext>
                  </a:extLst>
                </a:gridCol>
                <a:gridCol w="1004735">
                  <a:extLst>
                    <a:ext uri="{9D8B030D-6E8A-4147-A177-3AD203B41FA5}">
                      <a16:colId xmlns:a16="http://schemas.microsoft.com/office/drawing/2014/main" val="1813123088"/>
                    </a:ext>
                  </a:extLst>
                </a:gridCol>
              </a:tblGrid>
              <a:tr h="309858">
                <a:tc>
                  <a:txBody>
                    <a:bodyPr/>
                    <a:lstStyle/>
                    <a:p>
                      <a:pPr algn="ctr" fontAlgn="ctr"/>
                      <a:r>
                        <a:rPr lang="en-US" sz="1200" b="1" u="none" strike="noStrike" dirty="0">
                          <a:effectLst/>
                        </a:rPr>
                        <a:t>SECTOR DEUDA PUBLICA</a:t>
                      </a:r>
                      <a:endParaRPr lang="en-US" sz="1200" b="1" i="0" u="none" strike="noStrike" dirty="0">
                        <a:solidFill>
                          <a:srgbClr val="000000"/>
                        </a:solidFill>
                        <a:effectLst/>
                        <a:latin typeface="Calibri" panose="020F0502020204030204" pitchFamily="34" charset="0"/>
                      </a:endParaRPr>
                    </a:p>
                  </a:txBody>
                  <a:tcPr marL="9525" marR="9525" marT="9525" marB="0" anchor="ctr">
                    <a:solidFill>
                      <a:schemeClr val="tx2">
                        <a:lumMod val="40000"/>
                        <a:lumOff val="60000"/>
                      </a:schemeClr>
                    </a:solidFill>
                  </a:tcPr>
                </a:tc>
                <a:tc>
                  <a:txBody>
                    <a:bodyPr/>
                    <a:lstStyle/>
                    <a:p>
                      <a:pPr algn="ctr" fontAlgn="ctr"/>
                      <a:r>
                        <a:rPr lang="es-ES" sz="1200" b="1" u="none" strike="noStrike" dirty="0">
                          <a:effectLst/>
                        </a:rPr>
                        <a:t> Cifras en millones de pesos </a:t>
                      </a:r>
                      <a:endParaRPr lang="es-ES" sz="1200" b="1" i="0" u="none" strike="noStrike" dirty="0">
                        <a:solidFill>
                          <a:srgbClr val="000000"/>
                        </a:solidFill>
                        <a:effectLst/>
                        <a:latin typeface="Calibri" panose="020F0502020204030204" pitchFamily="34" charset="0"/>
                      </a:endParaRPr>
                    </a:p>
                  </a:txBody>
                  <a:tcPr marL="9525" marR="9525" marT="9525" marB="0" anchor="ctr">
                    <a:solidFill>
                      <a:schemeClr val="tx2">
                        <a:lumMod val="40000"/>
                        <a:lumOff val="60000"/>
                      </a:schemeClr>
                    </a:solidFill>
                  </a:tcPr>
                </a:tc>
                <a:tc>
                  <a:txBody>
                    <a:bodyPr/>
                    <a:lstStyle/>
                    <a:p>
                      <a:pPr algn="ctr" fontAlgn="ctr"/>
                      <a:r>
                        <a:rPr lang="en-US" sz="1200" b="1" u="none" strike="noStrike" dirty="0">
                          <a:effectLst/>
                        </a:rPr>
                        <a:t>porcentaje ejecucion</a:t>
                      </a:r>
                      <a:endParaRPr lang="en-US" sz="1200" b="1" i="0" u="none" strike="noStrike" dirty="0">
                        <a:solidFill>
                          <a:srgbClr val="000000"/>
                        </a:solidFill>
                        <a:effectLst/>
                        <a:latin typeface="Calibri" panose="020F0502020204030204" pitchFamily="34" charset="0"/>
                      </a:endParaRPr>
                    </a:p>
                  </a:txBody>
                  <a:tcPr marL="9525" marR="9525" marT="9525" marB="0" anchor="ctr">
                    <a:solidFill>
                      <a:schemeClr val="tx2">
                        <a:lumMod val="40000"/>
                        <a:lumOff val="60000"/>
                      </a:schemeClr>
                    </a:solidFill>
                  </a:tcPr>
                </a:tc>
                <a:extLst>
                  <a:ext uri="{0D108BD9-81ED-4DB2-BD59-A6C34878D82A}">
                    <a16:rowId xmlns:a16="http://schemas.microsoft.com/office/drawing/2014/main" val="2999978898"/>
                  </a:ext>
                </a:extLst>
              </a:tr>
              <a:tr h="309858">
                <a:tc>
                  <a:txBody>
                    <a:bodyPr/>
                    <a:lstStyle/>
                    <a:p>
                      <a:pPr algn="l" fontAlgn="b"/>
                      <a:r>
                        <a:rPr lang="en-US" sz="1400" b="1" u="none" strike="noStrike" dirty="0">
                          <a:effectLst/>
                        </a:rPr>
                        <a:t>Amortizacion</a:t>
                      </a:r>
                      <a:endParaRPr lang="en-US" sz="1400" b="1" i="0" u="none" strike="noStrike" dirty="0">
                        <a:solidFill>
                          <a:srgbClr val="000000"/>
                        </a:solidFill>
                        <a:effectLst/>
                        <a:latin typeface="Calibri" panose="020F0502020204030204" pitchFamily="34" charset="0"/>
                      </a:endParaRPr>
                    </a:p>
                  </a:txBody>
                  <a:tcPr marL="9525" marR="9525" marT="9525" marB="0" anchor="b">
                    <a:solidFill>
                      <a:schemeClr val="tx2">
                        <a:lumMod val="40000"/>
                        <a:lumOff val="60000"/>
                      </a:schemeClr>
                    </a:solidFill>
                  </a:tcPr>
                </a:tc>
                <a:tc>
                  <a:txBody>
                    <a:bodyPr/>
                    <a:lstStyle/>
                    <a:p>
                      <a:pPr algn="r" fontAlgn="b"/>
                      <a:r>
                        <a:rPr lang="es-CO" sz="1200" b="1" i="0" u="none" strike="noStrike">
                          <a:solidFill>
                            <a:srgbClr val="000000"/>
                          </a:solidFill>
                          <a:effectLst/>
                          <a:latin typeface="+mj-lt"/>
                        </a:rPr>
                        <a:t>                                816 </a:t>
                      </a:r>
                    </a:p>
                  </a:txBody>
                  <a:tcPr marL="9525" marR="9525" marT="9525" marB="0" anchor="b">
                    <a:solidFill>
                      <a:schemeClr val="tx2">
                        <a:lumMod val="40000"/>
                        <a:lumOff val="60000"/>
                      </a:schemeClr>
                    </a:solidFill>
                  </a:tcPr>
                </a:tc>
                <a:tc>
                  <a:txBody>
                    <a:bodyPr/>
                    <a:lstStyle/>
                    <a:p>
                      <a:pPr algn="r" fontAlgn="b"/>
                      <a:r>
                        <a:rPr lang="es-CO" sz="1200" b="1" i="0" u="none" strike="noStrike">
                          <a:solidFill>
                            <a:srgbClr val="000000"/>
                          </a:solidFill>
                          <a:effectLst/>
                          <a:latin typeface="+mj-lt"/>
                        </a:rPr>
                        <a:t>65.18%</a:t>
                      </a:r>
                    </a:p>
                  </a:txBody>
                  <a:tcPr marL="9525" marR="9525" marT="9525" marB="0" anchor="b">
                    <a:solidFill>
                      <a:schemeClr val="tx2">
                        <a:lumMod val="40000"/>
                        <a:lumOff val="60000"/>
                      </a:schemeClr>
                    </a:solidFill>
                  </a:tcPr>
                </a:tc>
                <a:extLst>
                  <a:ext uri="{0D108BD9-81ED-4DB2-BD59-A6C34878D82A}">
                    <a16:rowId xmlns:a16="http://schemas.microsoft.com/office/drawing/2014/main" val="2753416449"/>
                  </a:ext>
                </a:extLst>
              </a:tr>
              <a:tr h="309858">
                <a:tc>
                  <a:txBody>
                    <a:bodyPr/>
                    <a:lstStyle/>
                    <a:p>
                      <a:pPr algn="l" fontAlgn="b"/>
                      <a:r>
                        <a:rPr lang="en-US" sz="1400" b="1" u="none" strike="noStrike" dirty="0" err="1">
                          <a:effectLst/>
                        </a:rPr>
                        <a:t>Intereses</a:t>
                      </a:r>
                      <a:r>
                        <a:rPr lang="en-US" sz="1400" b="1" u="none" strike="noStrike" dirty="0">
                          <a:effectLst/>
                        </a:rPr>
                        <a:t> $311 + Bonos </a:t>
                      </a:r>
                      <a:r>
                        <a:rPr lang="en-US" sz="1400" b="1" u="none" strike="noStrike" dirty="0" err="1">
                          <a:effectLst/>
                        </a:rPr>
                        <a:t>pensionales</a:t>
                      </a:r>
                      <a:r>
                        <a:rPr lang="en-US" sz="1400" b="1" u="none" strike="noStrike" dirty="0">
                          <a:effectLst/>
                        </a:rPr>
                        <a:t> $125</a:t>
                      </a:r>
                      <a:endParaRPr lang="en-US" sz="1400" b="1" i="0" u="none" strike="noStrike" dirty="0">
                        <a:solidFill>
                          <a:srgbClr val="000000"/>
                        </a:solidFill>
                        <a:effectLst/>
                        <a:latin typeface="Calibri" panose="020F0502020204030204" pitchFamily="34" charset="0"/>
                      </a:endParaRPr>
                    </a:p>
                  </a:txBody>
                  <a:tcPr marL="9525" marR="9525" marT="9525" marB="0" anchor="b">
                    <a:solidFill>
                      <a:schemeClr val="tx2">
                        <a:lumMod val="40000"/>
                        <a:lumOff val="60000"/>
                      </a:schemeClr>
                    </a:solidFill>
                  </a:tcPr>
                </a:tc>
                <a:tc>
                  <a:txBody>
                    <a:bodyPr/>
                    <a:lstStyle/>
                    <a:p>
                      <a:pPr algn="r" fontAlgn="b"/>
                      <a:r>
                        <a:rPr lang="es-CO" sz="1200" b="1" i="0" u="none" strike="noStrike">
                          <a:solidFill>
                            <a:srgbClr val="000000"/>
                          </a:solidFill>
                          <a:effectLst/>
                          <a:latin typeface="+mj-lt"/>
                        </a:rPr>
                        <a:t>                                436 </a:t>
                      </a:r>
                    </a:p>
                  </a:txBody>
                  <a:tcPr marL="9525" marR="9525" marT="9525" marB="0" anchor="b">
                    <a:solidFill>
                      <a:schemeClr val="tx2">
                        <a:lumMod val="40000"/>
                        <a:lumOff val="60000"/>
                      </a:schemeClr>
                    </a:solidFill>
                  </a:tcPr>
                </a:tc>
                <a:tc>
                  <a:txBody>
                    <a:bodyPr/>
                    <a:lstStyle/>
                    <a:p>
                      <a:pPr algn="r" fontAlgn="b"/>
                      <a:r>
                        <a:rPr lang="es-CO" sz="1200" b="1" i="0" u="none" strike="noStrike">
                          <a:solidFill>
                            <a:srgbClr val="000000"/>
                          </a:solidFill>
                          <a:effectLst/>
                          <a:latin typeface="+mj-lt"/>
                        </a:rPr>
                        <a:t>34.82%</a:t>
                      </a:r>
                    </a:p>
                  </a:txBody>
                  <a:tcPr marL="9525" marR="9525" marT="9525" marB="0" anchor="b">
                    <a:solidFill>
                      <a:schemeClr val="tx2">
                        <a:lumMod val="40000"/>
                        <a:lumOff val="60000"/>
                      </a:schemeClr>
                    </a:solidFill>
                  </a:tcPr>
                </a:tc>
                <a:extLst>
                  <a:ext uri="{0D108BD9-81ED-4DB2-BD59-A6C34878D82A}">
                    <a16:rowId xmlns:a16="http://schemas.microsoft.com/office/drawing/2014/main" val="535910955"/>
                  </a:ext>
                </a:extLst>
              </a:tr>
              <a:tr h="309858">
                <a:tc>
                  <a:txBody>
                    <a:bodyPr/>
                    <a:lstStyle/>
                    <a:p>
                      <a:pPr algn="l" fontAlgn="b"/>
                      <a:r>
                        <a:rPr lang="en-US" sz="1200" b="1" u="none" strike="noStrike" dirty="0">
                          <a:effectLst/>
                        </a:rPr>
                        <a:t>TOTAL SECTOR DEUDA PUBLICA</a:t>
                      </a:r>
                      <a:endParaRPr lang="en-US" sz="1200" b="1" i="0" u="none" strike="noStrike" dirty="0">
                        <a:solidFill>
                          <a:srgbClr val="000000"/>
                        </a:solidFill>
                        <a:effectLst/>
                        <a:latin typeface="Calibri" panose="020F0502020204030204" pitchFamily="34" charset="0"/>
                      </a:endParaRPr>
                    </a:p>
                  </a:txBody>
                  <a:tcPr marL="9525" marR="9525" marT="9525" marB="0" anchor="b">
                    <a:solidFill>
                      <a:schemeClr val="tx2">
                        <a:lumMod val="75000"/>
                      </a:schemeClr>
                    </a:solidFill>
                  </a:tcPr>
                </a:tc>
                <a:tc>
                  <a:txBody>
                    <a:bodyPr/>
                    <a:lstStyle/>
                    <a:p>
                      <a:pPr algn="r" fontAlgn="b"/>
                      <a:r>
                        <a:rPr lang="es-CO" sz="1200" b="1" i="0" u="none" strike="noStrike">
                          <a:solidFill>
                            <a:srgbClr val="000000"/>
                          </a:solidFill>
                          <a:effectLst/>
                          <a:latin typeface="+mj-lt"/>
                        </a:rPr>
                        <a:t>                            1,252 </a:t>
                      </a:r>
                    </a:p>
                  </a:txBody>
                  <a:tcPr marL="9525" marR="9525" marT="9525" marB="0" anchor="b">
                    <a:solidFill>
                      <a:schemeClr val="tx2">
                        <a:lumMod val="75000"/>
                      </a:schemeClr>
                    </a:solidFill>
                  </a:tcPr>
                </a:tc>
                <a:tc>
                  <a:txBody>
                    <a:bodyPr/>
                    <a:lstStyle/>
                    <a:p>
                      <a:pPr algn="r" fontAlgn="b"/>
                      <a:r>
                        <a:rPr lang="es-CO" sz="1200" b="1" i="0" u="none" strike="noStrike" dirty="0">
                          <a:solidFill>
                            <a:srgbClr val="000000"/>
                          </a:solidFill>
                          <a:effectLst/>
                          <a:latin typeface="+mj-lt"/>
                        </a:rPr>
                        <a:t>100.00%</a:t>
                      </a:r>
                    </a:p>
                  </a:txBody>
                  <a:tcPr marL="9525" marR="9525" marT="9525" marB="0" anchor="b">
                    <a:solidFill>
                      <a:schemeClr val="tx2">
                        <a:lumMod val="75000"/>
                      </a:schemeClr>
                    </a:solidFill>
                  </a:tcPr>
                </a:tc>
                <a:extLst>
                  <a:ext uri="{0D108BD9-81ED-4DB2-BD59-A6C34878D82A}">
                    <a16:rowId xmlns:a16="http://schemas.microsoft.com/office/drawing/2014/main" val="2034060145"/>
                  </a:ext>
                </a:extLst>
              </a:tr>
            </a:tbl>
          </a:graphicData>
        </a:graphic>
      </p:graphicFrame>
      <p:graphicFrame>
        <p:nvGraphicFramePr>
          <p:cNvPr id="12" name="Tabla 11">
            <a:extLst>
              <a:ext uri="{FF2B5EF4-FFF2-40B4-BE49-F238E27FC236}">
                <a16:creationId xmlns:a16="http://schemas.microsoft.com/office/drawing/2014/main" id="{1DF072CF-A451-B5B4-5844-EA0B2D5E3545}"/>
              </a:ext>
            </a:extLst>
          </p:cNvPr>
          <p:cNvGraphicFramePr>
            <a:graphicFrameLocks noGrp="1"/>
          </p:cNvGraphicFramePr>
          <p:nvPr/>
        </p:nvGraphicFramePr>
        <p:xfrm>
          <a:off x="16362" y="4390913"/>
          <a:ext cx="5550793" cy="1406391"/>
        </p:xfrm>
        <a:graphic>
          <a:graphicData uri="http://schemas.openxmlformats.org/drawingml/2006/table">
            <a:tbl>
              <a:tblPr>
                <a:tableStyleId>{5C22544A-7EE6-4342-B048-85BDC9FD1C3A}</a:tableStyleId>
              </a:tblPr>
              <a:tblGrid>
                <a:gridCol w="3032080">
                  <a:extLst>
                    <a:ext uri="{9D8B030D-6E8A-4147-A177-3AD203B41FA5}">
                      <a16:colId xmlns:a16="http://schemas.microsoft.com/office/drawing/2014/main" val="2731944522"/>
                    </a:ext>
                  </a:extLst>
                </a:gridCol>
                <a:gridCol w="1508019">
                  <a:extLst>
                    <a:ext uri="{9D8B030D-6E8A-4147-A177-3AD203B41FA5}">
                      <a16:colId xmlns:a16="http://schemas.microsoft.com/office/drawing/2014/main" val="3586957684"/>
                    </a:ext>
                  </a:extLst>
                </a:gridCol>
                <a:gridCol w="1010694">
                  <a:extLst>
                    <a:ext uri="{9D8B030D-6E8A-4147-A177-3AD203B41FA5}">
                      <a16:colId xmlns:a16="http://schemas.microsoft.com/office/drawing/2014/main" val="1812443999"/>
                    </a:ext>
                  </a:extLst>
                </a:gridCol>
              </a:tblGrid>
              <a:tr h="343702">
                <a:tc>
                  <a:txBody>
                    <a:bodyPr/>
                    <a:lstStyle/>
                    <a:p>
                      <a:pPr algn="ctr" fontAlgn="ctr"/>
                      <a:r>
                        <a:rPr lang="en-US" sz="1200" b="1" u="none" strike="noStrike" dirty="0">
                          <a:effectLst/>
                        </a:rPr>
                        <a:t>SECTOR REGALIAS</a:t>
                      </a:r>
                      <a:endParaRPr lang="en-US" sz="1200" b="1" i="0" u="none" strike="noStrike" dirty="0">
                        <a:solidFill>
                          <a:srgbClr val="000000"/>
                        </a:solidFill>
                        <a:effectLst/>
                        <a:latin typeface="Calibri" panose="020F0502020204030204" pitchFamily="34" charset="0"/>
                      </a:endParaRPr>
                    </a:p>
                  </a:txBody>
                  <a:tcPr marL="9525" marR="9525" marT="9525" marB="0" anchor="ctr">
                    <a:solidFill>
                      <a:schemeClr val="tx2">
                        <a:lumMod val="40000"/>
                        <a:lumOff val="60000"/>
                      </a:schemeClr>
                    </a:solidFill>
                  </a:tcPr>
                </a:tc>
                <a:tc>
                  <a:txBody>
                    <a:bodyPr/>
                    <a:lstStyle/>
                    <a:p>
                      <a:pPr algn="ctr" fontAlgn="ctr"/>
                      <a:r>
                        <a:rPr lang="es-ES" sz="1200" b="1" u="none" strike="noStrike" dirty="0">
                          <a:effectLst/>
                        </a:rPr>
                        <a:t> Cifras en millones de pesos </a:t>
                      </a:r>
                      <a:endParaRPr lang="es-ES" sz="1200" b="1" i="0" u="none" strike="noStrike" dirty="0">
                        <a:solidFill>
                          <a:srgbClr val="000000"/>
                        </a:solidFill>
                        <a:effectLst/>
                        <a:latin typeface="Calibri" panose="020F0502020204030204" pitchFamily="34" charset="0"/>
                      </a:endParaRPr>
                    </a:p>
                  </a:txBody>
                  <a:tcPr marL="9525" marR="9525" marT="9525" marB="0" anchor="ctr">
                    <a:solidFill>
                      <a:schemeClr val="tx2">
                        <a:lumMod val="40000"/>
                        <a:lumOff val="60000"/>
                      </a:schemeClr>
                    </a:solidFill>
                  </a:tcPr>
                </a:tc>
                <a:tc>
                  <a:txBody>
                    <a:bodyPr/>
                    <a:lstStyle/>
                    <a:p>
                      <a:pPr algn="ctr" fontAlgn="ctr"/>
                      <a:r>
                        <a:rPr lang="en-US" sz="1200" b="1" u="none" strike="noStrike" dirty="0">
                          <a:effectLst/>
                        </a:rPr>
                        <a:t>porcentaje ejecucion</a:t>
                      </a:r>
                      <a:endParaRPr lang="en-US" sz="1200" b="1" i="0" u="none" strike="noStrike" dirty="0">
                        <a:solidFill>
                          <a:srgbClr val="000000"/>
                        </a:solidFill>
                        <a:effectLst/>
                        <a:latin typeface="Calibri" panose="020F0502020204030204" pitchFamily="34" charset="0"/>
                      </a:endParaRPr>
                    </a:p>
                  </a:txBody>
                  <a:tcPr marL="9525" marR="9525" marT="9525" marB="0" anchor="ctr">
                    <a:solidFill>
                      <a:schemeClr val="tx2">
                        <a:lumMod val="40000"/>
                        <a:lumOff val="60000"/>
                      </a:schemeClr>
                    </a:solidFill>
                  </a:tcPr>
                </a:tc>
                <a:extLst>
                  <a:ext uri="{0D108BD9-81ED-4DB2-BD59-A6C34878D82A}">
                    <a16:rowId xmlns:a16="http://schemas.microsoft.com/office/drawing/2014/main" val="3407358828"/>
                  </a:ext>
                </a:extLst>
              </a:tr>
              <a:tr h="343702">
                <a:tc>
                  <a:txBody>
                    <a:bodyPr/>
                    <a:lstStyle/>
                    <a:p>
                      <a:pPr algn="l" fontAlgn="b"/>
                      <a:r>
                        <a:rPr lang="en-US" sz="1200" b="1" u="none" strike="noStrike" dirty="0">
                          <a:solidFill>
                            <a:schemeClr val="bg1"/>
                          </a:solidFill>
                          <a:effectLst/>
                        </a:rPr>
                        <a:t>Funcionamiento</a:t>
                      </a:r>
                      <a:endParaRPr lang="en-US" sz="1200" b="1" i="0" u="none" strike="noStrike" dirty="0">
                        <a:solidFill>
                          <a:schemeClr val="bg1"/>
                        </a:solidFill>
                        <a:effectLst/>
                        <a:latin typeface="Calibri" panose="020F0502020204030204" pitchFamily="34" charset="0"/>
                      </a:endParaRPr>
                    </a:p>
                  </a:txBody>
                  <a:tcPr marL="9525" marR="9525" marT="9525" marB="0" anchor="b">
                    <a:solidFill>
                      <a:schemeClr val="tx2">
                        <a:lumMod val="40000"/>
                        <a:lumOff val="60000"/>
                      </a:schemeClr>
                    </a:solidFill>
                  </a:tcPr>
                </a:tc>
                <a:tc>
                  <a:txBody>
                    <a:bodyPr/>
                    <a:lstStyle/>
                    <a:p>
                      <a:pPr algn="r" fontAlgn="b"/>
                      <a:r>
                        <a:rPr lang="es-CO" sz="1200" b="1" i="0" u="none" strike="noStrike">
                          <a:solidFill>
                            <a:srgbClr val="000000"/>
                          </a:solidFill>
                          <a:effectLst/>
                          <a:latin typeface="+mj-lt"/>
                        </a:rPr>
                        <a:t>                                   -   </a:t>
                      </a:r>
                    </a:p>
                  </a:txBody>
                  <a:tcPr marL="9525" marR="9525" marT="9525" marB="0" anchor="b">
                    <a:solidFill>
                      <a:schemeClr val="tx2">
                        <a:lumMod val="40000"/>
                        <a:lumOff val="60000"/>
                      </a:schemeClr>
                    </a:solidFill>
                  </a:tcPr>
                </a:tc>
                <a:tc>
                  <a:txBody>
                    <a:bodyPr/>
                    <a:lstStyle/>
                    <a:p>
                      <a:pPr algn="r" fontAlgn="b"/>
                      <a:r>
                        <a:rPr lang="es-CO" sz="1200" b="1" i="0" u="none" strike="noStrike">
                          <a:solidFill>
                            <a:srgbClr val="000000"/>
                          </a:solidFill>
                          <a:effectLst/>
                          <a:latin typeface="+mj-lt"/>
                        </a:rPr>
                        <a:t>0.00%</a:t>
                      </a:r>
                    </a:p>
                  </a:txBody>
                  <a:tcPr marL="9525" marR="9525" marT="9525" marB="0" anchor="b">
                    <a:solidFill>
                      <a:schemeClr val="tx2">
                        <a:lumMod val="40000"/>
                        <a:lumOff val="60000"/>
                      </a:schemeClr>
                    </a:solidFill>
                  </a:tcPr>
                </a:tc>
                <a:extLst>
                  <a:ext uri="{0D108BD9-81ED-4DB2-BD59-A6C34878D82A}">
                    <a16:rowId xmlns:a16="http://schemas.microsoft.com/office/drawing/2014/main" val="2773506299"/>
                  </a:ext>
                </a:extLst>
              </a:tr>
              <a:tr h="343702">
                <a:tc>
                  <a:txBody>
                    <a:bodyPr/>
                    <a:lstStyle/>
                    <a:p>
                      <a:pPr algn="l" fontAlgn="b"/>
                      <a:r>
                        <a:rPr lang="en-US" sz="1200" b="1" u="none" strike="noStrike" dirty="0">
                          <a:solidFill>
                            <a:schemeClr val="bg1"/>
                          </a:solidFill>
                          <a:effectLst/>
                        </a:rPr>
                        <a:t>Inversion</a:t>
                      </a:r>
                      <a:endParaRPr lang="en-US" sz="1200" b="1" i="0" u="none" strike="noStrike" dirty="0">
                        <a:solidFill>
                          <a:schemeClr val="bg1"/>
                        </a:solidFill>
                        <a:effectLst/>
                        <a:latin typeface="Calibri" panose="020F0502020204030204" pitchFamily="34" charset="0"/>
                      </a:endParaRPr>
                    </a:p>
                  </a:txBody>
                  <a:tcPr marL="9525" marR="9525" marT="9525" marB="0" anchor="b">
                    <a:solidFill>
                      <a:schemeClr val="tx2">
                        <a:lumMod val="40000"/>
                        <a:lumOff val="60000"/>
                      </a:schemeClr>
                    </a:solidFill>
                  </a:tcPr>
                </a:tc>
                <a:tc>
                  <a:txBody>
                    <a:bodyPr/>
                    <a:lstStyle/>
                    <a:p>
                      <a:pPr algn="r" fontAlgn="b"/>
                      <a:r>
                        <a:rPr lang="es-CO" sz="1200" b="1" i="0" u="none" strike="noStrike">
                          <a:solidFill>
                            <a:srgbClr val="000000"/>
                          </a:solidFill>
                          <a:effectLst/>
                          <a:latin typeface="+mj-lt"/>
                        </a:rPr>
                        <a:t>                          74,539 </a:t>
                      </a:r>
                    </a:p>
                  </a:txBody>
                  <a:tcPr marL="9525" marR="9525" marT="9525" marB="0" anchor="b">
                    <a:solidFill>
                      <a:schemeClr val="tx2">
                        <a:lumMod val="40000"/>
                        <a:lumOff val="60000"/>
                      </a:schemeClr>
                    </a:solidFill>
                  </a:tcPr>
                </a:tc>
                <a:tc>
                  <a:txBody>
                    <a:bodyPr/>
                    <a:lstStyle/>
                    <a:p>
                      <a:pPr algn="r" fontAlgn="b"/>
                      <a:r>
                        <a:rPr lang="es-CO" sz="1200" b="1" i="0" u="none" strike="noStrike">
                          <a:solidFill>
                            <a:srgbClr val="000000"/>
                          </a:solidFill>
                          <a:effectLst/>
                          <a:latin typeface="+mj-lt"/>
                        </a:rPr>
                        <a:t>100.00%</a:t>
                      </a:r>
                    </a:p>
                  </a:txBody>
                  <a:tcPr marL="9525" marR="9525" marT="9525" marB="0" anchor="b">
                    <a:solidFill>
                      <a:schemeClr val="tx2">
                        <a:lumMod val="40000"/>
                        <a:lumOff val="60000"/>
                      </a:schemeClr>
                    </a:solidFill>
                  </a:tcPr>
                </a:tc>
                <a:extLst>
                  <a:ext uri="{0D108BD9-81ED-4DB2-BD59-A6C34878D82A}">
                    <a16:rowId xmlns:a16="http://schemas.microsoft.com/office/drawing/2014/main" val="3819972967"/>
                  </a:ext>
                </a:extLst>
              </a:tr>
              <a:tr h="343702">
                <a:tc>
                  <a:txBody>
                    <a:bodyPr/>
                    <a:lstStyle/>
                    <a:p>
                      <a:pPr algn="l" fontAlgn="b"/>
                      <a:r>
                        <a:rPr lang="en-US" sz="1200" b="1" u="none" strike="noStrike" dirty="0">
                          <a:solidFill>
                            <a:schemeClr val="bg1"/>
                          </a:solidFill>
                          <a:effectLst/>
                        </a:rPr>
                        <a:t>TOTAL GASTOS SECTOR REGALIAS</a:t>
                      </a:r>
                      <a:endParaRPr lang="en-US" sz="1200" b="1" i="0" u="none" strike="noStrike" dirty="0">
                        <a:solidFill>
                          <a:schemeClr val="bg1"/>
                        </a:solidFill>
                        <a:effectLst/>
                        <a:latin typeface="Calibri" panose="020F0502020204030204" pitchFamily="34" charset="0"/>
                      </a:endParaRPr>
                    </a:p>
                  </a:txBody>
                  <a:tcPr marL="9525" marR="9525" marT="9525" marB="0" anchor="b">
                    <a:solidFill>
                      <a:schemeClr val="tx2">
                        <a:lumMod val="75000"/>
                      </a:schemeClr>
                    </a:solidFill>
                  </a:tcPr>
                </a:tc>
                <a:tc>
                  <a:txBody>
                    <a:bodyPr/>
                    <a:lstStyle/>
                    <a:p>
                      <a:pPr algn="r" fontAlgn="b"/>
                      <a:r>
                        <a:rPr lang="es-CO" sz="1200" b="1" i="0" u="none" strike="noStrike">
                          <a:solidFill>
                            <a:srgbClr val="000000"/>
                          </a:solidFill>
                          <a:effectLst/>
                          <a:latin typeface="+mj-lt"/>
                        </a:rPr>
                        <a:t>                          74,539 </a:t>
                      </a:r>
                    </a:p>
                  </a:txBody>
                  <a:tcPr marL="9525" marR="9525" marT="9525" marB="0" anchor="b">
                    <a:solidFill>
                      <a:schemeClr val="tx2">
                        <a:lumMod val="75000"/>
                      </a:schemeClr>
                    </a:solidFill>
                  </a:tcPr>
                </a:tc>
                <a:tc>
                  <a:txBody>
                    <a:bodyPr/>
                    <a:lstStyle/>
                    <a:p>
                      <a:pPr algn="r" fontAlgn="b"/>
                      <a:r>
                        <a:rPr lang="es-CO" sz="1200" b="1" i="0" u="none" strike="noStrike" dirty="0">
                          <a:solidFill>
                            <a:srgbClr val="000000"/>
                          </a:solidFill>
                          <a:effectLst/>
                          <a:latin typeface="+mj-lt"/>
                        </a:rPr>
                        <a:t>100%</a:t>
                      </a:r>
                    </a:p>
                  </a:txBody>
                  <a:tcPr marL="9525" marR="9525" marT="9525" marB="0" anchor="b">
                    <a:solidFill>
                      <a:schemeClr val="tx2">
                        <a:lumMod val="75000"/>
                      </a:schemeClr>
                    </a:solidFill>
                  </a:tcPr>
                </a:tc>
                <a:extLst>
                  <a:ext uri="{0D108BD9-81ED-4DB2-BD59-A6C34878D82A}">
                    <a16:rowId xmlns:a16="http://schemas.microsoft.com/office/drawing/2014/main" val="859198623"/>
                  </a:ext>
                </a:extLst>
              </a:tr>
            </a:tbl>
          </a:graphicData>
        </a:graphic>
      </p:graphicFrame>
      <p:graphicFrame>
        <p:nvGraphicFramePr>
          <p:cNvPr id="15" name="Tabla 14">
            <a:extLst>
              <a:ext uri="{FF2B5EF4-FFF2-40B4-BE49-F238E27FC236}">
                <a16:creationId xmlns:a16="http://schemas.microsoft.com/office/drawing/2014/main" id="{F9D5402C-A68A-6F29-76BF-A88DBDECEDE9}"/>
              </a:ext>
            </a:extLst>
          </p:cNvPr>
          <p:cNvGraphicFramePr>
            <a:graphicFrameLocks noGrp="1"/>
          </p:cNvGraphicFramePr>
          <p:nvPr/>
        </p:nvGraphicFramePr>
        <p:xfrm>
          <a:off x="5531729" y="758406"/>
          <a:ext cx="6574925" cy="5025432"/>
        </p:xfrm>
        <a:graphic>
          <a:graphicData uri="http://schemas.openxmlformats.org/drawingml/2006/table">
            <a:tbl>
              <a:tblPr>
                <a:tableStyleId>{5C22544A-7EE6-4342-B048-85BDC9FD1C3A}</a:tableStyleId>
              </a:tblPr>
              <a:tblGrid>
                <a:gridCol w="3617150">
                  <a:extLst>
                    <a:ext uri="{9D8B030D-6E8A-4147-A177-3AD203B41FA5}">
                      <a16:colId xmlns:a16="http://schemas.microsoft.com/office/drawing/2014/main" val="1677454847"/>
                    </a:ext>
                  </a:extLst>
                </a:gridCol>
                <a:gridCol w="1770897">
                  <a:extLst>
                    <a:ext uri="{9D8B030D-6E8A-4147-A177-3AD203B41FA5}">
                      <a16:colId xmlns:a16="http://schemas.microsoft.com/office/drawing/2014/main" val="3783967710"/>
                    </a:ext>
                  </a:extLst>
                </a:gridCol>
                <a:gridCol w="1186878">
                  <a:extLst>
                    <a:ext uri="{9D8B030D-6E8A-4147-A177-3AD203B41FA5}">
                      <a16:colId xmlns:a16="http://schemas.microsoft.com/office/drawing/2014/main" val="682326431"/>
                    </a:ext>
                  </a:extLst>
                </a:gridCol>
              </a:tblGrid>
              <a:tr h="334624">
                <a:tc>
                  <a:txBody>
                    <a:bodyPr/>
                    <a:lstStyle/>
                    <a:p>
                      <a:pPr algn="ctr" fontAlgn="ctr"/>
                      <a:r>
                        <a:rPr lang="es-CO" sz="1200" b="1" u="none" strike="noStrike" dirty="0">
                          <a:effectLst/>
                        </a:rPr>
                        <a:t>SECTOR INVERSION</a:t>
                      </a:r>
                      <a:endParaRPr lang="es-CO" sz="1200" b="1" i="0" u="none" strike="noStrike" dirty="0">
                        <a:solidFill>
                          <a:srgbClr val="000000"/>
                        </a:solidFill>
                        <a:effectLst/>
                        <a:latin typeface="Calibri" panose="020F0502020204030204" pitchFamily="34" charset="0"/>
                      </a:endParaRPr>
                    </a:p>
                  </a:txBody>
                  <a:tcPr marL="4852" marR="4852" marT="4852" marB="0" anchor="ctr">
                    <a:solidFill>
                      <a:schemeClr val="tx2"/>
                    </a:solidFill>
                  </a:tcPr>
                </a:tc>
                <a:tc>
                  <a:txBody>
                    <a:bodyPr/>
                    <a:lstStyle/>
                    <a:p>
                      <a:pPr algn="ctr" fontAlgn="ctr"/>
                      <a:r>
                        <a:rPr lang="es-ES" sz="1200" b="1" u="none" strike="noStrike" dirty="0">
                          <a:effectLst/>
                        </a:rPr>
                        <a:t> Cifras en millones de pesos </a:t>
                      </a:r>
                      <a:endParaRPr lang="es-ES" sz="1200" b="1" i="0" u="none" strike="noStrike" dirty="0">
                        <a:solidFill>
                          <a:srgbClr val="000000"/>
                        </a:solidFill>
                        <a:effectLst/>
                        <a:latin typeface="Calibri" panose="020F0502020204030204" pitchFamily="34" charset="0"/>
                      </a:endParaRPr>
                    </a:p>
                  </a:txBody>
                  <a:tcPr marL="4852" marR="4852" marT="4852" marB="0" anchor="ctr">
                    <a:solidFill>
                      <a:schemeClr val="tx2"/>
                    </a:solidFill>
                  </a:tcPr>
                </a:tc>
                <a:tc>
                  <a:txBody>
                    <a:bodyPr/>
                    <a:lstStyle/>
                    <a:p>
                      <a:pPr algn="ctr" fontAlgn="ctr"/>
                      <a:r>
                        <a:rPr lang="es-CO" sz="1200" b="1" u="none" strike="noStrike" dirty="0">
                          <a:effectLst/>
                        </a:rPr>
                        <a:t>porcentaje ejecución</a:t>
                      </a:r>
                      <a:endParaRPr lang="es-CO" sz="1200" b="1" i="0" u="none" strike="noStrike" dirty="0">
                        <a:solidFill>
                          <a:srgbClr val="000000"/>
                        </a:solidFill>
                        <a:effectLst/>
                        <a:latin typeface="Calibri" panose="020F0502020204030204" pitchFamily="34" charset="0"/>
                      </a:endParaRPr>
                    </a:p>
                  </a:txBody>
                  <a:tcPr marL="4852" marR="4852" marT="4852" marB="0" anchor="ctr">
                    <a:solidFill>
                      <a:schemeClr val="tx2"/>
                    </a:solidFill>
                  </a:tcPr>
                </a:tc>
                <a:extLst>
                  <a:ext uri="{0D108BD9-81ED-4DB2-BD59-A6C34878D82A}">
                    <a16:rowId xmlns:a16="http://schemas.microsoft.com/office/drawing/2014/main" val="3901302325"/>
                  </a:ext>
                </a:extLst>
              </a:tr>
              <a:tr h="173722">
                <a:tc>
                  <a:txBody>
                    <a:bodyPr/>
                    <a:lstStyle/>
                    <a:p>
                      <a:pPr algn="l" fontAlgn="b"/>
                      <a:r>
                        <a:rPr lang="es-CO" sz="1200" b="1" i="0" u="none" strike="noStrike">
                          <a:solidFill>
                            <a:srgbClr val="000000"/>
                          </a:solidFill>
                          <a:effectLst/>
                          <a:latin typeface="+mn-lt"/>
                        </a:rPr>
                        <a:t>Educacion</a:t>
                      </a:r>
                    </a:p>
                  </a:txBody>
                  <a:tcPr marL="9525" marR="9525" marT="9525" marB="0" anchor="b">
                    <a:solidFill>
                      <a:schemeClr val="tx2">
                        <a:lumMod val="40000"/>
                        <a:lumOff val="60000"/>
                      </a:schemeClr>
                    </a:solidFill>
                  </a:tcPr>
                </a:tc>
                <a:tc>
                  <a:txBody>
                    <a:bodyPr/>
                    <a:lstStyle/>
                    <a:p>
                      <a:pPr algn="r" fontAlgn="b"/>
                      <a:r>
                        <a:rPr lang="es-CO" sz="1200" b="1" i="0" u="none" strike="noStrike" dirty="0">
                          <a:solidFill>
                            <a:srgbClr val="000000"/>
                          </a:solidFill>
                          <a:effectLst/>
                          <a:latin typeface="+mn-lt"/>
                        </a:rPr>
                        <a:t>                       102,850 </a:t>
                      </a:r>
                    </a:p>
                  </a:txBody>
                  <a:tcPr marL="9525" marR="9525" marT="9525" marB="0" anchor="b">
                    <a:solidFill>
                      <a:schemeClr val="tx2">
                        <a:lumMod val="40000"/>
                        <a:lumOff val="60000"/>
                      </a:schemeClr>
                    </a:solidFill>
                  </a:tcPr>
                </a:tc>
                <a:tc>
                  <a:txBody>
                    <a:bodyPr/>
                    <a:lstStyle/>
                    <a:p>
                      <a:pPr algn="r" fontAlgn="b"/>
                      <a:r>
                        <a:rPr lang="es-CO" sz="1200" b="1" i="0" u="none" strike="noStrike">
                          <a:solidFill>
                            <a:srgbClr val="000000"/>
                          </a:solidFill>
                          <a:effectLst/>
                          <a:latin typeface="+mn-lt"/>
                        </a:rPr>
                        <a:t>43.48%</a:t>
                      </a:r>
                    </a:p>
                  </a:txBody>
                  <a:tcPr marL="9525" marR="9525" marT="9525" marB="0" anchor="b">
                    <a:solidFill>
                      <a:schemeClr val="tx2">
                        <a:lumMod val="40000"/>
                        <a:lumOff val="60000"/>
                      </a:schemeClr>
                    </a:solidFill>
                  </a:tcPr>
                </a:tc>
                <a:extLst>
                  <a:ext uri="{0D108BD9-81ED-4DB2-BD59-A6C34878D82A}">
                    <a16:rowId xmlns:a16="http://schemas.microsoft.com/office/drawing/2014/main" val="3242710415"/>
                  </a:ext>
                </a:extLst>
              </a:tr>
              <a:tr h="173722">
                <a:tc>
                  <a:txBody>
                    <a:bodyPr/>
                    <a:lstStyle/>
                    <a:p>
                      <a:pPr algn="l" fontAlgn="b"/>
                      <a:r>
                        <a:rPr lang="es-CO" sz="1200" b="1" i="0" u="none" strike="noStrike">
                          <a:solidFill>
                            <a:srgbClr val="000000"/>
                          </a:solidFill>
                          <a:effectLst/>
                          <a:latin typeface="+mn-lt"/>
                        </a:rPr>
                        <a:t>Vivienda, Ciudad y Territorio</a:t>
                      </a:r>
                    </a:p>
                  </a:txBody>
                  <a:tcPr marL="9525" marR="9525" marT="9525" marB="0" anchor="b">
                    <a:solidFill>
                      <a:schemeClr val="tx2">
                        <a:lumMod val="40000"/>
                        <a:lumOff val="60000"/>
                      </a:schemeClr>
                    </a:solidFill>
                  </a:tcPr>
                </a:tc>
                <a:tc>
                  <a:txBody>
                    <a:bodyPr/>
                    <a:lstStyle/>
                    <a:p>
                      <a:pPr algn="r" fontAlgn="b"/>
                      <a:r>
                        <a:rPr lang="es-CO" sz="1200" b="1" i="0" u="none" strike="noStrike" dirty="0">
                          <a:solidFill>
                            <a:srgbClr val="000000"/>
                          </a:solidFill>
                          <a:effectLst/>
                          <a:latin typeface="+mn-lt"/>
                        </a:rPr>
                        <a:t>                            4,970 </a:t>
                      </a:r>
                    </a:p>
                  </a:txBody>
                  <a:tcPr marL="9525" marR="9525" marT="9525" marB="0" anchor="b">
                    <a:solidFill>
                      <a:schemeClr val="tx2">
                        <a:lumMod val="40000"/>
                        <a:lumOff val="60000"/>
                      </a:schemeClr>
                    </a:solidFill>
                  </a:tcPr>
                </a:tc>
                <a:tc>
                  <a:txBody>
                    <a:bodyPr/>
                    <a:lstStyle/>
                    <a:p>
                      <a:pPr algn="r" fontAlgn="b"/>
                      <a:r>
                        <a:rPr lang="es-CO" sz="1200" b="1" i="0" u="none" strike="noStrike">
                          <a:solidFill>
                            <a:srgbClr val="000000"/>
                          </a:solidFill>
                          <a:effectLst/>
                          <a:latin typeface="+mn-lt"/>
                        </a:rPr>
                        <a:t>2.10%</a:t>
                      </a:r>
                    </a:p>
                  </a:txBody>
                  <a:tcPr marL="9525" marR="9525" marT="9525" marB="0" anchor="b">
                    <a:solidFill>
                      <a:schemeClr val="tx2">
                        <a:lumMod val="40000"/>
                        <a:lumOff val="60000"/>
                      </a:schemeClr>
                    </a:solidFill>
                  </a:tcPr>
                </a:tc>
                <a:extLst>
                  <a:ext uri="{0D108BD9-81ED-4DB2-BD59-A6C34878D82A}">
                    <a16:rowId xmlns:a16="http://schemas.microsoft.com/office/drawing/2014/main" val="2297508038"/>
                  </a:ext>
                </a:extLst>
              </a:tr>
              <a:tr h="173722">
                <a:tc>
                  <a:txBody>
                    <a:bodyPr/>
                    <a:lstStyle/>
                    <a:p>
                      <a:pPr algn="l" fontAlgn="b"/>
                      <a:r>
                        <a:rPr lang="es-CO" sz="1200" b="1" i="0" u="none" strike="noStrike">
                          <a:solidFill>
                            <a:srgbClr val="000000"/>
                          </a:solidFill>
                          <a:effectLst/>
                          <a:latin typeface="+mn-lt"/>
                        </a:rPr>
                        <a:t>Deporte y recreacion</a:t>
                      </a:r>
                    </a:p>
                  </a:txBody>
                  <a:tcPr marL="9525" marR="9525" marT="9525" marB="0" anchor="b">
                    <a:solidFill>
                      <a:schemeClr val="tx2">
                        <a:lumMod val="40000"/>
                        <a:lumOff val="60000"/>
                      </a:schemeClr>
                    </a:solidFill>
                  </a:tcPr>
                </a:tc>
                <a:tc>
                  <a:txBody>
                    <a:bodyPr/>
                    <a:lstStyle/>
                    <a:p>
                      <a:pPr algn="r" fontAlgn="b"/>
                      <a:r>
                        <a:rPr lang="es-CO" sz="1200" b="1" i="0" u="none" strike="noStrike" dirty="0">
                          <a:solidFill>
                            <a:srgbClr val="000000"/>
                          </a:solidFill>
                          <a:effectLst/>
                          <a:latin typeface="+mn-lt"/>
                        </a:rPr>
                        <a:t>                            3,724 </a:t>
                      </a:r>
                    </a:p>
                  </a:txBody>
                  <a:tcPr marL="9525" marR="9525" marT="9525" marB="0" anchor="b">
                    <a:solidFill>
                      <a:schemeClr val="tx2">
                        <a:lumMod val="40000"/>
                        <a:lumOff val="60000"/>
                      </a:schemeClr>
                    </a:solidFill>
                  </a:tcPr>
                </a:tc>
                <a:tc>
                  <a:txBody>
                    <a:bodyPr/>
                    <a:lstStyle/>
                    <a:p>
                      <a:pPr algn="r" fontAlgn="b"/>
                      <a:r>
                        <a:rPr lang="es-CO" sz="1200" b="1" i="0" u="none" strike="noStrike">
                          <a:solidFill>
                            <a:srgbClr val="000000"/>
                          </a:solidFill>
                          <a:effectLst/>
                          <a:latin typeface="+mn-lt"/>
                        </a:rPr>
                        <a:t>1.57%</a:t>
                      </a:r>
                    </a:p>
                  </a:txBody>
                  <a:tcPr marL="9525" marR="9525" marT="9525" marB="0" anchor="b">
                    <a:solidFill>
                      <a:schemeClr val="tx2">
                        <a:lumMod val="40000"/>
                        <a:lumOff val="60000"/>
                      </a:schemeClr>
                    </a:solidFill>
                  </a:tcPr>
                </a:tc>
                <a:extLst>
                  <a:ext uri="{0D108BD9-81ED-4DB2-BD59-A6C34878D82A}">
                    <a16:rowId xmlns:a16="http://schemas.microsoft.com/office/drawing/2014/main" val="3526921985"/>
                  </a:ext>
                </a:extLst>
              </a:tr>
              <a:tr h="173722">
                <a:tc>
                  <a:txBody>
                    <a:bodyPr/>
                    <a:lstStyle/>
                    <a:p>
                      <a:pPr algn="l" fontAlgn="b"/>
                      <a:r>
                        <a:rPr lang="es-CO" sz="1200" b="1" i="0" u="none" strike="noStrike">
                          <a:solidFill>
                            <a:srgbClr val="000000"/>
                          </a:solidFill>
                          <a:effectLst/>
                          <a:latin typeface="+mn-lt"/>
                        </a:rPr>
                        <a:t>Cultura</a:t>
                      </a:r>
                    </a:p>
                  </a:txBody>
                  <a:tcPr marL="9525" marR="9525" marT="9525" marB="0" anchor="b">
                    <a:solidFill>
                      <a:schemeClr val="tx2">
                        <a:lumMod val="40000"/>
                        <a:lumOff val="60000"/>
                      </a:schemeClr>
                    </a:solidFill>
                  </a:tcPr>
                </a:tc>
                <a:tc>
                  <a:txBody>
                    <a:bodyPr/>
                    <a:lstStyle/>
                    <a:p>
                      <a:pPr algn="r" fontAlgn="b"/>
                      <a:r>
                        <a:rPr lang="es-CO" sz="1200" b="1" i="0" u="none" strike="noStrike" dirty="0">
                          <a:solidFill>
                            <a:srgbClr val="000000"/>
                          </a:solidFill>
                          <a:effectLst/>
                          <a:latin typeface="+mn-lt"/>
                        </a:rPr>
                        <a:t>                            2,801 </a:t>
                      </a:r>
                    </a:p>
                  </a:txBody>
                  <a:tcPr marL="9525" marR="9525" marT="9525" marB="0" anchor="b">
                    <a:solidFill>
                      <a:schemeClr val="tx2">
                        <a:lumMod val="40000"/>
                        <a:lumOff val="60000"/>
                      </a:schemeClr>
                    </a:solidFill>
                  </a:tcPr>
                </a:tc>
                <a:tc>
                  <a:txBody>
                    <a:bodyPr/>
                    <a:lstStyle/>
                    <a:p>
                      <a:pPr algn="r" fontAlgn="b"/>
                      <a:r>
                        <a:rPr lang="es-CO" sz="1200" b="1" i="0" u="none" strike="noStrike">
                          <a:solidFill>
                            <a:srgbClr val="000000"/>
                          </a:solidFill>
                          <a:effectLst/>
                          <a:latin typeface="+mn-lt"/>
                        </a:rPr>
                        <a:t>1.18%</a:t>
                      </a:r>
                    </a:p>
                  </a:txBody>
                  <a:tcPr marL="9525" marR="9525" marT="9525" marB="0" anchor="b">
                    <a:solidFill>
                      <a:schemeClr val="tx2">
                        <a:lumMod val="40000"/>
                        <a:lumOff val="60000"/>
                      </a:schemeClr>
                    </a:solidFill>
                  </a:tcPr>
                </a:tc>
                <a:extLst>
                  <a:ext uri="{0D108BD9-81ED-4DB2-BD59-A6C34878D82A}">
                    <a16:rowId xmlns:a16="http://schemas.microsoft.com/office/drawing/2014/main" val="1441348373"/>
                  </a:ext>
                </a:extLst>
              </a:tr>
              <a:tr h="274537">
                <a:tc>
                  <a:txBody>
                    <a:bodyPr/>
                    <a:lstStyle/>
                    <a:p>
                      <a:pPr algn="l" fontAlgn="b"/>
                      <a:r>
                        <a:rPr lang="es-CO" sz="1200" b="1" i="0" u="none" strike="noStrike">
                          <a:solidFill>
                            <a:srgbClr val="000000"/>
                          </a:solidFill>
                          <a:effectLst/>
                          <a:latin typeface="+mn-lt"/>
                        </a:rPr>
                        <a:t>Minas y Energia</a:t>
                      </a:r>
                    </a:p>
                  </a:txBody>
                  <a:tcPr marL="9525" marR="9525" marT="9525" marB="0" anchor="b">
                    <a:solidFill>
                      <a:schemeClr val="tx2">
                        <a:lumMod val="40000"/>
                        <a:lumOff val="60000"/>
                      </a:schemeClr>
                    </a:solidFill>
                  </a:tcPr>
                </a:tc>
                <a:tc>
                  <a:txBody>
                    <a:bodyPr/>
                    <a:lstStyle/>
                    <a:p>
                      <a:pPr algn="r" fontAlgn="b"/>
                      <a:r>
                        <a:rPr lang="es-CO" sz="1200" b="1" i="0" u="none" strike="noStrike" dirty="0">
                          <a:solidFill>
                            <a:srgbClr val="000000"/>
                          </a:solidFill>
                          <a:effectLst/>
                          <a:latin typeface="+mn-lt"/>
                        </a:rPr>
                        <a:t>145</a:t>
                      </a:r>
                    </a:p>
                  </a:txBody>
                  <a:tcPr marL="9525" marR="9525" marT="9525" marB="0" anchor="b">
                    <a:solidFill>
                      <a:schemeClr val="tx2">
                        <a:lumMod val="40000"/>
                        <a:lumOff val="60000"/>
                      </a:schemeClr>
                    </a:solidFill>
                  </a:tcPr>
                </a:tc>
                <a:tc>
                  <a:txBody>
                    <a:bodyPr/>
                    <a:lstStyle/>
                    <a:p>
                      <a:pPr algn="r" fontAlgn="b"/>
                      <a:r>
                        <a:rPr lang="es-CO" sz="1200" b="1" i="0" u="none" strike="noStrike">
                          <a:solidFill>
                            <a:srgbClr val="000000"/>
                          </a:solidFill>
                          <a:effectLst/>
                          <a:latin typeface="+mn-lt"/>
                        </a:rPr>
                        <a:t>0.06%</a:t>
                      </a:r>
                    </a:p>
                  </a:txBody>
                  <a:tcPr marL="9525" marR="9525" marT="9525" marB="0" anchor="b">
                    <a:solidFill>
                      <a:schemeClr val="tx2">
                        <a:lumMod val="40000"/>
                        <a:lumOff val="60000"/>
                      </a:schemeClr>
                    </a:solidFill>
                  </a:tcPr>
                </a:tc>
                <a:extLst>
                  <a:ext uri="{0D108BD9-81ED-4DB2-BD59-A6C34878D82A}">
                    <a16:rowId xmlns:a16="http://schemas.microsoft.com/office/drawing/2014/main" val="604557868"/>
                  </a:ext>
                </a:extLst>
              </a:tr>
              <a:tr h="173722">
                <a:tc>
                  <a:txBody>
                    <a:bodyPr/>
                    <a:lstStyle/>
                    <a:p>
                      <a:pPr algn="l" fontAlgn="b"/>
                      <a:r>
                        <a:rPr lang="es-CO" sz="1200" b="1" i="0" u="none" strike="noStrike">
                          <a:solidFill>
                            <a:srgbClr val="000000"/>
                          </a:solidFill>
                          <a:effectLst/>
                          <a:latin typeface="+mn-lt"/>
                        </a:rPr>
                        <a:t>Trabajo</a:t>
                      </a:r>
                    </a:p>
                  </a:txBody>
                  <a:tcPr marL="9525" marR="9525" marT="9525" marB="0" anchor="b">
                    <a:solidFill>
                      <a:schemeClr val="tx2">
                        <a:lumMod val="40000"/>
                        <a:lumOff val="60000"/>
                      </a:schemeClr>
                    </a:solidFill>
                  </a:tcPr>
                </a:tc>
                <a:tc>
                  <a:txBody>
                    <a:bodyPr/>
                    <a:lstStyle/>
                    <a:p>
                      <a:pPr algn="r" fontAlgn="b"/>
                      <a:r>
                        <a:rPr lang="es-CO" sz="1200" b="1" i="0" u="none" strike="noStrike" dirty="0">
                          <a:solidFill>
                            <a:srgbClr val="000000"/>
                          </a:solidFill>
                          <a:effectLst/>
                          <a:latin typeface="+mn-lt"/>
                        </a:rPr>
                        <a:t>0</a:t>
                      </a:r>
                    </a:p>
                  </a:txBody>
                  <a:tcPr marL="9525" marR="9525" marT="9525" marB="0" anchor="b">
                    <a:solidFill>
                      <a:schemeClr val="tx2">
                        <a:lumMod val="40000"/>
                        <a:lumOff val="60000"/>
                      </a:schemeClr>
                    </a:solidFill>
                  </a:tcPr>
                </a:tc>
                <a:tc>
                  <a:txBody>
                    <a:bodyPr/>
                    <a:lstStyle/>
                    <a:p>
                      <a:pPr algn="r" fontAlgn="b"/>
                      <a:r>
                        <a:rPr lang="es-CO" sz="1200" b="1" i="0" u="none" strike="noStrike">
                          <a:solidFill>
                            <a:srgbClr val="000000"/>
                          </a:solidFill>
                          <a:effectLst/>
                          <a:latin typeface="+mn-lt"/>
                        </a:rPr>
                        <a:t>0.00%</a:t>
                      </a:r>
                    </a:p>
                  </a:txBody>
                  <a:tcPr marL="9525" marR="9525" marT="9525" marB="0" anchor="b">
                    <a:solidFill>
                      <a:schemeClr val="tx2">
                        <a:lumMod val="40000"/>
                        <a:lumOff val="60000"/>
                      </a:schemeClr>
                    </a:solidFill>
                  </a:tcPr>
                </a:tc>
                <a:extLst>
                  <a:ext uri="{0D108BD9-81ED-4DB2-BD59-A6C34878D82A}">
                    <a16:rowId xmlns:a16="http://schemas.microsoft.com/office/drawing/2014/main" val="4803603"/>
                  </a:ext>
                </a:extLst>
              </a:tr>
              <a:tr h="173722">
                <a:tc>
                  <a:txBody>
                    <a:bodyPr/>
                    <a:lstStyle/>
                    <a:p>
                      <a:pPr algn="l" fontAlgn="b"/>
                      <a:r>
                        <a:rPr lang="es-CO" sz="1200" b="1" i="0" u="none" strike="noStrike">
                          <a:solidFill>
                            <a:srgbClr val="000000"/>
                          </a:solidFill>
                          <a:effectLst/>
                          <a:latin typeface="+mn-lt"/>
                        </a:rPr>
                        <a:t>Agricultura y Desarrollo Rural</a:t>
                      </a:r>
                    </a:p>
                  </a:txBody>
                  <a:tcPr marL="9525" marR="9525" marT="9525" marB="0" anchor="b">
                    <a:solidFill>
                      <a:schemeClr val="tx2">
                        <a:lumMod val="40000"/>
                        <a:lumOff val="60000"/>
                      </a:schemeClr>
                    </a:solidFill>
                  </a:tcPr>
                </a:tc>
                <a:tc>
                  <a:txBody>
                    <a:bodyPr/>
                    <a:lstStyle/>
                    <a:p>
                      <a:pPr algn="r" fontAlgn="b"/>
                      <a:r>
                        <a:rPr lang="es-CO" sz="1200" b="1" i="0" u="none" strike="noStrike" dirty="0">
                          <a:solidFill>
                            <a:srgbClr val="000000"/>
                          </a:solidFill>
                          <a:effectLst/>
                          <a:latin typeface="+mn-lt"/>
                        </a:rPr>
                        <a:t>0</a:t>
                      </a:r>
                    </a:p>
                  </a:txBody>
                  <a:tcPr marL="9525" marR="9525" marT="9525" marB="0" anchor="b">
                    <a:solidFill>
                      <a:schemeClr val="tx2">
                        <a:lumMod val="40000"/>
                        <a:lumOff val="60000"/>
                      </a:schemeClr>
                    </a:solidFill>
                  </a:tcPr>
                </a:tc>
                <a:tc>
                  <a:txBody>
                    <a:bodyPr/>
                    <a:lstStyle/>
                    <a:p>
                      <a:pPr algn="r" fontAlgn="b"/>
                      <a:r>
                        <a:rPr lang="es-CO" sz="1200" b="1" i="0" u="none" strike="noStrike">
                          <a:solidFill>
                            <a:srgbClr val="000000"/>
                          </a:solidFill>
                          <a:effectLst/>
                          <a:latin typeface="+mn-lt"/>
                        </a:rPr>
                        <a:t>0.00%</a:t>
                      </a:r>
                    </a:p>
                  </a:txBody>
                  <a:tcPr marL="9525" marR="9525" marT="9525" marB="0" anchor="b">
                    <a:solidFill>
                      <a:schemeClr val="tx2">
                        <a:lumMod val="40000"/>
                        <a:lumOff val="60000"/>
                      </a:schemeClr>
                    </a:solidFill>
                  </a:tcPr>
                </a:tc>
                <a:extLst>
                  <a:ext uri="{0D108BD9-81ED-4DB2-BD59-A6C34878D82A}">
                    <a16:rowId xmlns:a16="http://schemas.microsoft.com/office/drawing/2014/main" val="2750385872"/>
                  </a:ext>
                </a:extLst>
              </a:tr>
              <a:tr h="173722">
                <a:tc>
                  <a:txBody>
                    <a:bodyPr/>
                    <a:lstStyle/>
                    <a:p>
                      <a:pPr algn="l" fontAlgn="b"/>
                      <a:r>
                        <a:rPr lang="es-CO" sz="1200" b="1" i="0" u="none" strike="noStrike" dirty="0" err="1">
                          <a:solidFill>
                            <a:srgbClr val="000000"/>
                          </a:solidFill>
                          <a:effectLst/>
                          <a:latin typeface="+mn-lt"/>
                        </a:rPr>
                        <a:t>Vias</a:t>
                      </a:r>
                      <a:r>
                        <a:rPr lang="es-CO" sz="1200" b="1" i="0" u="none" strike="noStrike" dirty="0">
                          <a:solidFill>
                            <a:srgbClr val="000000"/>
                          </a:solidFill>
                          <a:effectLst/>
                          <a:latin typeface="+mn-lt"/>
                        </a:rPr>
                        <a:t> y trasporte</a:t>
                      </a:r>
                    </a:p>
                  </a:txBody>
                  <a:tcPr marL="9525" marR="9525" marT="9525" marB="0" anchor="b">
                    <a:solidFill>
                      <a:schemeClr val="tx2">
                        <a:lumMod val="40000"/>
                        <a:lumOff val="60000"/>
                      </a:schemeClr>
                    </a:solidFill>
                  </a:tcPr>
                </a:tc>
                <a:tc>
                  <a:txBody>
                    <a:bodyPr/>
                    <a:lstStyle/>
                    <a:p>
                      <a:pPr algn="r" fontAlgn="b"/>
                      <a:r>
                        <a:rPr lang="es-CO" sz="1200" b="1" i="0" u="none" strike="noStrike" dirty="0">
                          <a:solidFill>
                            <a:srgbClr val="000000"/>
                          </a:solidFill>
                          <a:effectLst/>
                          <a:latin typeface="+mn-lt"/>
                        </a:rPr>
                        <a:t>                                955 </a:t>
                      </a:r>
                    </a:p>
                  </a:txBody>
                  <a:tcPr marL="9525" marR="9525" marT="9525" marB="0" anchor="b">
                    <a:solidFill>
                      <a:schemeClr val="tx2">
                        <a:lumMod val="40000"/>
                        <a:lumOff val="60000"/>
                      </a:schemeClr>
                    </a:solidFill>
                  </a:tcPr>
                </a:tc>
                <a:tc>
                  <a:txBody>
                    <a:bodyPr/>
                    <a:lstStyle/>
                    <a:p>
                      <a:pPr algn="r" fontAlgn="b"/>
                      <a:r>
                        <a:rPr lang="es-CO" sz="1200" b="1" i="0" u="none" strike="noStrike">
                          <a:solidFill>
                            <a:srgbClr val="000000"/>
                          </a:solidFill>
                          <a:effectLst/>
                          <a:latin typeface="+mn-lt"/>
                        </a:rPr>
                        <a:t>0.40%</a:t>
                      </a:r>
                    </a:p>
                  </a:txBody>
                  <a:tcPr marL="9525" marR="9525" marT="9525" marB="0" anchor="b">
                    <a:solidFill>
                      <a:schemeClr val="tx2">
                        <a:lumMod val="40000"/>
                        <a:lumOff val="60000"/>
                      </a:schemeClr>
                    </a:solidFill>
                  </a:tcPr>
                </a:tc>
                <a:extLst>
                  <a:ext uri="{0D108BD9-81ED-4DB2-BD59-A6C34878D82A}">
                    <a16:rowId xmlns:a16="http://schemas.microsoft.com/office/drawing/2014/main" val="510626262"/>
                  </a:ext>
                </a:extLst>
              </a:tr>
              <a:tr h="173722">
                <a:tc>
                  <a:txBody>
                    <a:bodyPr/>
                    <a:lstStyle/>
                    <a:p>
                      <a:pPr algn="l" fontAlgn="b"/>
                      <a:r>
                        <a:rPr lang="es-CO" sz="1200" b="1" i="0" u="none" strike="noStrike">
                          <a:solidFill>
                            <a:srgbClr val="000000"/>
                          </a:solidFill>
                          <a:effectLst/>
                          <a:latin typeface="+mn-lt"/>
                        </a:rPr>
                        <a:t>Ambiente y Desarrollo Sostenible</a:t>
                      </a:r>
                    </a:p>
                  </a:txBody>
                  <a:tcPr marL="9525" marR="9525" marT="9525" marB="0" anchor="b">
                    <a:solidFill>
                      <a:schemeClr val="tx2">
                        <a:lumMod val="40000"/>
                        <a:lumOff val="60000"/>
                      </a:schemeClr>
                    </a:solidFill>
                  </a:tcPr>
                </a:tc>
                <a:tc>
                  <a:txBody>
                    <a:bodyPr/>
                    <a:lstStyle/>
                    <a:p>
                      <a:pPr algn="r" fontAlgn="b"/>
                      <a:r>
                        <a:rPr lang="es-CO" sz="1200" b="1" i="0" u="none" strike="noStrike" dirty="0">
                          <a:solidFill>
                            <a:srgbClr val="000000"/>
                          </a:solidFill>
                          <a:effectLst/>
                          <a:latin typeface="+mn-lt"/>
                        </a:rPr>
                        <a:t>4191</a:t>
                      </a:r>
                    </a:p>
                  </a:txBody>
                  <a:tcPr marL="9525" marR="9525" marT="9525" marB="0" anchor="b">
                    <a:solidFill>
                      <a:schemeClr val="tx2">
                        <a:lumMod val="40000"/>
                        <a:lumOff val="60000"/>
                      </a:schemeClr>
                    </a:solidFill>
                  </a:tcPr>
                </a:tc>
                <a:tc>
                  <a:txBody>
                    <a:bodyPr/>
                    <a:lstStyle/>
                    <a:p>
                      <a:pPr algn="r" fontAlgn="b"/>
                      <a:r>
                        <a:rPr lang="es-CO" sz="1200" b="1" i="0" u="none" strike="noStrike">
                          <a:solidFill>
                            <a:srgbClr val="000000"/>
                          </a:solidFill>
                          <a:effectLst/>
                          <a:latin typeface="+mn-lt"/>
                        </a:rPr>
                        <a:t>1.77%</a:t>
                      </a:r>
                    </a:p>
                  </a:txBody>
                  <a:tcPr marL="9525" marR="9525" marT="9525" marB="0" anchor="b">
                    <a:solidFill>
                      <a:schemeClr val="tx2">
                        <a:lumMod val="40000"/>
                        <a:lumOff val="60000"/>
                      </a:schemeClr>
                    </a:solidFill>
                  </a:tcPr>
                </a:tc>
                <a:extLst>
                  <a:ext uri="{0D108BD9-81ED-4DB2-BD59-A6C34878D82A}">
                    <a16:rowId xmlns:a16="http://schemas.microsoft.com/office/drawing/2014/main" val="4099890459"/>
                  </a:ext>
                </a:extLst>
              </a:tr>
              <a:tr h="173722">
                <a:tc>
                  <a:txBody>
                    <a:bodyPr/>
                    <a:lstStyle/>
                    <a:p>
                      <a:pPr algn="l" fontAlgn="b"/>
                      <a:r>
                        <a:rPr lang="es-CO" sz="1200" b="1" i="0" u="none" strike="noStrike">
                          <a:solidFill>
                            <a:srgbClr val="000000"/>
                          </a:solidFill>
                          <a:effectLst/>
                          <a:latin typeface="+mn-lt"/>
                        </a:rPr>
                        <a:t>Salud y proteccion social</a:t>
                      </a:r>
                    </a:p>
                  </a:txBody>
                  <a:tcPr marL="9525" marR="9525" marT="9525" marB="0" anchor="b">
                    <a:solidFill>
                      <a:schemeClr val="tx2">
                        <a:lumMod val="40000"/>
                        <a:lumOff val="60000"/>
                      </a:schemeClr>
                    </a:solidFill>
                  </a:tcPr>
                </a:tc>
                <a:tc>
                  <a:txBody>
                    <a:bodyPr/>
                    <a:lstStyle/>
                    <a:p>
                      <a:pPr algn="r" fontAlgn="b"/>
                      <a:r>
                        <a:rPr lang="es-CO" sz="1200" b="1" i="0" u="none" strike="noStrike" dirty="0">
                          <a:solidFill>
                            <a:srgbClr val="000000"/>
                          </a:solidFill>
                          <a:effectLst/>
                          <a:latin typeface="+mn-lt"/>
                        </a:rPr>
                        <a:t>1580</a:t>
                      </a:r>
                    </a:p>
                  </a:txBody>
                  <a:tcPr marL="9525" marR="9525" marT="9525" marB="0" anchor="b">
                    <a:solidFill>
                      <a:schemeClr val="tx2">
                        <a:lumMod val="40000"/>
                        <a:lumOff val="60000"/>
                      </a:schemeClr>
                    </a:solidFill>
                  </a:tcPr>
                </a:tc>
                <a:tc>
                  <a:txBody>
                    <a:bodyPr/>
                    <a:lstStyle/>
                    <a:p>
                      <a:pPr algn="r" fontAlgn="b"/>
                      <a:r>
                        <a:rPr lang="es-CO" sz="1200" b="1" i="0" u="none" strike="noStrike">
                          <a:solidFill>
                            <a:srgbClr val="000000"/>
                          </a:solidFill>
                          <a:effectLst/>
                          <a:latin typeface="+mn-lt"/>
                        </a:rPr>
                        <a:t>0.67%</a:t>
                      </a:r>
                    </a:p>
                  </a:txBody>
                  <a:tcPr marL="9525" marR="9525" marT="9525" marB="0" anchor="b">
                    <a:solidFill>
                      <a:schemeClr val="tx2">
                        <a:lumMod val="40000"/>
                        <a:lumOff val="60000"/>
                      </a:schemeClr>
                    </a:solidFill>
                  </a:tcPr>
                </a:tc>
                <a:extLst>
                  <a:ext uri="{0D108BD9-81ED-4DB2-BD59-A6C34878D82A}">
                    <a16:rowId xmlns:a16="http://schemas.microsoft.com/office/drawing/2014/main" val="2654133285"/>
                  </a:ext>
                </a:extLst>
              </a:tr>
              <a:tr h="173722">
                <a:tc>
                  <a:txBody>
                    <a:bodyPr/>
                    <a:lstStyle/>
                    <a:p>
                      <a:pPr algn="l" fontAlgn="b"/>
                      <a:r>
                        <a:rPr lang="es-ES" sz="1200" b="1" i="0" u="none" strike="noStrike">
                          <a:solidFill>
                            <a:srgbClr val="000000"/>
                          </a:solidFill>
                          <a:effectLst/>
                          <a:latin typeface="+mn-lt"/>
                        </a:rPr>
                        <a:t>Prevencion y atencion de desastre</a:t>
                      </a:r>
                    </a:p>
                  </a:txBody>
                  <a:tcPr marL="9525" marR="9525" marT="9525" marB="0" anchor="b">
                    <a:solidFill>
                      <a:schemeClr val="tx2">
                        <a:lumMod val="40000"/>
                        <a:lumOff val="60000"/>
                      </a:schemeClr>
                    </a:solidFill>
                  </a:tcPr>
                </a:tc>
                <a:tc>
                  <a:txBody>
                    <a:bodyPr/>
                    <a:lstStyle/>
                    <a:p>
                      <a:pPr algn="r" fontAlgn="b"/>
                      <a:r>
                        <a:rPr lang="es-CO" sz="1200" b="1" i="0" u="none" strike="noStrike" dirty="0">
                          <a:solidFill>
                            <a:srgbClr val="000000"/>
                          </a:solidFill>
                          <a:effectLst/>
                          <a:latin typeface="+mn-lt"/>
                        </a:rPr>
                        <a:t>0</a:t>
                      </a:r>
                    </a:p>
                  </a:txBody>
                  <a:tcPr marL="9525" marR="9525" marT="9525" marB="0" anchor="b">
                    <a:solidFill>
                      <a:schemeClr val="tx2">
                        <a:lumMod val="40000"/>
                        <a:lumOff val="60000"/>
                      </a:schemeClr>
                    </a:solidFill>
                  </a:tcPr>
                </a:tc>
                <a:tc>
                  <a:txBody>
                    <a:bodyPr/>
                    <a:lstStyle/>
                    <a:p>
                      <a:pPr algn="r" fontAlgn="b"/>
                      <a:r>
                        <a:rPr lang="es-CO" sz="1200" b="1" i="0" u="none" strike="noStrike">
                          <a:solidFill>
                            <a:srgbClr val="000000"/>
                          </a:solidFill>
                          <a:effectLst/>
                          <a:latin typeface="+mn-lt"/>
                        </a:rPr>
                        <a:t>0.00%</a:t>
                      </a:r>
                    </a:p>
                  </a:txBody>
                  <a:tcPr marL="9525" marR="9525" marT="9525" marB="0" anchor="b">
                    <a:solidFill>
                      <a:schemeClr val="tx2">
                        <a:lumMod val="40000"/>
                        <a:lumOff val="60000"/>
                      </a:schemeClr>
                    </a:solidFill>
                  </a:tcPr>
                </a:tc>
                <a:extLst>
                  <a:ext uri="{0D108BD9-81ED-4DB2-BD59-A6C34878D82A}">
                    <a16:rowId xmlns:a16="http://schemas.microsoft.com/office/drawing/2014/main" val="2940328590"/>
                  </a:ext>
                </a:extLst>
              </a:tr>
              <a:tr h="173722">
                <a:tc>
                  <a:txBody>
                    <a:bodyPr/>
                    <a:lstStyle/>
                    <a:p>
                      <a:pPr algn="l" fontAlgn="b"/>
                      <a:r>
                        <a:rPr lang="es-CO" sz="1200" b="1" i="0" u="none" strike="noStrike">
                          <a:solidFill>
                            <a:srgbClr val="000000"/>
                          </a:solidFill>
                          <a:effectLst/>
                          <a:latin typeface="+mn-lt"/>
                        </a:rPr>
                        <a:t>Promocion de desarrollo</a:t>
                      </a:r>
                    </a:p>
                  </a:txBody>
                  <a:tcPr marL="9525" marR="9525" marT="9525" marB="0" anchor="b">
                    <a:solidFill>
                      <a:schemeClr val="tx2">
                        <a:lumMod val="40000"/>
                        <a:lumOff val="60000"/>
                      </a:schemeClr>
                    </a:solidFill>
                  </a:tcPr>
                </a:tc>
                <a:tc>
                  <a:txBody>
                    <a:bodyPr/>
                    <a:lstStyle/>
                    <a:p>
                      <a:pPr algn="r" fontAlgn="b"/>
                      <a:r>
                        <a:rPr lang="es-CO" sz="1200" b="1" i="0" u="none" strike="noStrike">
                          <a:solidFill>
                            <a:srgbClr val="000000"/>
                          </a:solidFill>
                          <a:effectLst/>
                          <a:latin typeface="+mn-lt"/>
                        </a:rPr>
                        <a:t>0</a:t>
                      </a:r>
                    </a:p>
                  </a:txBody>
                  <a:tcPr marL="9525" marR="9525" marT="9525" marB="0" anchor="b">
                    <a:solidFill>
                      <a:schemeClr val="tx2">
                        <a:lumMod val="40000"/>
                        <a:lumOff val="60000"/>
                      </a:schemeClr>
                    </a:solidFill>
                  </a:tcPr>
                </a:tc>
                <a:tc>
                  <a:txBody>
                    <a:bodyPr/>
                    <a:lstStyle/>
                    <a:p>
                      <a:pPr algn="r" fontAlgn="b"/>
                      <a:r>
                        <a:rPr lang="es-CO" sz="1200" b="1" i="0" u="none" strike="noStrike">
                          <a:solidFill>
                            <a:srgbClr val="000000"/>
                          </a:solidFill>
                          <a:effectLst/>
                          <a:latin typeface="+mn-lt"/>
                        </a:rPr>
                        <a:t>0.00%</a:t>
                      </a:r>
                    </a:p>
                  </a:txBody>
                  <a:tcPr marL="9525" marR="9525" marT="9525" marB="0" anchor="b">
                    <a:solidFill>
                      <a:schemeClr val="tx2">
                        <a:lumMod val="40000"/>
                        <a:lumOff val="60000"/>
                      </a:schemeClr>
                    </a:solidFill>
                  </a:tcPr>
                </a:tc>
                <a:extLst>
                  <a:ext uri="{0D108BD9-81ED-4DB2-BD59-A6C34878D82A}">
                    <a16:rowId xmlns:a16="http://schemas.microsoft.com/office/drawing/2014/main" val="2443391263"/>
                  </a:ext>
                </a:extLst>
              </a:tr>
              <a:tr h="268428">
                <a:tc>
                  <a:txBody>
                    <a:bodyPr/>
                    <a:lstStyle/>
                    <a:p>
                      <a:pPr algn="l" fontAlgn="b"/>
                      <a:r>
                        <a:rPr lang="es-CO" sz="1200" b="1" i="0" u="none" strike="noStrike">
                          <a:solidFill>
                            <a:srgbClr val="000000"/>
                          </a:solidFill>
                          <a:effectLst/>
                          <a:latin typeface="+mn-lt"/>
                        </a:rPr>
                        <a:t>Inclusion social y Reconciliacion</a:t>
                      </a:r>
                    </a:p>
                  </a:txBody>
                  <a:tcPr marL="9525" marR="9525" marT="9525" marB="0" anchor="b">
                    <a:solidFill>
                      <a:schemeClr val="tx2">
                        <a:lumMod val="40000"/>
                        <a:lumOff val="60000"/>
                      </a:schemeClr>
                    </a:solidFill>
                  </a:tcPr>
                </a:tc>
                <a:tc>
                  <a:txBody>
                    <a:bodyPr/>
                    <a:lstStyle/>
                    <a:p>
                      <a:pPr algn="r" fontAlgn="b"/>
                      <a:r>
                        <a:rPr lang="es-CO" sz="1200" b="1" i="0" u="none" strike="noStrike" dirty="0">
                          <a:solidFill>
                            <a:srgbClr val="000000"/>
                          </a:solidFill>
                          <a:effectLst/>
                          <a:latin typeface="+mn-lt"/>
                        </a:rPr>
                        <a:t>                            9,421 </a:t>
                      </a:r>
                    </a:p>
                  </a:txBody>
                  <a:tcPr marL="9525" marR="9525" marT="9525" marB="0" anchor="b">
                    <a:solidFill>
                      <a:schemeClr val="tx2">
                        <a:lumMod val="40000"/>
                        <a:lumOff val="60000"/>
                      </a:schemeClr>
                    </a:solidFill>
                  </a:tcPr>
                </a:tc>
                <a:tc>
                  <a:txBody>
                    <a:bodyPr/>
                    <a:lstStyle/>
                    <a:p>
                      <a:pPr algn="r" fontAlgn="b"/>
                      <a:r>
                        <a:rPr lang="es-CO" sz="1200" b="1" i="0" u="none" strike="noStrike" dirty="0">
                          <a:solidFill>
                            <a:srgbClr val="000000"/>
                          </a:solidFill>
                          <a:effectLst/>
                          <a:latin typeface="+mn-lt"/>
                        </a:rPr>
                        <a:t>3.98%</a:t>
                      </a:r>
                    </a:p>
                  </a:txBody>
                  <a:tcPr marL="9525" marR="9525" marT="9525" marB="0" anchor="b">
                    <a:solidFill>
                      <a:schemeClr val="tx2">
                        <a:lumMod val="40000"/>
                        <a:lumOff val="60000"/>
                      </a:schemeClr>
                    </a:solidFill>
                  </a:tcPr>
                </a:tc>
                <a:extLst>
                  <a:ext uri="{0D108BD9-81ED-4DB2-BD59-A6C34878D82A}">
                    <a16:rowId xmlns:a16="http://schemas.microsoft.com/office/drawing/2014/main" val="4009348246"/>
                  </a:ext>
                </a:extLst>
              </a:tr>
              <a:tr h="173722">
                <a:tc>
                  <a:txBody>
                    <a:bodyPr/>
                    <a:lstStyle/>
                    <a:p>
                      <a:pPr algn="l" fontAlgn="b"/>
                      <a:r>
                        <a:rPr lang="es-CO" sz="1200" b="1" i="0" u="none" strike="noStrike">
                          <a:solidFill>
                            <a:srgbClr val="000000"/>
                          </a:solidFill>
                          <a:effectLst/>
                          <a:latin typeface="+mn-lt"/>
                        </a:rPr>
                        <a:t>Equipamiento</a:t>
                      </a:r>
                    </a:p>
                  </a:txBody>
                  <a:tcPr marL="9525" marR="9525" marT="9525" marB="0" anchor="b">
                    <a:solidFill>
                      <a:schemeClr val="tx2">
                        <a:lumMod val="40000"/>
                        <a:lumOff val="60000"/>
                      </a:schemeClr>
                    </a:solidFill>
                  </a:tcPr>
                </a:tc>
                <a:tc>
                  <a:txBody>
                    <a:bodyPr/>
                    <a:lstStyle/>
                    <a:p>
                      <a:pPr algn="r" fontAlgn="b"/>
                      <a:r>
                        <a:rPr lang="es-CO" sz="1200" b="1" i="0" u="none" strike="noStrike">
                          <a:solidFill>
                            <a:srgbClr val="000000"/>
                          </a:solidFill>
                          <a:effectLst/>
                          <a:latin typeface="+mn-lt"/>
                        </a:rPr>
                        <a:t>0</a:t>
                      </a:r>
                    </a:p>
                  </a:txBody>
                  <a:tcPr marL="9525" marR="9525" marT="9525" marB="0" anchor="b">
                    <a:solidFill>
                      <a:schemeClr val="tx2">
                        <a:lumMod val="40000"/>
                        <a:lumOff val="60000"/>
                      </a:schemeClr>
                    </a:solidFill>
                  </a:tcPr>
                </a:tc>
                <a:tc>
                  <a:txBody>
                    <a:bodyPr/>
                    <a:lstStyle/>
                    <a:p>
                      <a:pPr algn="r" fontAlgn="b"/>
                      <a:r>
                        <a:rPr lang="es-CO" sz="1200" b="1" i="0" u="none" strike="noStrike" dirty="0">
                          <a:solidFill>
                            <a:srgbClr val="000000"/>
                          </a:solidFill>
                          <a:effectLst/>
                          <a:latin typeface="+mn-lt"/>
                        </a:rPr>
                        <a:t>0.00%</a:t>
                      </a:r>
                    </a:p>
                  </a:txBody>
                  <a:tcPr marL="9525" marR="9525" marT="9525" marB="0" anchor="b">
                    <a:solidFill>
                      <a:schemeClr val="tx2">
                        <a:lumMod val="40000"/>
                        <a:lumOff val="60000"/>
                      </a:schemeClr>
                    </a:solidFill>
                  </a:tcPr>
                </a:tc>
                <a:extLst>
                  <a:ext uri="{0D108BD9-81ED-4DB2-BD59-A6C34878D82A}">
                    <a16:rowId xmlns:a16="http://schemas.microsoft.com/office/drawing/2014/main" val="3212915911"/>
                  </a:ext>
                </a:extLst>
              </a:tr>
              <a:tr h="173722">
                <a:tc>
                  <a:txBody>
                    <a:bodyPr/>
                    <a:lstStyle/>
                    <a:p>
                      <a:pPr algn="l" fontAlgn="b"/>
                      <a:r>
                        <a:rPr lang="es-CO" sz="1200" b="1" i="0" u="none" strike="noStrike">
                          <a:solidFill>
                            <a:srgbClr val="000000"/>
                          </a:solidFill>
                          <a:effectLst/>
                          <a:latin typeface="+mn-lt"/>
                        </a:rPr>
                        <a:t>Desarrollo comunitario</a:t>
                      </a:r>
                    </a:p>
                  </a:txBody>
                  <a:tcPr marL="9525" marR="9525" marT="9525" marB="0" anchor="b">
                    <a:solidFill>
                      <a:schemeClr val="tx2">
                        <a:lumMod val="40000"/>
                        <a:lumOff val="60000"/>
                      </a:schemeClr>
                    </a:solidFill>
                  </a:tcPr>
                </a:tc>
                <a:tc>
                  <a:txBody>
                    <a:bodyPr/>
                    <a:lstStyle/>
                    <a:p>
                      <a:pPr algn="r" fontAlgn="b"/>
                      <a:r>
                        <a:rPr lang="es-CO" sz="1200" b="1" i="0" u="none" strike="noStrike">
                          <a:solidFill>
                            <a:srgbClr val="000000"/>
                          </a:solidFill>
                          <a:effectLst/>
                          <a:latin typeface="+mn-lt"/>
                        </a:rPr>
                        <a:t>0</a:t>
                      </a:r>
                    </a:p>
                  </a:txBody>
                  <a:tcPr marL="9525" marR="9525" marT="9525" marB="0" anchor="b">
                    <a:solidFill>
                      <a:schemeClr val="tx2">
                        <a:lumMod val="40000"/>
                        <a:lumOff val="60000"/>
                      </a:schemeClr>
                    </a:solidFill>
                  </a:tcPr>
                </a:tc>
                <a:tc>
                  <a:txBody>
                    <a:bodyPr/>
                    <a:lstStyle/>
                    <a:p>
                      <a:pPr algn="r" fontAlgn="b"/>
                      <a:r>
                        <a:rPr lang="es-CO" sz="1200" b="1" i="0" u="none" strike="noStrike" dirty="0">
                          <a:solidFill>
                            <a:srgbClr val="000000"/>
                          </a:solidFill>
                          <a:effectLst/>
                          <a:latin typeface="+mn-lt"/>
                        </a:rPr>
                        <a:t>0.00%</a:t>
                      </a:r>
                    </a:p>
                  </a:txBody>
                  <a:tcPr marL="9525" marR="9525" marT="9525" marB="0" anchor="b">
                    <a:solidFill>
                      <a:schemeClr val="tx2">
                        <a:lumMod val="40000"/>
                        <a:lumOff val="60000"/>
                      </a:schemeClr>
                    </a:solidFill>
                  </a:tcPr>
                </a:tc>
                <a:extLst>
                  <a:ext uri="{0D108BD9-81ED-4DB2-BD59-A6C34878D82A}">
                    <a16:rowId xmlns:a16="http://schemas.microsoft.com/office/drawing/2014/main" val="3369420508"/>
                  </a:ext>
                </a:extLst>
              </a:tr>
              <a:tr h="173722">
                <a:tc>
                  <a:txBody>
                    <a:bodyPr/>
                    <a:lstStyle/>
                    <a:p>
                      <a:pPr algn="l" fontAlgn="b"/>
                      <a:r>
                        <a:rPr lang="es-CO" sz="1200" b="1" i="0" u="none" strike="noStrike">
                          <a:solidFill>
                            <a:srgbClr val="000000"/>
                          </a:solidFill>
                          <a:effectLst/>
                          <a:latin typeface="+mn-lt"/>
                        </a:rPr>
                        <a:t>Gobierno Territorial</a:t>
                      </a:r>
                    </a:p>
                  </a:txBody>
                  <a:tcPr marL="9525" marR="9525" marT="9525" marB="0" anchor="b">
                    <a:solidFill>
                      <a:schemeClr val="tx2">
                        <a:lumMod val="40000"/>
                        <a:lumOff val="60000"/>
                      </a:schemeClr>
                    </a:solidFill>
                  </a:tcPr>
                </a:tc>
                <a:tc>
                  <a:txBody>
                    <a:bodyPr/>
                    <a:lstStyle/>
                    <a:p>
                      <a:pPr algn="r" fontAlgn="b"/>
                      <a:r>
                        <a:rPr lang="es-CO" sz="1200" b="1" i="0" u="none" strike="noStrike">
                          <a:solidFill>
                            <a:srgbClr val="000000"/>
                          </a:solidFill>
                          <a:effectLst/>
                          <a:latin typeface="+mn-lt"/>
                        </a:rPr>
                        <a:t>                            1,256 </a:t>
                      </a:r>
                    </a:p>
                  </a:txBody>
                  <a:tcPr marL="9525" marR="9525" marT="9525" marB="0" anchor="b">
                    <a:solidFill>
                      <a:schemeClr val="tx2">
                        <a:lumMod val="40000"/>
                        <a:lumOff val="60000"/>
                      </a:schemeClr>
                    </a:solidFill>
                  </a:tcPr>
                </a:tc>
                <a:tc>
                  <a:txBody>
                    <a:bodyPr/>
                    <a:lstStyle/>
                    <a:p>
                      <a:pPr algn="r" fontAlgn="b"/>
                      <a:r>
                        <a:rPr lang="es-CO" sz="1200" b="1" i="0" u="none" strike="noStrike" dirty="0">
                          <a:solidFill>
                            <a:srgbClr val="000000"/>
                          </a:solidFill>
                          <a:effectLst/>
                          <a:latin typeface="+mn-lt"/>
                        </a:rPr>
                        <a:t>0.53%</a:t>
                      </a:r>
                    </a:p>
                  </a:txBody>
                  <a:tcPr marL="9525" marR="9525" marT="9525" marB="0" anchor="b">
                    <a:solidFill>
                      <a:schemeClr val="tx2">
                        <a:lumMod val="40000"/>
                        <a:lumOff val="60000"/>
                      </a:schemeClr>
                    </a:solidFill>
                  </a:tcPr>
                </a:tc>
                <a:extLst>
                  <a:ext uri="{0D108BD9-81ED-4DB2-BD59-A6C34878D82A}">
                    <a16:rowId xmlns:a16="http://schemas.microsoft.com/office/drawing/2014/main" val="2079990159"/>
                  </a:ext>
                </a:extLst>
              </a:tr>
              <a:tr h="173722">
                <a:tc>
                  <a:txBody>
                    <a:bodyPr/>
                    <a:lstStyle/>
                    <a:p>
                      <a:pPr algn="l" fontAlgn="b"/>
                      <a:r>
                        <a:rPr lang="es-CO" sz="1200" b="1" i="0" u="none" strike="noStrike">
                          <a:solidFill>
                            <a:srgbClr val="000000"/>
                          </a:solidFill>
                          <a:effectLst/>
                          <a:latin typeface="+mn-lt"/>
                        </a:rPr>
                        <a:t>Justicia y del Derecho</a:t>
                      </a:r>
                    </a:p>
                  </a:txBody>
                  <a:tcPr marL="9525" marR="9525" marT="9525" marB="0" anchor="b">
                    <a:solidFill>
                      <a:schemeClr val="tx2">
                        <a:lumMod val="40000"/>
                        <a:lumOff val="60000"/>
                      </a:schemeClr>
                    </a:solidFill>
                  </a:tcPr>
                </a:tc>
                <a:tc>
                  <a:txBody>
                    <a:bodyPr/>
                    <a:lstStyle/>
                    <a:p>
                      <a:pPr algn="r" fontAlgn="b"/>
                      <a:r>
                        <a:rPr lang="es-CO" sz="1200" b="1" i="0" u="none" strike="noStrike">
                          <a:solidFill>
                            <a:srgbClr val="000000"/>
                          </a:solidFill>
                          <a:effectLst/>
                          <a:latin typeface="+mn-lt"/>
                        </a:rPr>
                        <a:t>                                299 </a:t>
                      </a:r>
                    </a:p>
                  </a:txBody>
                  <a:tcPr marL="9525" marR="9525" marT="9525" marB="0" anchor="b">
                    <a:solidFill>
                      <a:schemeClr val="tx2">
                        <a:lumMod val="40000"/>
                        <a:lumOff val="60000"/>
                      </a:schemeClr>
                    </a:solidFill>
                  </a:tcPr>
                </a:tc>
                <a:tc>
                  <a:txBody>
                    <a:bodyPr/>
                    <a:lstStyle/>
                    <a:p>
                      <a:pPr algn="r" fontAlgn="b"/>
                      <a:r>
                        <a:rPr lang="es-CO" sz="1200" b="1" i="0" u="none" strike="noStrike" dirty="0">
                          <a:solidFill>
                            <a:srgbClr val="000000"/>
                          </a:solidFill>
                          <a:effectLst/>
                          <a:latin typeface="+mn-lt"/>
                        </a:rPr>
                        <a:t>0.13%</a:t>
                      </a:r>
                    </a:p>
                  </a:txBody>
                  <a:tcPr marL="9525" marR="9525" marT="9525" marB="0" anchor="b">
                    <a:solidFill>
                      <a:schemeClr val="tx2">
                        <a:lumMod val="40000"/>
                        <a:lumOff val="60000"/>
                      </a:schemeClr>
                    </a:solidFill>
                  </a:tcPr>
                </a:tc>
                <a:extLst>
                  <a:ext uri="{0D108BD9-81ED-4DB2-BD59-A6C34878D82A}">
                    <a16:rowId xmlns:a16="http://schemas.microsoft.com/office/drawing/2014/main" val="1387011890"/>
                  </a:ext>
                </a:extLst>
              </a:tr>
              <a:tr h="169503">
                <a:tc gridSpan="3">
                  <a:txBody>
                    <a:bodyPr/>
                    <a:lstStyle/>
                    <a:p>
                      <a:pPr algn="ctr" fontAlgn="b"/>
                      <a:r>
                        <a:rPr lang="es-CO" sz="1200" b="1" u="none" strike="noStrike" dirty="0">
                          <a:effectLst/>
                        </a:rPr>
                        <a:t>FONDOS ESPECIALES (INVERSION)</a:t>
                      </a:r>
                      <a:endParaRPr lang="es-CO" sz="1200" b="1" i="0" u="none" strike="noStrike" dirty="0">
                        <a:solidFill>
                          <a:srgbClr val="000000"/>
                        </a:solidFill>
                        <a:effectLst/>
                        <a:latin typeface="Calibri" panose="020F0502020204030204" pitchFamily="34" charset="0"/>
                      </a:endParaRPr>
                    </a:p>
                  </a:txBody>
                  <a:tcPr marL="4852" marR="4852" marT="4852" marB="0" anchor="b">
                    <a:solidFill>
                      <a:srgbClr val="00B0F0"/>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238333140"/>
                  </a:ext>
                </a:extLst>
              </a:tr>
              <a:tr h="173722">
                <a:tc>
                  <a:txBody>
                    <a:bodyPr/>
                    <a:lstStyle/>
                    <a:p>
                      <a:pPr algn="l" fontAlgn="b"/>
                      <a:r>
                        <a:rPr lang="es-CO" sz="1200" b="1" u="none" strike="noStrike" dirty="0">
                          <a:effectLst/>
                        </a:rPr>
                        <a:t>Fondo local de salud </a:t>
                      </a:r>
                      <a:endParaRPr lang="es-CO" sz="1200" b="1" i="0" u="none" strike="noStrike" dirty="0">
                        <a:solidFill>
                          <a:srgbClr val="000000"/>
                        </a:solidFill>
                        <a:effectLst/>
                        <a:latin typeface="Calibri" panose="020F0502020204030204" pitchFamily="34" charset="0"/>
                      </a:endParaRPr>
                    </a:p>
                  </a:txBody>
                  <a:tcPr marL="4852" marR="4852" marT="4852" marB="0" anchor="b">
                    <a:solidFill>
                      <a:schemeClr val="tx2">
                        <a:lumMod val="40000"/>
                        <a:lumOff val="60000"/>
                      </a:schemeClr>
                    </a:solidFill>
                  </a:tcPr>
                </a:tc>
                <a:tc>
                  <a:txBody>
                    <a:bodyPr/>
                    <a:lstStyle/>
                    <a:p>
                      <a:pPr algn="r" fontAlgn="b"/>
                      <a:r>
                        <a:rPr lang="es-CO" sz="1200" b="1" i="0" u="none" strike="noStrike">
                          <a:solidFill>
                            <a:srgbClr val="000000"/>
                          </a:solidFill>
                          <a:effectLst/>
                          <a:latin typeface="+mn-lt"/>
                        </a:rPr>
                        <a:t>                          95,889 </a:t>
                      </a:r>
                    </a:p>
                  </a:txBody>
                  <a:tcPr marL="9525" marR="9525" marT="9525" marB="0" anchor="b">
                    <a:solidFill>
                      <a:schemeClr val="tx2">
                        <a:lumMod val="40000"/>
                        <a:lumOff val="60000"/>
                      </a:schemeClr>
                    </a:solidFill>
                  </a:tcPr>
                </a:tc>
                <a:tc>
                  <a:txBody>
                    <a:bodyPr/>
                    <a:lstStyle/>
                    <a:p>
                      <a:pPr algn="r" fontAlgn="b"/>
                      <a:r>
                        <a:rPr lang="es-CO" sz="1200" b="1" i="0" u="none" strike="noStrike">
                          <a:solidFill>
                            <a:srgbClr val="000000"/>
                          </a:solidFill>
                          <a:effectLst/>
                          <a:latin typeface="+mn-lt"/>
                        </a:rPr>
                        <a:t>40.53%</a:t>
                      </a:r>
                    </a:p>
                  </a:txBody>
                  <a:tcPr marL="9525" marR="9525" marT="9525" marB="0" anchor="b">
                    <a:solidFill>
                      <a:schemeClr val="tx2">
                        <a:lumMod val="40000"/>
                        <a:lumOff val="60000"/>
                      </a:schemeClr>
                    </a:solidFill>
                  </a:tcPr>
                </a:tc>
                <a:extLst>
                  <a:ext uri="{0D108BD9-81ED-4DB2-BD59-A6C34878D82A}">
                    <a16:rowId xmlns:a16="http://schemas.microsoft.com/office/drawing/2014/main" val="353187643"/>
                  </a:ext>
                </a:extLst>
              </a:tr>
              <a:tr h="173722">
                <a:tc>
                  <a:txBody>
                    <a:bodyPr/>
                    <a:lstStyle/>
                    <a:p>
                      <a:pPr algn="l" fontAlgn="b"/>
                      <a:r>
                        <a:rPr lang="es-ES" sz="1200" b="1" u="none" strike="noStrike" dirty="0">
                          <a:effectLst/>
                        </a:rPr>
                        <a:t>Fondo de </a:t>
                      </a:r>
                      <a:r>
                        <a:rPr lang="es-ES" sz="1200" b="1" u="none" strike="noStrike" dirty="0" err="1">
                          <a:effectLst/>
                        </a:rPr>
                        <a:t>gestion</a:t>
                      </a:r>
                      <a:r>
                        <a:rPr lang="es-ES" sz="1200" b="1" u="none" strike="noStrike" dirty="0">
                          <a:effectLst/>
                        </a:rPr>
                        <a:t> de riesgo</a:t>
                      </a:r>
                      <a:endParaRPr lang="es-ES" sz="1200" b="1" i="0" u="none" strike="noStrike" dirty="0">
                        <a:solidFill>
                          <a:srgbClr val="000000"/>
                        </a:solidFill>
                        <a:effectLst/>
                        <a:latin typeface="Calibri" panose="020F0502020204030204" pitchFamily="34" charset="0"/>
                      </a:endParaRPr>
                    </a:p>
                  </a:txBody>
                  <a:tcPr marL="4852" marR="4852" marT="4852" marB="0" anchor="b">
                    <a:solidFill>
                      <a:schemeClr val="tx2">
                        <a:lumMod val="40000"/>
                        <a:lumOff val="60000"/>
                      </a:schemeClr>
                    </a:solidFill>
                  </a:tcPr>
                </a:tc>
                <a:tc>
                  <a:txBody>
                    <a:bodyPr/>
                    <a:lstStyle/>
                    <a:p>
                      <a:pPr algn="r" fontAlgn="b"/>
                      <a:r>
                        <a:rPr lang="es-CO" sz="1200" b="1" i="0" u="none" strike="noStrike">
                          <a:solidFill>
                            <a:srgbClr val="000000"/>
                          </a:solidFill>
                          <a:effectLst/>
                          <a:latin typeface="+mn-lt"/>
                        </a:rPr>
                        <a:t>                            1,251 </a:t>
                      </a:r>
                    </a:p>
                  </a:txBody>
                  <a:tcPr marL="9525" marR="9525" marT="9525" marB="0" anchor="b">
                    <a:solidFill>
                      <a:schemeClr val="tx2">
                        <a:lumMod val="40000"/>
                        <a:lumOff val="60000"/>
                      </a:schemeClr>
                    </a:solidFill>
                  </a:tcPr>
                </a:tc>
                <a:tc>
                  <a:txBody>
                    <a:bodyPr/>
                    <a:lstStyle/>
                    <a:p>
                      <a:pPr algn="r" fontAlgn="b"/>
                      <a:r>
                        <a:rPr lang="es-CO" sz="1200" b="1" i="0" u="none" strike="noStrike">
                          <a:solidFill>
                            <a:srgbClr val="000000"/>
                          </a:solidFill>
                          <a:effectLst/>
                          <a:latin typeface="+mn-lt"/>
                        </a:rPr>
                        <a:t>0.53%</a:t>
                      </a:r>
                    </a:p>
                  </a:txBody>
                  <a:tcPr marL="9525" marR="9525" marT="9525" marB="0" anchor="b">
                    <a:solidFill>
                      <a:schemeClr val="tx2">
                        <a:lumMod val="40000"/>
                        <a:lumOff val="60000"/>
                      </a:schemeClr>
                    </a:solidFill>
                  </a:tcPr>
                </a:tc>
                <a:extLst>
                  <a:ext uri="{0D108BD9-81ED-4DB2-BD59-A6C34878D82A}">
                    <a16:rowId xmlns:a16="http://schemas.microsoft.com/office/drawing/2014/main" val="3274629185"/>
                  </a:ext>
                </a:extLst>
              </a:tr>
              <a:tr h="173722">
                <a:tc>
                  <a:txBody>
                    <a:bodyPr/>
                    <a:lstStyle/>
                    <a:p>
                      <a:pPr algn="l" fontAlgn="b"/>
                      <a:r>
                        <a:rPr lang="es-CO" sz="1200" b="1" u="none" strike="noStrike" dirty="0">
                          <a:effectLst/>
                        </a:rPr>
                        <a:t>Fondo de seguridad</a:t>
                      </a:r>
                      <a:endParaRPr lang="es-CO" sz="1200" b="1" i="0" u="none" strike="noStrike" dirty="0">
                        <a:solidFill>
                          <a:srgbClr val="000000"/>
                        </a:solidFill>
                        <a:effectLst/>
                        <a:latin typeface="Calibri" panose="020F0502020204030204" pitchFamily="34" charset="0"/>
                      </a:endParaRPr>
                    </a:p>
                  </a:txBody>
                  <a:tcPr marL="4852" marR="4852" marT="4852" marB="0" anchor="b">
                    <a:solidFill>
                      <a:schemeClr val="tx2">
                        <a:lumMod val="40000"/>
                        <a:lumOff val="60000"/>
                      </a:schemeClr>
                    </a:solidFill>
                  </a:tcPr>
                </a:tc>
                <a:tc>
                  <a:txBody>
                    <a:bodyPr/>
                    <a:lstStyle/>
                    <a:p>
                      <a:pPr algn="r" fontAlgn="b"/>
                      <a:r>
                        <a:rPr lang="es-CO" sz="1200" b="1" i="0" u="none" strike="noStrike">
                          <a:solidFill>
                            <a:srgbClr val="000000"/>
                          </a:solidFill>
                          <a:effectLst/>
                          <a:latin typeface="+mn-lt"/>
                        </a:rPr>
                        <a:t>                            2,972 </a:t>
                      </a:r>
                    </a:p>
                  </a:txBody>
                  <a:tcPr marL="9525" marR="9525" marT="9525" marB="0" anchor="b">
                    <a:solidFill>
                      <a:schemeClr val="tx2">
                        <a:lumMod val="40000"/>
                        <a:lumOff val="60000"/>
                      </a:schemeClr>
                    </a:solidFill>
                  </a:tcPr>
                </a:tc>
                <a:tc>
                  <a:txBody>
                    <a:bodyPr/>
                    <a:lstStyle/>
                    <a:p>
                      <a:pPr algn="r" fontAlgn="b"/>
                      <a:r>
                        <a:rPr lang="es-CO" sz="1200" b="1" i="0" u="none" strike="noStrike">
                          <a:solidFill>
                            <a:srgbClr val="000000"/>
                          </a:solidFill>
                          <a:effectLst/>
                          <a:latin typeface="+mn-lt"/>
                        </a:rPr>
                        <a:t>1.26%</a:t>
                      </a:r>
                    </a:p>
                  </a:txBody>
                  <a:tcPr marL="9525" marR="9525" marT="9525" marB="0" anchor="b">
                    <a:solidFill>
                      <a:schemeClr val="tx2">
                        <a:lumMod val="40000"/>
                        <a:lumOff val="60000"/>
                      </a:schemeClr>
                    </a:solidFill>
                  </a:tcPr>
                </a:tc>
                <a:extLst>
                  <a:ext uri="{0D108BD9-81ED-4DB2-BD59-A6C34878D82A}">
                    <a16:rowId xmlns:a16="http://schemas.microsoft.com/office/drawing/2014/main" val="2904652684"/>
                  </a:ext>
                </a:extLst>
              </a:tr>
              <a:tr h="268428">
                <a:tc>
                  <a:txBody>
                    <a:bodyPr/>
                    <a:lstStyle/>
                    <a:p>
                      <a:pPr algn="l" fontAlgn="b"/>
                      <a:r>
                        <a:rPr lang="es-ES" sz="1200" b="1" u="none" strike="noStrike" dirty="0">
                          <a:effectLst/>
                        </a:rPr>
                        <a:t>Fondo de solidaridad y </a:t>
                      </a:r>
                      <a:r>
                        <a:rPr lang="es-ES" sz="1200" b="1" u="none" strike="noStrike" dirty="0" err="1">
                          <a:effectLst/>
                        </a:rPr>
                        <a:t>redistribucion</a:t>
                      </a:r>
                      <a:r>
                        <a:rPr lang="es-ES" sz="1200" b="1" u="none" strike="noStrike" dirty="0">
                          <a:effectLst/>
                        </a:rPr>
                        <a:t> del ingreso</a:t>
                      </a:r>
                      <a:endParaRPr lang="es-ES" sz="1200" b="1" i="0" u="none" strike="noStrike" dirty="0">
                        <a:solidFill>
                          <a:srgbClr val="000000"/>
                        </a:solidFill>
                        <a:effectLst/>
                        <a:latin typeface="Calibri" panose="020F0502020204030204" pitchFamily="34" charset="0"/>
                      </a:endParaRPr>
                    </a:p>
                  </a:txBody>
                  <a:tcPr marL="4852" marR="4852" marT="4852" marB="0" anchor="b">
                    <a:solidFill>
                      <a:schemeClr val="tx2">
                        <a:lumMod val="40000"/>
                        <a:lumOff val="60000"/>
                      </a:schemeClr>
                    </a:solidFill>
                  </a:tcPr>
                </a:tc>
                <a:tc>
                  <a:txBody>
                    <a:bodyPr/>
                    <a:lstStyle/>
                    <a:p>
                      <a:pPr algn="r" fontAlgn="b"/>
                      <a:r>
                        <a:rPr lang="es-CO" sz="1200" b="1" i="0" u="none" strike="noStrike">
                          <a:solidFill>
                            <a:srgbClr val="000000"/>
                          </a:solidFill>
                          <a:effectLst/>
                          <a:latin typeface="+mn-lt"/>
                        </a:rPr>
                        <a:t>                            4,258 </a:t>
                      </a:r>
                    </a:p>
                  </a:txBody>
                  <a:tcPr marL="9525" marR="9525" marT="9525" marB="0" anchor="b">
                    <a:solidFill>
                      <a:schemeClr val="tx2">
                        <a:lumMod val="40000"/>
                        <a:lumOff val="60000"/>
                      </a:schemeClr>
                    </a:solidFill>
                  </a:tcPr>
                </a:tc>
                <a:tc>
                  <a:txBody>
                    <a:bodyPr/>
                    <a:lstStyle/>
                    <a:p>
                      <a:pPr algn="r" fontAlgn="b"/>
                      <a:r>
                        <a:rPr lang="es-CO" sz="1200" b="1" i="0" u="none" strike="noStrike">
                          <a:solidFill>
                            <a:srgbClr val="000000"/>
                          </a:solidFill>
                          <a:effectLst/>
                          <a:latin typeface="+mn-lt"/>
                        </a:rPr>
                        <a:t>1.80%</a:t>
                      </a:r>
                    </a:p>
                  </a:txBody>
                  <a:tcPr marL="9525" marR="9525" marT="9525" marB="0" anchor="b">
                    <a:solidFill>
                      <a:schemeClr val="tx2">
                        <a:lumMod val="40000"/>
                        <a:lumOff val="60000"/>
                      </a:schemeClr>
                    </a:solidFill>
                  </a:tcPr>
                </a:tc>
                <a:extLst>
                  <a:ext uri="{0D108BD9-81ED-4DB2-BD59-A6C34878D82A}">
                    <a16:rowId xmlns:a16="http://schemas.microsoft.com/office/drawing/2014/main" val="4154226816"/>
                  </a:ext>
                </a:extLst>
              </a:tr>
              <a:tr h="173722">
                <a:tc>
                  <a:txBody>
                    <a:bodyPr/>
                    <a:lstStyle/>
                    <a:p>
                      <a:pPr algn="l" fontAlgn="b"/>
                      <a:r>
                        <a:rPr lang="es-CO" sz="1200" b="1" u="none" strike="noStrike" dirty="0">
                          <a:effectLst/>
                        </a:rPr>
                        <a:t>TOTAL SECTOR DE INVERSION</a:t>
                      </a:r>
                      <a:endParaRPr lang="es-CO" sz="1200" b="1" i="0" u="none" strike="noStrike" dirty="0">
                        <a:solidFill>
                          <a:srgbClr val="000000"/>
                        </a:solidFill>
                        <a:effectLst/>
                        <a:latin typeface="Calibri" panose="020F0502020204030204" pitchFamily="34" charset="0"/>
                      </a:endParaRPr>
                    </a:p>
                  </a:txBody>
                  <a:tcPr marL="4852" marR="4852" marT="4852" marB="0" anchor="b">
                    <a:solidFill>
                      <a:srgbClr val="00B0F0"/>
                    </a:solidFill>
                  </a:tcPr>
                </a:tc>
                <a:tc>
                  <a:txBody>
                    <a:bodyPr/>
                    <a:lstStyle/>
                    <a:p>
                      <a:pPr algn="r" fontAlgn="b"/>
                      <a:r>
                        <a:rPr lang="es-CO" sz="1200" b="1" i="0" u="none" strike="noStrike">
                          <a:solidFill>
                            <a:srgbClr val="000000"/>
                          </a:solidFill>
                          <a:effectLst/>
                          <a:latin typeface="+mn-lt"/>
                        </a:rPr>
                        <a:t>                       236,562 </a:t>
                      </a:r>
                    </a:p>
                  </a:txBody>
                  <a:tcPr marL="9525" marR="9525" marT="9525" marB="0" anchor="b">
                    <a:solidFill>
                      <a:srgbClr val="00B0F0"/>
                    </a:solidFill>
                  </a:tcPr>
                </a:tc>
                <a:tc>
                  <a:txBody>
                    <a:bodyPr/>
                    <a:lstStyle/>
                    <a:p>
                      <a:pPr algn="r" fontAlgn="b"/>
                      <a:r>
                        <a:rPr lang="es-CO" sz="1200" b="1" i="0" u="none" strike="noStrike" dirty="0">
                          <a:solidFill>
                            <a:srgbClr val="000000"/>
                          </a:solidFill>
                          <a:effectLst/>
                          <a:latin typeface="+mn-lt"/>
                        </a:rPr>
                        <a:t>100.00%</a:t>
                      </a:r>
                    </a:p>
                  </a:txBody>
                  <a:tcPr marL="9525" marR="9525" marT="9525" marB="0" anchor="b">
                    <a:solidFill>
                      <a:srgbClr val="00B0F0"/>
                    </a:solidFill>
                  </a:tcPr>
                </a:tc>
                <a:extLst>
                  <a:ext uri="{0D108BD9-81ED-4DB2-BD59-A6C34878D82A}">
                    <a16:rowId xmlns:a16="http://schemas.microsoft.com/office/drawing/2014/main" val="642616803"/>
                  </a:ext>
                </a:extLst>
              </a:tr>
            </a:tbl>
          </a:graphicData>
        </a:graphic>
      </p:graphicFrame>
      <p:sp>
        <p:nvSpPr>
          <p:cNvPr id="16" name="Título 1">
            <a:extLst>
              <a:ext uri="{FF2B5EF4-FFF2-40B4-BE49-F238E27FC236}">
                <a16:creationId xmlns:a16="http://schemas.microsoft.com/office/drawing/2014/main" id="{E9103D8F-7D01-2A1A-6565-2747B2FAC9B4}"/>
              </a:ext>
            </a:extLst>
          </p:cNvPr>
          <p:cNvSpPr txBox="1">
            <a:spLocks/>
          </p:cNvSpPr>
          <p:nvPr/>
        </p:nvSpPr>
        <p:spPr>
          <a:xfrm>
            <a:off x="85346" y="199111"/>
            <a:ext cx="12000614" cy="592401"/>
          </a:xfrm>
          <a:prstGeom prst="rect">
            <a:avLst/>
          </a:prstGeom>
        </p:spPr>
        <p:txBody>
          <a:bodyPr vert="horz" lIns="91440" tIns="45720" rIns="91440" bIns="45720" rtlCol="0" anchor="t">
            <a:normAutofit fontScale="90000"/>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ctr"/>
            <a:r>
              <a:rPr lang="es-ES" sz="3600" dirty="0">
                <a:latin typeface="Amasis MT Pro" panose="02040504050005020304" pitchFamily="18" charset="77"/>
              </a:rPr>
              <a:t>COMPOSICION DE LOS GASTOS POR SECTORES A NOV 2023</a:t>
            </a:r>
            <a:endParaRPr lang="en-US" sz="3600" dirty="0">
              <a:latin typeface="Amasis MT Pro" panose="02040504050005020304" pitchFamily="18" charset="77"/>
            </a:endParaRPr>
          </a:p>
        </p:txBody>
      </p:sp>
    </p:spTree>
    <p:extLst>
      <p:ext uri="{BB962C8B-B14F-4D97-AF65-F5344CB8AC3E}">
        <p14:creationId xmlns:p14="http://schemas.microsoft.com/office/powerpoint/2010/main" val="3166961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Hacienda</a:t>
            </a:r>
          </a:p>
          <a:p>
            <a:pPr algn="ctr"/>
            <a:endParaRPr lang="es-CO" b="1" dirty="0">
              <a:ln w="22225">
                <a:solidFill>
                  <a:schemeClr val="accent2"/>
                </a:solidFill>
                <a:prstDash val="solid"/>
              </a:ln>
              <a:solidFill>
                <a:schemeClr val="accent2">
                  <a:lumMod val="40000"/>
                  <a:lumOff val="60000"/>
                </a:schemeClr>
              </a:solidFill>
            </a:endParaRPr>
          </a:p>
        </p:txBody>
      </p:sp>
      <p:sp>
        <p:nvSpPr>
          <p:cNvPr id="30" name="CuadroTexto 29">
            <a:extLst>
              <a:ext uri="{FF2B5EF4-FFF2-40B4-BE49-F238E27FC236}">
                <a16:creationId xmlns:a16="http://schemas.microsoft.com/office/drawing/2014/main" id="{E386FB85-09A1-345F-2792-2E7095BEF229}"/>
              </a:ext>
            </a:extLst>
          </p:cNvPr>
          <p:cNvSpPr txBox="1"/>
          <p:nvPr/>
        </p:nvSpPr>
        <p:spPr>
          <a:xfrm>
            <a:off x="-1074187" y="5508204"/>
            <a:ext cx="8125227"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4" name="Título 3">
            <a:extLst>
              <a:ext uri="{FF2B5EF4-FFF2-40B4-BE49-F238E27FC236}">
                <a16:creationId xmlns:a16="http://schemas.microsoft.com/office/drawing/2014/main" id="{8DF7ED5C-FAA2-6535-DD97-0D9027725442}"/>
              </a:ext>
            </a:extLst>
          </p:cNvPr>
          <p:cNvSpPr>
            <a:spLocks noGrp="1"/>
          </p:cNvSpPr>
          <p:nvPr>
            <p:ph type="ctrTitle"/>
          </p:nvPr>
        </p:nvSpPr>
        <p:spPr/>
        <p:txBody>
          <a:bodyPr/>
          <a:lstStyle/>
          <a:p>
            <a:endParaRPr lang="es-CO" dirty="0"/>
          </a:p>
        </p:txBody>
      </p:sp>
      <p:sp>
        <p:nvSpPr>
          <p:cNvPr id="14" name="Título 1">
            <a:extLst>
              <a:ext uri="{FF2B5EF4-FFF2-40B4-BE49-F238E27FC236}">
                <a16:creationId xmlns:a16="http://schemas.microsoft.com/office/drawing/2014/main" id="{8DD44826-519C-04C4-B615-E272EAFB3A68}"/>
              </a:ext>
            </a:extLst>
          </p:cNvPr>
          <p:cNvSpPr txBox="1">
            <a:spLocks/>
          </p:cNvSpPr>
          <p:nvPr/>
        </p:nvSpPr>
        <p:spPr>
          <a:xfrm>
            <a:off x="671747" y="1927107"/>
            <a:ext cx="10657840" cy="665041"/>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ctr"/>
            <a:endParaRPr lang="en-US" sz="3100" b="1" dirty="0">
              <a:solidFill>
                <a:schemeClr val="bg1"/>
              </a:solidFill>
            </a:endParaRPr>
          </a:p>
        </p:txBody>
      </p:sp>
      <p:graphicFrame>
        <p:nvGraphicFramePr>
          <p:cNvPr id="7" name="Gráfico 6">
            <a:extLst>
              <a:ext uri="{FF2B5EF4-FFF2-40B4-BE49-F238E27FC236}">
                <a16:creationId xmlns:a16="http://schemas.microsoft.com/office/drawing/2014/main" id="{0CA5F881-935D-30DD-4A9D-4B8BF0B69F0D}"/>
              </a:ext>
            </a:extLst>
          </p:cNvPr>
          <p:cNvGraphicFramePr>
            <a:graphicFrameLocks/>
          </p:cNvGraphicFramePr>
          <p:nvPr/>
        </p:nvGraphicFramePr>
        <p:xfrm>
          <a:off x="631803" y="2492519"/>
          <a:ext cx="5559760" cy="302716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2" name="Tabla 11">
            <a:extLst>
              <a:ext uri="{FF2B5EF4-FFF2-40B4-BE49-F238E27FC236}">
                <a16:creationId xmlns:a16="http://schemas.microsoft.com/office/drawing/2014/main" id="{FC5549B9-CD41-62A3-845D-AC6E90D5BA2A}"/>
              </a:ext>
            </a:extLst>
          </p:cNvPr>
          <p:cNvGraphicFramePr>
            <a:graphicFrameLocks noGrp="1"/>
          </p:cNvGraphicFramePr>
          <p:nvPr/>
        </p:nvGraphicFramePr>
        <p:xfrm>
          <a:off x="6195362" y="2502001"/>
          <a:ext cx="5299847" cy="2998556"/>
        </p:xfrm>
        <a:graphic>
          <a:graphicData uri="http://schemas.openxmlformats.org/drawingml/2006/table">
            <a:tbl>
              <a:tblPr>
                <a:tableStyleId>{5C22544A-7EE6-4342-B048-85BDC9FD1C3A}</a:tableStyleId>
              </a:tblPr>
              <a:tblGrid>
                <a:gridCol w="2111477">
                  <a:extLst>
                    <a:ext uri="{9D8B030D-6E8A-4147-A177-3AD203B41FA5}">
                      <a16:colId xmlns:a16="http://schemas.microsoft.com/office/drawing/2014/main" val="1102933124"/>
                    </a:ext>
                  </a:extLst>
                </a:gridCol>
                <a:gridCol w="1096123">
                  <a:extLst>
                    <a:ext uri="{9D8B030D-6E8A-4147-A177-3AD203B41FA5}">
                      <a16:colId xmlns:a16="http://schemas.microsoft.com/office/drawing/2014/main" val="2068359486"/>
                    </a:ext>
                  </a:extLst>
                </a:gridCol>
                <a:gridCol w="1138428">
                  <a:extLst>
                    <a:ext uri="{9D8B030D-6E8A-4147-A177-3AD203B41FA5}">
                      <a16:colId xmlns:a16="http://schemas.microsoft.com/office/drawing/2014/main" val="2125259927"/>
                    </a:ext>
                  </a:extLst>
                </a:gridCol>
                <a:gridCol w="953819">
                  <a:extLst>
                    <a:ext uri="{9D8B030D-6E8A-4147-A177-3AD203B41FA5}">
                      <a16:colId xmlns:a16="http://schemas.microsoft.com/office/drawing/2014/main" val="4264971714"/>
                    </a:ext>
                  </a:extLst>
                </a:gridCol>
              </a:tblGrid>
              <a:tr h="665047">
                <a:tc>
                  <a:txBody>
                    <a:bodyPr/>
                    <a:lstStyle/>
                    <a:p>
                      <a:pPr algn="ctr" fontAlgn="ctr"/>
                      <a:r>
                        <a:rPr lang="es-ES" sz="1200" b="1" u="none" strike="noStrike" dirty="0">
                          <a:solidFill>
                            <a:schemeClr val="tx1"/>
                          </a:solidFill>
                          <a:effectLst/>
                        </a:rPr>
                        <a:t>Composición de los Gastos</a:t>
                      </a:r>
                      <a:endParaRPr lang="es-ES" sz="1200" b="1" i="0" u="none" strike="noStrike" dirty="0">
                        <a:solidFill>
                          <a:schemeClr val="tx1"/>
                        </a:solidFill>
                        <a:effectLst/>
                        <a:latin typeface="Calibri" panose="020F0502020204030204" pitchFamily="34" charset="0"/>
                      </a:endParaRPr>
                    </a:p>
                  </a:txBody>
                  <a:tcPr marL="9525" marR="9525" marT="9525" marB="0" anchor="ctr"/>
                </a:tc>
                <a:tc>
                  <a:txBody>
                    <a:bodyPr/>
                    <a:lstStyle/>
                    <a:p>
                      <a:pPr algn="ctr" fontAlgn="ctr"/>
                      <a:r>
                        <a:rPr lang="es-ES" sz="1100" b="1" i="0" u="none" strike="noStrike" dirty="0">
                          <a:solidFill>
                            <a:srgbClr val="000000"/>
                          </a:solidFill>
                          <a:effectLst/>
                          <a:latin typeface="Calibri" panose="020F0502020204030204" pitchFamily="34" charset="0"/>
                        </a:rPr>
                        <a:t>Gastos Ejecutados a Nov 2023 En millones</a:t>
                      </a:r>
                    </a:p>
                  </a:txBody>
                  <a:tcPr marL="9525" marR="9525" marT="9525" marB="0" anchor="ctr"/>
                </a:tc>
                <a:tc>
                  <a:txBody>
                    <a:bodyPr/>
                    <a:lstStyle/>
                    <a:p>
                      <a:pPr algn="ctr" fontAlgn="ctr"/>
                      <a:r>
                        <a:rPr lang="es-ES" sz="1100" b="1" i="0" u="none" strike="noStrike" dirty="0">
                          <a:solidFill>
                            <a:srgbClr val="000000"/>
                          </a:solidFill>
                          <a:effectLst/>
                          <a:latin typeface="Calibri" panose="020F0502020204030204" pitchFamily="34" charset="0"/>
                        </a:rPr>
                        <a:t>Gastos Ejecutados a Dic 2022 En millones</a:t>
                      </a:r>
                    </a:p>
                  </a:txBody>
                  <a:tcPr marL="9525" marR="9525" marT="9525" marB="0" anchor="ctr"/>
                </a:tc>
                <a:tc>
                  <a:txBody>
                    <a:bodyPr/>
                    <a:lstStyle/>
                    <a:p>
                      <a:pPr algn="ctr" fontAlgn="ctr"/>
                      <a:r>
                        <a:rPr lang="es-ES" sz="1100" b="1" i="0" u="none" strike="noStrike" dirty="0">
                          <a:solidFill>
                            <a:srgbClr val="000000"/>
                          </a:solidFill>
                          <a:effectLst/>
                          <a:latin typeface="Calibri" panose="020F0502020204030204" pitchFamily="34" charset="0"/>
                        </a:rPr>
                        <a:t>% Ejecución Nov 2023 Frente a Dic 2022</a:t>
                      </a:r>
                    </a:p>
                  </a:txBody>
                  <a:tcPr marL="9525" marR="9525" marT="9525" marB="0" anchor="ctr"/>
                </a:tc>
                <a:extLst>
                  <a:ext uri="{0D108BD9-81ED-4DB2-BD59-A6C34878D82A}">
                    <a16:rowId xmlns:a16="http://schemas.microsoft.com/office/drawing/2014/main" val="2152701529"/>
                  </a:ext>
                </a:extLst>
              </a:tr>
              <a:tr h="426599">
                <a:tc>
                  <a:txBody>
                    <a:bodyPr/>
                    <a:lstStyle/>
                    <a:p>
                      <a:pPr algn="l" fontAlgn="b"/>
                      <a:r>
                        <a:rPr lang="en-US" sz="1400" b="1" u="none" strike="noStrike" dirty="0">
                          <a:solidFill>
                            <a:schemeClr val="tx1"/>
                          </a:solidFill>
                          <a:effectLst/>
                        </a:rPr>
                        <a:t>Gastos de Funcionamiento</a:t>
                      </a:r>
                      <a:endParaRPr lang="en-US" sz="1400" b="1" i="0" u="none" strike="noStrike" dirty="0">
                        <a:solidFill>
                          <a:schemeClr val="tx1"/>
                        </a:solidFill>
                        <a:effectLst/>
                        <a:latin typeface="Calibri" panose="020F0502020204030204" pitchFamily="34" charset="0"/>
                      </a:endParaRPr>
                    </a:p>
                  </a:txBody>
                  <a:tcPr marL="9525" marR="9525" marT="9525" marB="0" anchor="b"/>
                </a:tc>
                <a:tc>
                  <a:txBody>
                    <a:bodyPr/>
                    <a:lstStyle/>
                    <a:p>
                      <a:pPr algn="r" fontAlgn="b"/>
                      <a:r>
                        <a:rPr lang="es-CO" sz="1600" b="1" i="0" u="none" strike="noStrike">
                          <a:solidFill>
                            <a:srgbClr val="000000"/>
                          </a:solidFill>
                          <a:effectLst/>
                          <a:latin typeface="+mj-lt"/>
                        </a:rPr>
                        <a:t>16,717</a:t>
                      </a:r>
                    </a:p>
                  </a:txBody>
                  <a:tcPr marL="9525" marR="9525" marT="9525" marB="0" anchor="b"/>
                </a:tc>
                <a:tc>
                  <a:txBody>
                    <a:bodyPr/>
                    <a:lstStyle/>
                    <a:p>
                      <a:pPr algn="r" fontAlgn="b"/>
                      <a:r>
                        <a:rPr lang="es-CO" sz="1600" b="1" i="0" u="none" strike="noStrike">
                          <a:solidFill>
                            <a:srgbClr val="000000"/>
                          </a:solidFill>
                          <a:effectLst/>
                          <a:latin typeface="+mj-lt"/>
                        </a:rPr>
                        <a:t>16,832</a:t>
                      </a:r>
                    </a:p>
                  </a:txBody>
                  <a:tcPr marL="9525" marR="9525" marT="9525" marB="0" anchor="b"/>
                </a:tc>
                <a:tc>
                  <a:txBody>
                    <a:bodyPr/>
                    <a:lstStyle/>
                    <a:p>
                      <a:pPr algn="r" fontAlgn="b"/>
                      <a:r>
                        <a:rPr lang="es-CO" sz="1600" b="1" i="0" u="none" strike="noStrike">
                          <a:solidFill>
                            <a:srgbClr val="000000"/>
                          </a:solidFill>
                          <a:effectLst/>
                          <a:latin typeface="+mj-lt"/>
                        </a:rPr>
                        <a:t>-0.69%</a:t>
                      </a:r>
                    </a:p>
                  </a:txBody>
                  <a:tcPr marL="9525" marR="9525" marT="9525" marB="0" anchor="b"/>
                </a:tc>
                <a:extLst>
                  <a:ext uri="{0D108BD9-81ED-4DB2-BD59-A6C34878D82A}">
                    <a16:rowId xmlns:a16="http://schemas.microsoft.com/office/drawing/2014/main" val="1283602762"/>
                  </a:ext>
                </a:extLst>
              </a:tr>
              <a:tr h="372416">
                <a:tc>
                  <a:txBody>
                    <a:bodyPr/>
                    <a:lstStyle/>
                    <a:p>
                      <a:pPr algn="l" fontAlgn="b"/>
                      <a:r>
                        <a:rPr lang="en-US" sz="1400" b="1" u="none" strike="noStrike" dirty="0">
                          <a:solidFill>
                            <a:schemeClr val="tx1"/>
                          </a:solidFill>
                          <a:effectLst/>
                        </a:rPr>
                        <a:t>Gastos de Inversion</a:t>
                      </a:r>
                      <a:endParaRPr lang="en-US" sz="1400" b="1" i="0" u="none" strike="noStrike" dirty="0">
                        <a:solidFill>
                          <a:schemeClr val="tx1"/>
                        </a:solidFill>
                        <a:effectLst/>
                        <a:latin typeface="Calibri" panose="020F0502020204030204" pitchFamily="34" charset="0"/>
                      </a:endParaRPr>
                    </a:p>
                  </a:txBody>
                  <a:tcPr marL="9525" marR="9525" marT="9525" marB="0" anchor="b"/>
                </a:tc>
                <a:tc>
                  <a:txBody>
                    <a:bodyPr/>
                    <a:lstStyle/>
                    <a:p>
                      <a:pPr algn="r" fontAlgn="b"/>
                      <a:r>
                        <a:rPr lang="es-CO" sz="1600" b="1" i="0" u="none" strike="noStrike">
                          <a:solidFill>
                            <a:srgbClr val="000000"/>
                          </a:solidFill>
                          <a:effectLst/>
                          <a:latin typeface="+mj-lt"/>
                        </a:rPr>
                        <a:t>132,192</a:t>
                      </a:r>
                    </a:p>
                  </a:txBody>
                  <a:tcPr marL="9525" marR="9525" marT="9525" marB="0" anchor="b"/>
                </a:tc>
                <a:tc>
                  <a:txBody>
                    <a:bodyPr/>
                    <a:lstStyle/>
                    <a:p>
                      <a:pPr algn="r" fontAlgn="b"/>
                      <a:r>
                        <a:rPr lang="es-CO" sz="1600" b="1" i="0" u="none" strike="noStrike">
                          <a:solidFill>
                            <a:srgbClr val="000000"/>
                          </a:solidFill>
                          <a:effectLst/>
                          <a:latin typeface="+mj-lt"/>
                        </a:rPr>
                        <a:t>123,501</a:t>
                      </a:r>
                    </a:p>
                  </a:txBody>
                  <a:tcPr marL="9525" marR="9525" marT="9525" marB="0" anchor="b"/>
                </a:tc>
                <a:tc>
                  <a:txBody>
                    <a:bodyPr/>
                    <a:lstStyle/>
                    <a:p>
                      <a:pPr algn="r" fontAlgn="b"/>
                      <a:r>
                        <a:rPr lang="es-CO" sz="1600" b="1" i="0" u="none" strike="noStrike">
                          <a:solidFill>
                            <a:srgbClr val="000000"/>
                          </a:solidFill>
                          <a:effectLst/>
                          <a:latin typeface="+mj-lt"/>
                        </a:rPr>
                        <a:t>6.57%</a:t>
                      </a:r>
                    </a:p>
                  </a:txBody>
                  <a:tcPr marL="9525" marR="9525" marT="9525" marB="0" anchor="b"/>
                </a:tc>
                <a:extLst>
                  <a:ext uri="{0D108BD9-81ED-4DB2-BD59-A6C34878D82A}">
                    <a16:rowId xmlns:a16="http://schemas.microsoft.com/office/drawing/2014/main" val="1764338296"/>
                  </a:ext>
                </a:extLst>
              </a:tr>
              <a:tr h="372416">
                <a:tc>
                  <a:txBody>
                    <a:bodyPr/>
                    <a:lstStyle/>
                    <a:p>
                      <a:pPr algn="l" fontAlgn="b"/>
                      <a:r>
                        <a:rPr lang="en-US" sz="1400" b="1" u="none" strike="noStrike" dirty="0">
                          <a:solidFill>
                            <a:schemeClr val="tx1"/>
                          </a:solidFill>
                          <a:effectLst/>
                        </a:rPr>
                        <a:t>Deuda Publica</a:t>
                      </a:r>
                      <a:endParaRPr lang="en-US" sz="1400" b="1" i="0" u="none" strike="noStrike" dirty="0">
                        <a:solidFill>
                          <a:schemeClr val="tx1"/>
                        </a:solidFill>
                        <a:effectLst/>
                        <a:latin typeface="Calibri" panose="020F0502020204030204" pitchFamily="34" charset="0"/>
                      </a:endParaRPr>
                    </a:p>
                  </a:txBody>
                  <a:tcPr marL="9525" marR="9525" marT="9525" marB="0" anchor="b"/>
                </a:tc>
                <a:tc>
                  <a:txBody>
                    <a:bodyPr/>
                    <a:lstStyle/>
                    <a:p>
                      <a:pPr algn="r" fontAlgn="b"/>
                      <a:r>
                        <a:rPr lang="es-CO" sz="1600" b="1" i="0" u="none" strike="noStrike">
                          <a:solidFill>
                            <a:srgbClr val="000000"/>
                          </a:solidFill>
                          <a:effectLst/>
                          <a:latin typeface="+mj-lt"/>
                        </a:rPr>
                        <a:t>1,252</a:t>
                      </a:r>
                    </a:p>
                  </a:txBody>
                  <a:tcPr marL="9525" marR="9525" marT="9525" marB="0" anchor="b"/>
                </a:tc>
                <a:tc>
                  <a:txBody>
                    <a:bodyPr/>
                    <a:lstStyle/>
                    <a:p>
                      <a:pPr algn="r" fontAlgn="b"/>
                      <a:r>
                        <a:rPr lang="es-CO" sz="1600" b="1" i="0" u="none" strike="noStrike">
                          <a:solidFill>
                            <a:srgbClr val="000000"/>
                          </a:solidFill>
                          <a:effectLst/>
                          <a:latin typeface="+mj-lt"/>
                        </a:rPr>
                        <a:t>1,119</a:t>
                      </a:r>
                    </a:p>
                  </a:txBody>
                  <a:tcPr marL="9525" marR="9525" marT="9525" marB="0" anchor="b"/>
                </a:tc>
                <a:tc>
                  <a:txBody>
                    <a:bodyPr/>
                    <a:lstStyle/>
                    <a:p>
                      <a:pPr algn="r" fontAlgn="b"/>
                      <a:r>
                        <a:rPr lang="es-CO" sz="1600" b="1" i="0" u="none" strike="noStrike">
                          <a:solidFill>
                            <a:srgbClr val="000000"/>
                          </a:solidFill>
                          <a:effectLst/>
                          <a:latin typeface="+mj-lt"/>
                        </a:rPr>
                        <a:t>10.62%</a:t>
                      </a:r>
                    </a:p>
                  </a:txBody>
                  <a:tcPr marL="9525" marR="9525" marT="9525" marB="0" anchor="b"/>
                </a:tc>
                <a:extLst>
                  <a:ext uri="{0D108BD9-81ED-4DB2-BD59-A6C34878D82A}">
                    <a16:rowId xmlns:a16="http://schemas.microsoft.com/office/drawing/2014/main" val="4056545514"/>
                  </a:ext>
                </a:extLst>
              </a:tr>
              <a:tr h="372416">
                <a:tc>
                  <a:txBody>
                    <a:bodyPr/>
                    <a:lstStyle/>
                    <a:p>
                      <a:pPr algn="l" fontAlgn="b"/>
                      <a:r>
                        <a:rPr lang="en-US" sz="1400" b="1" u="none" strike="noStrike" dirty="0">
                          <a:solidFill>
                            <a:schemeClr val="tx1"/>
                          </a:solidFill>
                          <a:effectLst/>
                        </a:rPr>
                        <a:t>Fondos especiales</a:t>
                      </a:r>
                      <a:endParaRPr lang="en-US" sz="1400" b="1" i="0" u="none" strike="noStrike" dirty="0">
                        <a:solidFill>
                          <a:schemeClr val="tx1"/>
                        </a:solidFill>
                        <a:effectLst/>
                        <a:latin typeface="Calibri" panose="020F0502020204030204" pitchFamily="34" charset="0"/>
                      </a:endParaRPr>
                    </a:p>
                  </a:txBody>
                  <a:tcPr marL="9525" marR="9525" marT="9525" marB="0" anchor="b"/>
                </a:tc>
                <a:tc>
                  <a:txBody>
                    <a:bodyPr/>
                    <a:lstStyle/>
                    <a:p>
                      <a:pPr algn="r" fontAlgn="b"/>
                      <a:r>
                        <a:rPr lang="es-CO" sz="1600" b="1" i="0" u="none" strike="noStrike">
                          <a:solidFill>
                            <a:srgbClr val="000000"/>
                          </a:solidFill>
                          <a:effectLst/>
                          <a:latin typeface="+mj-lt"/>
                        </a:rPr>
                        <a:t>104,370</a:t>
                      </a:r>
                    </a:p>
                  </a:txBody>
                  <a:tcPr marL="9525" marR="9525" marT="9525" marB="0" anchor="b"/>
                </a:tc>
                <a:tc>
                  <a:txBody>
                    <a:bodyPr/>
                    <a:lstStyle/>
                    <a:p>
                      <a:pPr algn="r" fontAlgn="b"/>
                      <a:r>
                        <a:rPr lang="es-CO" sz="1600" b="1" i="0" u="none" strike="noStrike">
                          <a:solidFill>
                            <a:srgbClr val="000000"/>
                          </a:solidFill>
                          <a:effectLst/>
                          <a:latin typeface="+mj-lt"/>
                        </a:rPr>
                        <a:t>96,133</a:t>
                      </a:r>
                    </a:p>
                  </a:txBody>
                  <a:tcPr marL="9525" marR="9525" marT="9525" marB="0" anchor="b"/>
                </a:tc>
                <a:tc>
                  <a:txBody>
                    <a:bodyPr/>
                    <a:lstStyle/>
                    <a:p>
                      <a:pPr algn="r" fontAlgn="b"/>
                      <a:r>
                        <a:rPr lang="es-CO" sz="1600" b="1" i="0" u="none" strike="noStrike">
                          <a:solidFill>
                            <a:srgbClr val="000000"/>
                          </a:solidFill>
                          <a:effectLst/>
                          <a:latin typeface="+mj-lt"/>
                        </a:rPr>
                        <a:t>7.89%</a:t>
                      </a:r>
                    </a:p>
                  </a:txBody>
                  <a:tcPr marL="9525" marR="9525" marT="9525" marB="0" anchor="b"/>
                </a:tc>
                <a:extLst>
                  <a:ext uri="{0D108BD9-81ED-4DB2-BD59-A6C34878D82A}">
                    <a16:rowId xmlns:a16="http://schemas.microsoft.com/office/drawing/2014/main" val="2056986129"/>
                  </a:ext>
                </a:extLst>
              </a:tr>
              <a:tr h="387312">
                <a:tc>
                  <a:txBody>
                    <a:bodyPr/>
                    <a:lstStyle/>
                    <a:p>
                      <a:pPr algn="l" fontAlgn="b"/>
                      <a:r>
                        <a:rPr lang="en-US" sz="1400" b="1" u="none" strike="noStrike" dirty="0">
                          <a:solidFill>
                            <a:schemeClr val="tx1"/>
                          </a:solidFill>
                          <a:effectLst/>
                        </a:rPr>
                        <a:t>Gastos de Regalias</a:t>
                      </a:r>
                      <a:endParaRPr lang="en-US" sz="1400" b="1" i="0" u="none" strike="noStrike" dirty="0">
                        <a:solidFill>
                          <a:schemeClr val="tx1"/>
                        </a:solidFill>
                        <a:effectLst/>
                        <a:latin typeface="Calibri" panose="020F0502020204030204" pitchFamily="34" charset="0"/>
                      </a:endParaRPr>
                    </a:p>
                  </a:txBody>
                  <a:tcPr marL="9525" marR="9525" marT="9525" marB="0" anchor="b"/>
                </a:tc>
                <a:tc>
                  <a:txBody>
                    <a:bodyPr/>
                    <a:lstStyle/>
                    <a:p>
                      <a:pPr algn="r" fontAlgn="b"/>
                      <a:r>
                        <a:rPr lang="es-CO" sz="1600" b="1" i="0" u="none" strike="noStrike">
                          <a:solidFill>
                            <a:srgbClr val="000000"/>
                          </a:solidFill>
                          <a:effectLst/>
                          <a:latin typeface="+mj-lt"/>
                        </a:rPr>
                        <a:t>74,539</a:t>
                      </a:r>
                    </a:p>
                  </a:txBody>
                  <a:tcPr marL="9525" marR="9525" marT="9525" marB="0" anchor="b"/>
                </a:tc>
                <a:tc>
                  <a:txBody>
                    <a:bodyPr/>
                    <a:lstStyle/>
                    <a:p>
                      <a:pPr algn="r" fontAlgn="b"/>
                      <a:r>
                        <a:rPr lang="es-CO" sz="1600" b="1" i="0" u="none" strike="noStrike">
                          <a:solidFill>
                            <a:srgbClr val="000000"/>
                          </a:solidFill>
                          <a:effectLst/>
                          <a:latin typeface="+mj-lt"/>
                        </a:rPr>
                        <a:t>63,345</a:t>
                      </a:r>
                    </a:p>
                  </a:txBody>
                  <a:tcPr marL="9525" marR="9525" marT="9525" marB="0" anchor="b"/>
                </a:tc>
                <a:tc>
                  <a:txBody>
                    <a:bodyPr/>
                    <a:lstStyle/>
                    <a:p>
                      <a:pPr algn="r" fontAlgn="b"/>
                      <a:r>
                        <a:rPr lang="es-CO" sz="1600" b="1" i="0" u="none" strike="noStrike">
                          <a:solidFill>
                            <a:srgbClr val="000000"/>
                          </a:solidFill>
                          <a:effectLst/>
                          <a:latin typeface="+mj-lt"/>
                        </a:rPr>
                        <a:t>15.02%</a:t>
                      </a:r>
                    </a:p>
                  </a:txBody>
                  <a:tcPr marL="9525" marR="9525" marT="9525" marB="0" anchor="b"/>
                </a:tc>
                <a:extLst>
                  <a:ext uri="{0D108BD9-81ED-4DB2-BD59-A6C34878D82A}">
                    <a16:rowId xmlns:a16="http://schemas.microsoft.com/office/drawing/2014/main" val="2570578789"/>
                  </a:ext>
                </a:extLst>
              </a:tr>
              <a:tr h="387312">
                <a:tc>
                  <a:txBody>
                    <a:bodyPr/>
                    <a:lstStyle/>
                    <a:p>
                      <a:pPr algn="l" fontAlgn="b"/>
                      <a:r>
                        <a:rPr lang="en-US" sz="1400" b="1" u="none" strike="noStrike" dirty="0">
                          <a:solidFill>
                            <a:schemeClr val="tx1"/>
                          </a:solidFill>
                          <a:effectLst/>
                        </a:rPr>
                        <a:t>GASTOS TOTALES</a:t>
                      </a:r>
                      <a:endParaRPr lang="en-US" sz="1400" b="1" i="0" u="none" strike="noStrike" dirty="0">
                        <a:solidFill>
                          <a:schemeClr val="tx1"/>
                        </a:solidFill>
                        <a:effectLst/>
                        <a:latin typeface="Calibri" panose="020F0502020204030204" pitchFamily="34" charset="0"/>
                      </a:endParaRPr>
                    </a:p>
                  </a:txBody>
                  <a:tcPr marL="9525" marR="9525" marT="9525" marB="0" anchor="b"/>
                </a:tc>
                <a:tc>
                  <a:txBody>
                    <a:bodyPr/>
                    <a:lstStyle/>
                    <a:p>
                      <a:pPr algn="r" fontAlgn="b"/>
                      <a:r>
                        <a:rPr lang="es-CO" sz="1600" b="1" i="0" u="none" strike="noStrike">
                          <a:solidFill>
                            <a:srgbClr val="000000"/>
                          </a:solidFill>
                          <a:effectLst/>
                          <a:latin typeface="+mj-lt"/>
                        </a:rPr>
                        <a:t>329,070</a:t>
                      </a:r>
                    </a:p>
                  </a:txBody>
                  <a:tcPr marL="9525" marR="9525" marT="9525" marB="0" anchor="b"/>
                </a:tc>
                <a:tc>
                  <a:txBody>
                    <a:bodyPr/>
                    <a:lstStyle/>
                    <a:p>
                      <a:pPr algn="r" fontAlgn="b"/>
                      <a:r>
                        <a:rPr lang="es-CO" sz="1600" b="1" i="0" u="none" strike="noStrike">
                          <a:solidFill>
                            <a:srgbClr val="000000"/>
                          </a:solidFill>
                          <a:effectLst/>
                          <a:latin typeface="+mj-lt"/>
                        </a:rPr>
                        <a:t>300,930</a:t>
                      </a:r>
                    </a:p>
                  </a:txBody>
                  <a:tcPr marL="9525" marR="9525" marT="9525" marB="0" anchor="b"/>
                </a:tc>
                <a:tc>
                  <a:txBody>
                    <a:bodyPr/>
                    <a:lstStyle/>
                    <a:p>
                      <a:pPr algn="r" fontAlgn="b"/>
                      <a:r>
                        <a:rPr lang="es-CO" sz="1600" b="1" i="0" u="none" strike="noStrike" dirty="0">
                          <a:solidFill>
                            <a:srgbClr val="000000"/>
                          </a:solidFill>
                          <a:effectLst/>
                          <a:latin typeface="+mj-lt"/>
                        </a:rPr>
                        <a:t>8.55%</a:t>
                      </a:r>
                    </a:p>
                  </a:txBody>
                  <a:tcPr marL="9525" marR="9525" marT="9525" marB="0" anchor="b"/>
                </a:tc>
                <a:extLst>
                  <a:ext uri="{0D108BD9-81ED-4DB2-BD59-A6C34878D82A}">
                    <a16:rowId xmlns:a16="http://schemas.microsoft.com/office/drawing/2014/main" val="258133229"/>
                  </a:ext>
                </a:extLst>
              </a:tr>
            </a:tbl>
          </a:graphicData>
        </a:graphic>
      </p:graphicFrame>
      <p:sp>
        <p:nvSpPr>
          <p:cNvPr id="15" name="Título 1">
            <a:extLst>
              <a:ext uri="{FF2B5EF4-FFF2-40B4-BE49-F238E27FC236}">
                <a16:creationId xmlns:a16="http://schemas.microsoft.com/office/drawing/2014/main" id="{BBA01CD9-AC8A-EA2F-0063-5FEF2F32FC3E}"/>
              </a:ext>
            </a:extLst>
          </p:cNvPr>
          <p:cNvSpPr txBox="1">
            <a:spLocks/>
          </p:cNvSpPr>
          <p:nvPr/>
        </p:nvSpPr>
        <p:spPr>
          <a:xfrm>
            <a:off x="173610" y="1868600"/>
            <a:ext cx="11844779" cy="782054"/>
          </a:xfrm>
          <a:prstGeom prst="rect">
            <a:avLst/>
          </a:prstGeom>
        </p:spPr>
        <p:txBody>
          <a:bodyPr vert="horz" lIns="91440" tIns="45720" rIns="91440" bIns="45720" rtlCol="0" anchor="t">
            <a:noAutofit/>
          </a:bodyPr>
          <a:lstStyle>
            <a:lvl1pPr algn="r" defTabSz="914400" rtl="0" eaLnBrk="1" latinLnBrk="0" hangingPunct="1">
              <a:lnSpc>
                <a:spcPct val="90000"/>
              </a:lnSpc>
              <a:spcBef>
                <a:spcPct val="0"/>
              </a:spcBef>
              <a:buNone/>
              <a:defRPr sz="6000" b="0" i="0" kern="1200" cap="none">
                <a:solidFill>
                  <a:schemeClr val="tx1"/>
                </a:solidFill>
                <a:effectLst/>
                <a:latin typeface="+mj-lt"/>
                <a:ea typeface="+mj-ea"/>
                <a:cs typeface="+mj-cs"/>
              </a:defRPr>
            </a:lvl1pPr>
          </a:lstStyle>
          <a:p>
            <a:pPr algn="ctr"/>
            <a:r>
              <a:rPr lang="es-ES" sz="3000" dirty="0">
                <a:latin typeface="Amasis MT Pro" panose="02040504050005020304" pitchFamily="18" charset="77"/>
              </a:rPr>
              <a:t>COMPARATIVO EJECUCION DE GASTOS A NOV 2023 - DIC 2022</a:t>
            </a:r>
            <a:endParaRPr lang="en-US" sz="3000" dirty="0">
              <a:latin typeface="Amasis MT Pro" panose="02040504050005020304" pitchFamily="18" charset="77"/>
            </a:endParaRPr>
          </a:p>
        </p:txBody>
      </p:sp>
    </p:spTree>
    <p:extLst>
      <p:ext uri="{BB962C8B-B14F-4D97-AF65-F5344CB8AC3E}">
        <p14:creationId xmlns:p14="http://schemas.microsoft.com/office/powerpoint/2010/main" val="3145275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387A2B1B-63A8-DCEC-2220-4B747C2740FA}"/>
              </a:ext>
            </a:extLst>
          </p:cNvPr>
          <p:cNvSpPr txBox="1"/>
          <p:nvPr/>
        </p:nvSpPr>
        <p:spPr>
          <a:xfrm>
            <a:off x="1981199" y="5137762"/>
            <a:ext cx="8307933" cy="981487"/>
          </a:xfrm>
          <a:prstGeom prst="rect">
            <a:avLst/>
          </a:prstGeom>
          <a:noFill/>
        </p:spPr>
        <p:txBody>
          <a:bodyPr wrap="square">
            <a:spAutoFit/>
          </a:bodyPr>
          <a:lstStyle/>
          <a:p>
            <a:pPr marL="0" marR="0" algn="ctr">
              <a:lnSpc>
                <a:spcPct val="107000"/>
              </a:lnSpc>
              <a:spcBef>
                <a:spcPts val="0"/>
              </a:spcBef>
              <a:spcAft>
                <a:spcPts val="800"/>
              </a:spcAft>
            </a:pPr>
            <a:r>
              <a:rPr lang="es-CO" sz="5400" b="1" dirty="0">
                <a:effectLst/>
                <a:latin typeface="Cochocib Script Latin Pro" panose="02000503000000020003" pitchFamily="2" charset="0"/>
                <a:ea typeface="Times New Roman" panose="02020603050405020304" pitchFamily="18" charset="0"/>
                <a:cs typeface="Times New Roman" panose="02020603050405020304" pitchFamily="18" charset="0"/>
              </a:rPr>
              <a:t>Secretaria: </a:t>
            </a:r>
            <a:r>
              <a:rPr lang="es-CO" sz="5400" dirty="0">
                <a:effectLst/>
                <a:latin typeface="Cochocib Script Latin Pro" panose="02000503000000020003" pitchFamily="2" charset="0"/>
                <a:ea typeface="Times New Roman" panose="02020603050405020304" pitchFamily="18" charset="0"/>
                <a:cs typeface="Times New Roman" panose="02020603050405020304" pitchFamily="18" charset="0"/>
              </a:rPr>
              <a:t>Dra.</a:t>
            </a:r>
            <a:r>
              <a:rPr lang="es-CO" sz="5400" b="1" dirty="0">
                <a:effectLst/>
                <a:latin typeface="Cochocib Script Latin Pro" panose="02000503000000020003" pitchFamily="2" charset="0"/>
                <a:ea typeface="Times New Roman" panose="02020603050405020304" pitchFamily="18" charset="0"/>
                <a:cs typeface="Times New Roman" panose="02020603050405020304" pitchFamily="18" charset="0"/>
              </a:rPr>
              <a:t> </a:t>
            </a:r>
            <a:r>
              <a:rPr lang="es-CO" sz="5400" dirty="0" err="1">
                <a:latin typeface="Cochocib Script Latin Pro" panose="02000503000000020003" pitchFamily="2" charset="0"/>
                <a:ea typeface="Times New Roman" panose="02020603050405020304" pitchFamily="18" charset="0"/>
                <a:cs typeface="Times New Roman" panose="02020603050405020304" pitchFamily="18" charset="0"/>
              </a:rPr>
              <a:t>Yoisi</a:t>
            </a:r>
            <a:r>
              <a:rPr lang="es-CO" sz="5400" dirty="0">
                <a:effectLst/>
                <a:latin typeface="Cochocib Script Latin Pro" panose="02000503000000020003" pitchFamily="2" charset="0"/>
                <a:ea typeface="Times New Roman" panose="02020603050405020304" pitchFamily="18" charset="0"/>
                <a:cs typeface="Times New Roman" panose="02020603050405020304" pitchFamily="18" charset="0"/>
              </a:rPr>
              <a:t> Ramírez Ortega</a:t>
            </a:r>
          </a:p>
        </p:txBody>
      </p:sp>
      <p:pic>
        <p:nvPicPr>
          <p:cNvPr id="10" name="Imagen 9" descr="Imagen que contiene Logotipo&#10;&#10;Descripción generada automáticamente">
            <a:extLst>
              <a:ext uri="{FF2B5EF4-FFF2-40B4-BE49-F238E27FC236}">
                <a16:creationId xmlns:a16="http://schemas.microsoft.com/office/drawing/2014/main" id="{BD6F8DA1-CD6E-18DC-F9BF-11FBEA77E9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2793" y="1512994"/>
            <a:ext cx="10524744" cy="3509827"/>
          </a:xfrm>
          <a:prstGeom prst="rect">
            <a:avLst/>
          </a:prstGeom>
        </p:spPr>
      </p:pic>
    </p:spTree>
    <p:extLst>
      <p:ext uri="{BB962C8B-B14F-4D97-AF65-F5344CB8AC3E}">
        <p14:creationId xmlns:p14="http://schemas.microsoft.com/office/powerpoint/2010/main" val="4246359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Educación </a:t>
            </a:r>
          </a:p>
          <a:p>
            <a:pPr algn="ctr"/>
            <a:endParaRPr lang="es-CO" b="1" dirty="0">
              <a:ln w="22225">
                <a:solidFill>
                  <a:schemeClr val="accent2"/>
                </a:solidFill>
                <a:prstDash val="solid"/>
              </a:ln>
              <a:solidFill>
                <a:schemeClr val="accent2">
                  <a:lumMod val="40000"/>
                  <a:lumOff val="60000"/>
                </a:schemeClr>
              </a:solidFill>
            </a:endParaRPr>
          </a:p>
        </p:txBody>
      </p:sp>
      <p:sp>
        <p:nvSpPr>
          <p:cNvPr id="12" name="CuadroTexto 11">
            <a:extLst>
              <a:ext uri="{FF2B5EF4-FFF2-40B4-BE49-F238E27FC236}">
                <a16:creationId xmlns:a16="http://schemas.microsoft.com/office/drawing/2014/main" id="{76CC4803-8002-90E4-71C1-87AD6CE16798}"/>
              </a:ext>
            </a:extLst>
          </p:cNvPr>
          <p:cNvSpPr txBox="1"/>
          <p:nvPr/>
        </p:nvSpPr>
        <p:spPr>
          <a:xfrm>
            <a:off x="6943529" y="4675511"/>
            <a:ext cx="4046979" cy="1785104"/>
          </a:xfrm>
          <a:prstGeom prst="rect">
            <a:avLst/>
          </a:prstGeom>
          <a:noFill/>
        </p:spPr>
        <p:txBody>
          <a:bodyPr wrap="square">
            <a:spAutoFit/>
          </a:bodyPr>
          <a:lstStyle/>
          <a:p>
            <a:pPr marL="0" marR="0" algn="ctr">
              <a:spcBef>
                <a:spcPts val="0"/>
              </a:spcBef>
              <a:spcAft>
                <a:spcPts val="800"/>
              </a:spcAft>
            </a:pPr>
            <a:r>
              <a:rPr lang="es-CO" sz="2200" dirty="0">
                <a:effectLst/>
                <a:latin typeface="Amasis MT Pro Light" panose="020B0604020202020204" pitchFamily="18" charset="0"/>
                <a:ea typeface="Times New Roman" panose="02020603050405020304" pitchFamily="18" charset="0"/>
                <a:cs typeface="Times New Roman" panose="02020603050405020304" pitchFamily="18" charset="0"/>
              </a:rPr>
              <a:t>Becas entregadas a los mejores estudiantes de grado 11, en cada año durante el cuatrienio  Programa de becas DRUMMOND </a:t>
            </a:r>
          </a:p>
        </p:txBody>
      </p:sp>
      <p:sp>
        <p:nvSpPr>
          <p:cNvPr id="15" name="Rectángulo 14">
            <a:extLst>
              <a:ext uri="{FF2B5EF4-FFF2-40B4-BE49-F238E27FC236}">
                <a16:creationId xmlns:a16="http://schemas.microsoft.com/office/drawing/2014/main" id="{33AE1590-A2CD-0E45-9E3C-D962888F5A46}"/>
              </a:ext>
            </a:extLst>
          </p:cNvPr>
          <p:cNvSpPr/>
          <p:nvPr/>
        </p:nvSpPr>
        <p:spPr>
          <a:xfrm>
            <a:off x="6234005" y="4803679"/>
            <a:ext cx="855408"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8800" b="1" cap="none" spc="0" dirty="0">
                <a:ln/>
                <a:solidFill>
                  <a:srgbClr val="00B050"/>
                </a:solidFill>
                <a:effectLst/>
              </a:rPr>
              <a:t>8</a:t>
            </a:r>
          </a:p>
        </p:txBody>
      </p:sp>
      <p:sp>
        <p:nvSpPr>
          <p:cNvPr id="16" name="Rectángulo 15">
            <a:extLst>
              <a:ext uri="{FF2B5EF4-FFF2-40B4-BE49-F238E27FC236}">
                <a16:creationId xmlns:a16="http://schemas.microsoft.com/office/drawing/2014/main" id="{80B48D26-EAD7-2DF6-7989-E2B522FA2F2A}"/>
              </a:ext>
            </a:extLst>
          </p:cNvPr>
          <p:cNvSpPr/>
          <p:nvPr/>
        </p:nvSpPr>
        <p:spPr>
          <a:xfrm>
            <a:off x="69456" y="1805376"/>
            <a:ext cx="5446143" cy="120032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7200" b="1" cap="none" spc="0" dirty="0">
                <a:ln/>
                <a:solidFill>
                  <a:srgbClr val="00B050"/>
                </a:solidFill>
                <a:effectLst/>
              </a:rPr>
              <a:t>15.052.366</a:t>
            </a:r>
          </a:p>
        </p:txBody>
      </p:sp>
      <p:sp>
        <p:nvSpPr>
          <p:cNvPr id="17" name="CuadroTexto 16">
            <a:extLst>
              <a:ext uri="{FF2B5EF4-FFF2-40B4-BE49-F238E27FC236}">
                <a16:creationId xmlns:a16="http://schemas.microsoft.com/office/drawing/2014/main" id="{7C6CAE46-7713-5886-158C-AA67EDDA6140}"/>
              </a:ext>
            </a:extLst>
          </p:cNvPr>
          <p:cNvSpPr txBox="1"/>
          <p:nvPr/>
        </p:nvSpPr>
        <p:spPr>
          <a:xfrm>
            <a:off x="422261" y="2873649"/>
            <a:ext cx="4606947" cy="1200329"/>
          </a:xfrm>
          <a:prstGeom prst="rect">
            <a:avLst/>
          </a:prstGeom>
          <a:noFill/>
        </p:spPr>
        <p:txBody>
          <a:bodyPr wrap="square">
            <a:spAutoFit/>
          </a:bodyPr>
          <a:lstStyle/>
          <a:p>
            <a:pPr marL="0" marR="0" algn="ctr">
              <a:spcBef>
                <a:spcPts val="0"/>
              </a:spcBef>
              <a:spcAft>
                <a:spcPts val="800"/>
              </a:spcAft>
            </a:pPr>
            <a:r>
              <a:rPr lang="es-CO" dirty="0">
                <a:effectLst/>
                <a:latin typeface="Amasis MT Pro Light" panose="020B0604020202020204" pitchFamily="18" charset="0"/>
                <a:ea typeface="Times New Roman" panose="02020603050405020304" pitchFamily="18" charset="0"/>
                <a:cs typeface="Times New Roman" panose="02020603050405020304" pitchFamily="18" charset="0"/>
              </a:rPr>
              <a:t>Raciones entregadas a </a:t>
            </a:r>
            <a:r>
              <a:rPr lang="es-CO" b="1" dirty="0">
                <a:effectLst/>
                <a:latin typeface="Amasis MT Pro Light" panose="020B0604020202020204" pitchFamily="18" charset="0"/>
                <a:ea typeface="Times New Roman" panose="02020603050405020304" pitchFamily="18" charset="0"/>
                <a:cs typeface="Times New Roman" panose="02020603050405020304" pitchFamily="18" charset="0"/>
              </a:rPr>
              <a:t>24.319 </a:t>
            </a:r>
            <a:r>
              <a:rPr lang="es-CO" dirty="0">
                <a:effectLst/>
                <a:latin typeface="Amasis MT Pro Light" panose="020B0604020202020204" pitchFamily="18" charset="0"/>
                <a:ea typeface="Times New Roman" panose="02020603050405020304" pitchFamily="18" charset="0"/>
                <a:cs typeface="Times New Roman" panose="02020603050405020304" pitchFamily="18" charset="0"/>
              </a:rPr>
              <a:t>promedio por periodo a estudiantes de las Instituciones Educativas del Municipio Durandarte el cuatrienio ofreciendo </a:t>
            </a:r>
            <a:r>
              <a:rPr lang="es-CO" dirty="0">
                <a:latin typeface="Amasis MT Pro Light" panose="020B0604020202020204" pitchFamily="18" charset="0"/>
                <a:ea typeface="Times New Roman" panose="02020603050405020304" pitchFamily="18" charset="0"/>
                <a:cs typeface="Times New Roman" panose="02020603050405020304" pitchFamily="18" charset="0"/>
              </a:rPr>
              <a:t>Cobertura universal </a:t>
            </a:r>
            <a:endParaRPr lang="es-CO" dirty="0">
              <a:effectLst/>
              <a:latin typeface="Amasis MT Pro Light" panose="020B0604020202020204" pitchFamily="18" charset="0"/>
              <a:ea typeface="Times New Roman" panose="02020603050405020304" pitchFamily="18" charset="0"/>
              <a:cs typeface="Times New Roman" panose="02020603050405020304" pitchFamily="18" charset="0"/>
            </a:endParaRPr>
          </a:p>
        </p:txBody>
      </p:sp>
      <p:sp>
        <p:nvSpPr>
          <p:cNvPr id="20" name="Rectángulo 19">
            <a:extLst>
              <a:ext uri="{FF2B5EF4-FFF2-40B4-BE49-F238E27FC236}">
                <a16:creationId xmlns:a16="http://schemas.microsoft.com/office/drawing/2014/main" id="{D09D706C-D56E-9979-409D-5DA1FC304A7A}"/>
              </a:ext>
            </a:extLst>
          </p:cNvPr>
          <p:cNvSpPr/>
          <p:nvPr/>
        </p:nvSpPr>
        <p:spPr>
          <a:xfrm>
            <a:off x="6708167" y="849664"/>
            <a:ext cx="3246805"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8800" b="1" dirty="0">
                <a:ln/>
                <a:solidFill>
                  <a:srgbClr val="00B050"/>
                </a:solidFill>
              </a:rPr>
              <a:t>3.114</a:t>
            </a:r>
            <a:endParaRPr lang="es-ES" sz="8800" b="1" cap="none" spc="0" dirty="0">
              <a:ln/>
              <a:solidFill>
                <a:srgbClr val="00B050"/>
              </a:solidFill>
              <a:effectLst/>
            </a:endParaRPr>
          </a:p>
        </p:txBody>
      </p:sp>
      <p:cxnSp>
        <p:nvCxnSpPr>
          <p:cNvPr id="23" name="Conector recto 22">
            <a:extLst>
              <a:ext uri="{FF2B5EF4-FFF2-40B4-BE49-F238E27FC236}">
                <a16:creationId xmlns:a16="http://schemas.microsoft.com/office/drawing/2014/main" id="{BDEEC635-8F95-0C66-807E-B19C59F6FAF2}"/>
              </a:ext>
            </a:extLst>
          </p:cNvPr>
          <p:cNvCxnSpPr>
            <a:cxnSpLocks/>
          </p:cNvCxnSpPr>
          <p:nvPr/>
        </p:nvCxnSpPr>
        <p:spPr>
          <a:xfrm>
            <a:off x="6096000" y="4675511"/>
            <a:ext cx="5697070" cy="33988"/>
          </a:xfrm>
          <a:prstGeom prst="line">
            <a:avLst/>
          </a:prstGeom>
          <a:ln w="19050" cap="rnd">
            <a:solidFill>
              <a:schemeClr val="tx1"/>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53FB1A3F-9F90-1AD7-E610-8D65F13ED0CC}"/>
              </a:ext>
            </a:extLst>
          </p:cNvPr>
          <p:cNvCxnSpPr>
            <a:cxnSpLocks/>
          </p:cNvCxnSpPr>
          <p:nvPr/>
        </p:nvCxnSpPr>
        <p:spPr>
          <a:xfrm>
            <a:off x="5483834" y="1549186"/>
            <a:ext cx="0" cy="3402490"/>
          </a:xfrm>
          <a:prstGeom prst="line">
            <a:avLst/>
          </a:prstGeom>
          <a:ln w="19050" cap="rnd">
            <a:solidFill>
              <a:schemeClr val="tx1"/>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29" name="CuadroTexto 28">
            <a:extLst>
              <a:ext uri="{FF2B5EF4-FFF2-40B4-BE49-F238E27FC236}">
                <a16:creationId xmlns:a16="http://schemas.microsoft.com/office/drawing/2014/main" id="{FCEE4BC7-7CB1-9546-DC39-43CF62F18702}"/>
              </a:ext>
            </a:extLst>
          </p:cNvPr>
          <p:cNvSpPr txBox="1"/>
          <p:nvPr/>
        </p:nvSpPr>
        <p:spPr>
          <a:xfrm>
            <a:off x="5755346" y="2043186"/>
            <a:ext cx="5806564" cy="1107996"/>
          </a:xfrm>
          <a:prstGeom prst="rect">
            <a:avLst/>
          </a:prstGeom>
          <a:noFill/>
        </p:spPr>
        <p:txBody>
          <a:bodyPr wrap="square">
            <a:spAutoFit/>
          </a:bodyPr>
          <a:lstStyle/>
          <a:p>
            <a:pPr marL="0" marR="0" algn="ctr">
              <a:spcBef>
                <a:spcPts val="0"/>
              </a:spcBef>
              <a:spcAft>
                <a:spcPts val="800"/>
              </a:spcAft>
            </a:pPr>
            <a:r>
              <a:rPr lang="es-CO" sz="2200" dirty="0">
                <a:effectLst/>
                <a:latin typeface="Amasis MT Pro Light" panose="020B0604020202020204" pitchFamily="18" charset="0"/>
                <a:ea typeface="Times New Roman" panose="02020603050405020304" pitchFamily="18" charset="0"/>
                <a:cs typeface="Times New Roman" panose="02020603050405020304" pitchFamily="18" charset="0"/>
              </a:rPr>
              <a:t>Becas entregadas a estudiantes de educación superior de la IES INFOTEP HVG  y la universidad del Magdalena en el cuatrienio</a:t>
            </a:r>
          </a:p>
        </p:txBody>
      </p:sp>
      <p:sp>
        <p:nvSpPr>
          <p:cNvPr id="30" name="CuadroTexto 29">
            <a:extLst>
              <a:ext uri="{FF2B5EF4-FFF2-40B4-BE49-F238E27FC236}">
                <a16:creationId xmlns:a16="http://schemas.microsoft.com/office/drawing/2014/main" id="{E386FB85-09A1-345F-2792-2E7095BEF229}"/>
              </a:ext>
            </a:extLst>
          </p:cNvPr>
          <p:cNvSpPr txBox="1"/>
          <p:nvPr/>
        </p:nvSpPr>
        <p:spPr>
          <a:xfrm>
            <a:off x="-1074187" y="5381477"/>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33" name="CuadroTexto 32">
            <a:extLst>
              <a:ext uri="{FF2B5EF4-FFF2-40B4-BE49-F238E27FC236}">
                <a16:creationId xmlns:a16="http://schemas.microsoft.com/office/drawing/2014/main" id="{EF06A1D9-9685-01D6-4AD9-0E0DA771D215}"/>
              </a:ext>
            </a:extLst>
          </p:cNvPr>
          <p:cNvSpPr txBox="1"/>
          <p:nvPr/>
        </p:nvSpPr>
        <p:spPr>
          <a:xfrm>
            <a:off x="5723582" y="3072712"/>
            <a:ext cx="4567990" cy="1077218"/>
          </a:xfrm>
          <a:prstGeom prst="rect">
            <a:avLst/>
          </a:prstGeom>
          <a:noFill/>
        </p:spPr>
        <p:txBody>
          <a:bodyPr wrap="square">
            <a:spAutoFit/>
          </a:bodyPr>
          <a:lstStyle/>
          <a:p>
            <a:r>
              <a:rPr lang="es-CO" sz="3200" b="1" dirty="0">
                <a:latin typeface="Amasis MT Pro Light" panose="020B0604020202020204" pitchFamily="18" charset="0"/>
                <a:cs typeface="Times New Roman" panose="02020603050405020304" pitchFamily="18" charset="0"/>
              </a:rPr>
              <a:t>Inversión:</a:t>
            </a:r>
          </a:p>
          <a:p>
            <a:endParaRPr lang="es-CO" sz="3200" dirty="0">
              <a:latin typeface="Amasis MT Pro Light" panose="020B0604020202020204" pitchFamily="18" charset="0"/>
              <a:cs typeface="Times New Roman" panose="02020603050405020304" pitchFamily="18" charset="0"/>
            </a:endParaRPr>
          </a:p>
        </p:txBody>
      </p:sp>
      <p:pic>
        <p:nvPicPr>
          <p:cNvPr id="4" name="Imagen 3">
            <a:extLst>
              <a:ext uri="{FF2B5EF4-FFF2-40B4-BE49-F238E27FC236}">
                <a16:creationId xmlns:a16="http://schemas.microsoft.com/office/drawing/2014/main" id="{E80FD4DE-F7E1-6C71-326C-14B39E0EA48C}"/>
              </a:ext>
            </a:extLst>
          </p:cNvPr>
          <p:cNvPicPr>
            <a:picLocks noChangeAspect="1"/>
          </p:cNvPicPr>
          <p:nvPr/>
        </p:nvPicPr>
        <p:blipFill>
          <a:blip r:embed="rId7"/>
          <a:stretch>
            <a:fillRect/>
          </a:stretch>
        </p:blipFill>
        <p:spPr>
          <a:xfrm>
            <a:off x="849642" y="4167425"/>
            <a:ext cx="3724940" cy="1590675"/>
          </a:xfrm>
          <a:prstGeom prst="rect">
            <a:avLst/>
          </a:prstGeom>
        </p:spPr>
      </p:pic>
      <p:graphicFrame>
        <p:nvGraphicFramePr>
          <p:cNvPr id="5" name="Tabla 4">
            <a:extLst>
              <a:ext uri="{FF2B5EF4-FFF2-40B4-BE49-F238E27FC236}">
                <a16:creationId xmlns:a16="http://schemas.microsoft.com/office/drawing/2014/main" id="{E6D4C99F-7DD5-A821-3422-3C9C32262EC4}"/>
              </a:ext>
            </a:extLst>
          </p:cNvPr>
          <p:cNvGraphicFramePr>
            <a:graphicFrameLocks noGrp="1"/>
          </p:cNvGraphicFramePr>
          <p:nvPr/>
        </p:nvGraphicFramePr>
        <p:xfrm>
          <a:off x="7740344" y="3217342"/>
          <a:ext cx="3602003" cy="1392006"/>
        </p:xfrm>
        <a:graphic>
          <a:graphicData uri="http://schemas.openxmlformats.org/drawingml/2006/table">
            <a:tbl>
              <a:tblPr>
                <a:tableStyleId>{5C22544A-7EE6-4342-B048-85BDC9FD1C3A}</a:tableStyleId>
              </a:tblPr>
              <a:tblGrid>
                <a:gridCol w="867082">
                  <a:extLst>
                    <a:ext uri="{9D8B030D-6E8A-4147-A177-3AD203B41FA5}">
                      <a16:colId xmlns:a16="http://schemas.microsoft.com/office/drawing/2014/main" val="1840065011"/>
                    </a:ext>
                  </a:extLst>
                </a:gridCol>
                <a:gridCol w="942952">
                  <a:extLst>
                    <a:ext uri="{9D8B030D-6E8A-4147-A177-3AD203B41FA5}">
                      <a16:colId xmlns:a16="http://schemas.microsoft.com/office/drawing/2014/main" val="3509868748"/>
                    </a:ext>
                  </a:extLst>
                </a:gridCol>
                <a:gridCol w="1791969">
                  <a:extLst>
                    <a:ext uri="{9D8B030D-6E8A-4147-A177-3AD203B41FA5}">
                      <a16:colId xmlns:a16="http://schemas.microsoft.com/office/drawing/2014/main" val="4152339710"/>
                    </a:ext>
                  </a:extLst>
                </a:gridCol>
              </a:tblGrid>
              <a:tr h="232001">
                <a:tc>
                  <a:txBody>
                    <a:bodyPr/>
                    <a:lstStyle/>
                    <a:p>
                      <a:pPr algn="ctr" fontAlgn="b"/>
                      <a:r>
                        <a:rPr lang="es-CO" sz="1400" u="none" strike="noStrike" dirty="0">
                          <a:effectLst/>
                        </a:rPr>
                        <a:t>Año</a:t>
                      </a:r>
                      <a:endParaRPr lang="es-CO"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CO" sz="1400" u="none" strike="noStrike">
                          <a:effectLst/>
                        </a:rPr>
                        <a:t>Beneficiados</a:t>
                      </a:r>
                      <a:endParaRPr lang="es-CO"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1400" u="none" strike="noStrike" dirty="0">
                          <a:effectLst/>
                        </a:rPr>
                        <a:t>Valor</a:t>
                      </a:r>
                      <a:endParaRPr lang="es-CO"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99974845"/>
                  </a:ext>
                </a:extLst>
              </a:tr>
              <a:tr h="232001">
                <a:tc>
                  <a:txBody>
                    <a:bodyPr/>
                    <a:lstStyle/>
                    <a:p>
                      <a:pPr algn="r" fontAlgn="b"/>
                      <a:r>
                        <a:rPr lang="es-CO" sz="1400" u="none" strike="noStrike" dirty="0">
                          <a:effectLst/>
                        </a:rPr>
                        <a:t>2020</a:t>
                      </a:r>
                      <a:endParaRPr lang="es-CO"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CO" sz="1400" u="none" strike="noStrike" dirty="0">
                          <a:effectLst/>
                        </a:rPr>
                        <a:t>1011</a:t>
                      </a:r>
                      <a:endParaRPr lang="es-CO"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CO" sz="1400" u="none" strike="noStrike">
                          <a:effectLst/>
                        </a:rPr>
                        <a:t>$ 305.278.800,00</a:t>
                      </a:r>
                      <a:endParaRPr lang="es-CO"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74232283"/>
                  </a:ext>
                </a:extLst>
              </a:tr>
              <a:tr h="232001">
                <a:tc>
                  <a:txBody>
                    <a:bodyPr/>
                    <a:lstStyle/>
                    <a:p>
                      <a:pPr algn="r" fontAlgn="b"/>
                      <a:r>
                        <a:rPr lang="es-CO" sz="1400" u="none" strike="noStrike">
                          <a:effectLst/>
                        </a:rPr>
                        <a:t>2021</a:t>
                      </a:r>
                      <a:endParaRPr lang="es-CO"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CO" sz="1400" u="none" strike="noStrike" dirty="0">
                          <a:effectLst/>
                        </a:rPr>
                        <a:t>1299</a:t>
                      </a:r>
                      <a:endParaRPr lang="es-CO"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CO" sz="1400" u="none" strike="noStrike" dirty="0">
                          <a:effectLst/>
                        </a:rPr>
                        <a:t>$ 450.446.340,00</a:t>
                      </a:r>
                      <a:endParaRPr lang="es-CO"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20973576"/>
                  </a:ext>
                </a:extLst>
              </a:tr>
              <a:tr h="232001">
                <a:tc>
                  <a:txBody>
                    <a:bodyPr/>
                    <a:lstStyle/>
                    <a:p>
                      <a:pPr algn="r" fontAlgn="b"/>
                      <a:r>
                        <a:rPr lang="es-CO" sz="1400" u="none" strike="noStrike">
                          <a:effectLst/>
                        </a:rPr>
                        <a:t>2022</a:t>
                      </a:r>
                      <a:endParaRPr lang="es-CO"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CO" sz="1400" u="none" strike="noStrike">
                          <a:effectLst/>
                        </a:rPr>
                        <a:t>268</a:t>
                      </a:r>
                      <a:endParaRPr lang="es-CO"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CO" sz="1400" u="none" strike="noStrike" dirty="0">
                          <a:effectLst/>
                        </a:rPr>
                        <a:t>$ 568.160.000,00</a:t>
                      </a:r>
                      <a:endParaRPr lang="es-CO"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13610905"/>
                  </a:ext>
                </a:extLst>
              </a:tr>
              <a:tr h="232001">
                <a:tc>
                  <a:txBody>
                    <a:bodyPr/>
                    <a:lstStyle/>
                    <a:p>
                      <a:pPr algn="r" fontAlgn="b"/>
                      <a:r>
                        <a:rPr lang="es-CO" sz="1400" u="none" strike="noStrike">
                          <a:effectLst/>
                        </a:rPr>
                        <a:t>2023</a:t>
                      </a:r>
                      <a:endParaRPr lang="es-CO"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CO" sz="1400" u="none" strike="noStrike">
                          <a:effectLst/>
                        </a:rPr>
                        <a:t>536</a:t>
                      </a:r>
                      <a:endParaRPr lang="es-CO"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CO" sz="1400" u="none" strike="noStrike" dirty="0">
                          <a:effectLst/>
                        </a:rPr>
                        <a:t>$ 442.682.800,00</a:t>
                      </a:r>
                      <a:endParaRPr lang="es-CO"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63751285"/>
                  </a:ext>
                </a:extLst>
              </a:tr>
              <a:tr h="232001">
                <a:tc>
                  <a:txBody>
                    <a:bodyPr/>
                    <a:lstStyle/>
                    <a:p>
                      <a:pPr algn="l" fontAlgn="b"/>
                      <a:r>
                        <a:rPr lang="es-CO" sz="1400" u="none" strike="noStrike">
                          <a:effectLst/>
                        </a:rPr>
                        <a:t>Total</a:t>
                      </a:r>
                      <a:endParaRPr lang="es-CO"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CO" sz="1400" u="none" strike="noStrike">
                          <a:effectLst/>
                        </a:rPr>
                        <a:t>3114</a:t>
                      </a:r>
                      <a:endParaRPr lang="es-CO"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CO" sz="1400" u="none" strike="noStrike" dirty="0">
                          <a:effectLst/>
                        </a:rPr>
                        <a:t>$ 1.766.567.940,00</a:t>
                      </a:r>
                      <a:endParaRPr lang="es-CO"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88789308"/>
                  </a:ext>
                </a:extLst>
              </a:tr>
            </a:tbl>
          </a:graphicData>
        </a:graphic>
      </p:graphicFrame>
    </p:spTree>
    <p:extLst>
      <p:ext uri="{BB962C8B-B14F-4D97-AF65-F5344CB8AC3E}">
        <p14:creationId xmlns:p14="http://schemas.microsoft.com/office/powerpoint/2010/main" val="2010582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51020"/>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Educación </a:t>
            </a:r>
          </a:p>
          <a:p>
            <a:pPr algn="ctr"/>
            <a:endParaRPr lang="es-CO" b="1" dirty="0">
              <a:ln w="22225">
                <a:solidFill>
                  <a:schemeClr val="accent2"/>
                </a:solidFill>
                <a:prstDash val="solid"/>
              </a:ln>
              <a:solidFill>
                <a:schemeClr val="accent2">
                  <a:lumMod val="40000"/>
                  <a:lumOff val="60000"/>
                </a:schemeClr>
              </a:solidFill>
            </a:endParaRPr>
          </a:p>
        </p:txBody>
      </p:sp>
      <p:sp>
        <p:nvSpPr>
          <p:cNvPr id="30" name="CuadroTexto 29">
            <a:extLst>
              <a:ext uri="{FF2B5EF4-FFF2-40B4-BE49-F238E27FC236}">
                <a16:creationId xmlns:a16="http://schemas.microsoft.com/office/drawing/2014/main" id="{E386FB85-09A1-345F-2792-2E7095BEF229}"/>
              </a:ext>
            </a:extLst>
          </p:cNvPr>
          <p:cNvSpPr txBox="1"/>
          <p:nvPr/>
        </p:nvSpPr>
        <p:spPr>
          <a:xfrm>
            <a:off x="-1096310" y="5429665"/>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pic>
        <p:nvPicPr>
          <p:cNvPr id="3" name="Imagen 2" descr="No hay ninguna descripción de la foto disponible.">
            <a:extLst>
              <a:ext uri="{FF2B5EF4-FFF2-40B4-BE49-F238E27FC236}">
                <a16:creationId xmlns:a16="http://schemas.microsoft.com/office/drawing/2014/main" id="{24A20B99-DA26-300C-13DE-71A911DF1BF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280" r="426" b="4950"/>
          <a:stretch/>
        </p:blipFill>
        <p:spPr bwMode="auto">
          <a:xfrm>
            <a:off x="272718" y="3382606"/>
            <a:ext cx="3985427" cy="2408594"/>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5" name="CuadroTexto 4">
            <a:extLst>
              <a:ext uri="{FF2B5EF4-FFF2-40B4-BE49-F238E27FC236}">
                <a16:creationId xmlns:a16="http://schemas.microsoft.com/office/drawing/2014/main" id="{85214277-E90E-9774-850E-3D7F2384BBAE}"/>
              </a:ext>
            </a:extLst>
          </p:cNvPr>
          <p:cNvSpPr txBox="1"/>
          <p:nvPr/>
        </p:nvSpPr>
        <p:spPr>
          <a:xfrm>
            <a:off x="2895770" y="1289686"/>
            <a:ext cx="7164808" cy="584775"/>
          </a:xfrm>
          <a:prstGeom prst="rect">
            <a:avLst/>
          </a:prstGeom>
          <a:noFill/>
        </p:spPr>
        <p:txBody>
          <a:bodyPr wrap="square">
            <a:spAutoFit/>
          </a:bodyPr>
          <a:lstStyle/>
          <a:p>
            <a:r>
              <a:rPr lang="es-CO" sz="3200" b="1" dirty="0">
                <a:latin typeface="Amasis MT Pro Light" panose="020B0604020202020204" pitchFamily="18" charset="0"/>
                <a:cs typeface="Times New Roman" panose="02020603050405020304" pitchFamily="18" charset="0"/>
              </a:rPr>
              <a:t>Programa de Alimentación Escolar </a:t>
            </a:r>
            <a:endParaRPr lang="es-CO" sz="3200" dirty="0">
              <a:solidFill>
                <a:srgbClr val="FF0000"/>
              </a:solidFill>
              <a:latin typeface="Amasis MT Pro Light" panose="020B0604020202020204" pitchFamily="18" charset="0"/>
              <a:cs typeface="Times New Roman" panose="02020603050405020304" pitchFamily="18" charset="0"/>
            </a:endParaRPr>
          </a:p>
        </p:txBody>
      </p:sp>
      <p:sp>
        <p:nvSpPr>
          <p:cNvPr id="18" name="AutoShape 2">
            <a:extLst>
              <a:ext uri="{FF2B5EF4-FFF2-40B4-BE49-F238E27FC236}">
                <a16:creationId xmlns:a16="http://schemas.microsoft.com/office/drawing/2014/main" id="{F1D14442-D201-790F-B9B0-5A2BA2FEE0F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25" name="Imagen 24" descr="Personas sentadas en una mesa&#10;&#10;Descripción generada automáticamente">
            <a:extLst>
              <a:ext uri="{FF2B5EF4-FFF2-40B4-BE49-F238E27FC236}">
                <a16:creationId xmlns:a16="http://schemas.microsoft.com/office/drawing/2014/main" id="{8BF8928E-282E-0355-B1CF-C28950B141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61581" y="2505439"/>
            <a:ext cx="3364839" cy="2523629"/>
          </a:xfrm>
          <a:prstGeom prst="rect">
            <a:avLst/>
          </a:prstGeom>
          <a:ln>
            <a:noFill/>
          </a:ln>
          <a:effectLst>
            <a:outerShdw blurRad="190500" algn="tl" rotWithShape="0">
              <a:srgbClr val="000000">
                <a:alpha val="70000"/>
              </a:srgbClr>
            </a:outerShdw>
          </a:effectLst>
        </p:spPr>
      </p:pic>
      <p:pic>
        <p:nvPicPr>
          <p:cNvPr id="28" name="Imagen 27" descr="Un grupo de personas junto a una niña&#10;&#10;Descripción generada automáticamente">
            <a:extLst>
              <a:ext uri="{FF2B5EF4-FFF2-40B4-BE49-F238E27FC236}">
                <a16:creationId xmlns:a16="http://schemas.microsoft.com/office/drawing/2014/main" id="{171E4521-44F8-E77C-8540-05EA26121B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73849" y="1874460"/>
            <a:ext cx="3586442" cy="268983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530666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Educación </a:t>
            </a:r>
          </a:p>
          <a:p>
            <a:pPr algn="ctr"/>
            <a:endParaRPr lang="es-CO" b="1" dirty="0">
              <a:ln w="22225">
                <a:solidFill>
                  <a:schemeClr val="accent2"/>
                </a:solidFill>
                <a:prstDash val="solid"/>
              </a:ln>
              <a:solidFill>
                <a:schemeClr val="accent2">
                  <a:lumMod val="40000"/>
                  <a:lumOff val="60000"/>
                </a:schemeClr>
              </a:solidFill>
            </a:endParaRPr>
          </a:p>
        </p:txBody>
      </p:sp>
      <p:cxnSp>
        <p:nvCxnSpPr>
          <p:cNvPr id="26" name="Conector recto 25">
            <a:extLst>
              <a:ext uri="{FF2B5EF4-FFF2-40B4-BE49-F238E27FC236}">
                <a16:creationId xmlns:a16="http://schemas.microsoft.com/office/drawing/2014/main" id="{53FB1A3F-9F90-1AD7-E610-8D65F13ED0CC}"/>
              </a:ext>
            </a:extLst>
          </p:cNvPr>
          <p:cNvCxnSpPr>
            <a:cxnSpLocks/>
          </p:cNvCxnSpPr>
          <p:nvPr/>
        </p:nvCxnSpPr>
        <p:spPr>
          <a:xfrm>
            <a:off x="6336890" y="2196764"/>
            <a:ext cx="0" cy="3402490"/>
          </a:xfrm>
          <a:prstGeom prst="line">
            <a:avLst/>
          </a:prstGeom>
          <a:ln w="19050" cap="rnd">
            <a:solidFill>
              <a:schemeClr val="tx1"/>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30" name="CuadroTexto 29">
            <a:extLst>
              <a:ext uri="{FF2B5EF4-FFF2-40B4-BE49-F238E27FC236}">
                <a16:creationId xmlns:a16="http://schemas.microsoft.com/office/drawing/2014/main" id="{E386FB85-09A1-345F-2792-2E7095BEF229}"/>
              </a:ext>
            </a:extLst>
          </p:cNvPr>
          <p:cNvSpPr txBox="1"/>
          <p:nvPr/>
        </p:nvSpPr>
        <p:spPr>
          <a:xfrm>
            <a:off x="-1071839" y="5424410"/>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5" name="CuadroTexto 4">
            <a:extLst>
              <a:ext uri="{FF2B5EF4-FFF2-40B4-BE49-F238E27FC236}">
                <a16:creationId xmlns:a16="http://schemas.microsoft.com/office/drawing/2014/main" id="{85214277-E90E-9774-850E-3D7F2384BBAE}"/>
              </a:ext>
            </a:extLst>
          </p:cNvPr>
          <p:cNvSpPr txBox="1"/>
          <p:nvPr/>
        </p:nvSpPr>
        <p:spPr>
          <a:xfrm>
            <a:off x="2189716" y="5348210"/>
            <a:ext cx="3326292" cy="461665"/>
          </a:xfrm>
          <a:prstGeom prst="rect">
            <a:avLst/>
          </a:prstGeom>
          <a:noFill/>
        </p:spPr>
        <p:txBody>
          <a:bodyPr wrap="square">
            <a:spAutoFit/>
          </a:bodyPr>
          <a:lstStyle/>
          <a:p>
            <a:r>
              <a:rPr lang="es-CO" sz="2400" b="1" dirty="0">
                <a:latin typeface="Amasis MT Pro Light" panose="020B0604020202020204" pitchFamily="18" charset="0"/>
                <a:cs typeface="Times New Roman" panose="02020603050405020304" pitchFamily="18" charset="0"/>
              </a:rPr>
              <a:t>BECAS INFOTEP</a:t>
            </a:r>
          </a:p>
        </p:txBody>
      </p:sp>
      <p:pic>
        <p:nvPicPr>
          <p:cNvPr id="14" name="Imagen 13" descr="No hay ninguna descripción de la foto disponible.">
            <a:extLst>
              <a:ext uri="{FF2B5EF4-FFF2-40B4-BE49-F238E27FC236}">
                <a16:creationId xmlns:a16="http://schemas.microsoft.com/office/drawing/2014/main" id="{049A91D7-A3C6-E6AE-D3DA-F26635D34CD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136"/>
          <a:stretch/>
        </p:blipFill>
        <p:spPr bwMode="auto">
          <a:xfrm>
            <a:off x="860622" y="1815432"/>
            <a:ext cx="4956388" cy="3500600"/>
          </a:xfrm>
          <a:prstGeom prst="rect">
            <a:avLst/>
          </a:prstGeom>
          <a:ln>
            <a:noFill/>
          </a:ln>
          <a:effectLst>
            <a:outerShdw blurRad="190500" algn="tl" rotWithShape="0">
              <a:srgbClr val="000000">
                <a:alpha val="70000"/>
              </a:srgbClr>
            </a:outerShdw>
          </a:effectLst>
        </p:spPr>
      </p:pic>
      <p:pic>
        <p:nvPicPr>
          <p:cNvPr id="2" name="Imagen 1" descr="Puede ser una imagen de 6 personas y personas de pie">
            <a:extLst>
              <a:ext uri="{FF2B5EF4-FFF2-40B4-BE49-F238E27FC236}">
                <a16:creationId xmlns:a16="http://schemas.microsoft.com/office/drawing/2014/main" id="{FE770473-3033-2039-9153-296A140E83B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5665"/>
          <a:stretch/>
        </p:blipFill>
        <p:spPr bwMode="auto">
          <a:xfrm>
            <a:off x="7091762" y="1982102"/>
            <a:ext cx="4401102" cy="3600850"/>
          </a:xfrm>
          <a:prstGeom prst="rect">
            <a:avLst/>
          </a:prstGeom>
          <a:ln>
            <a:noFill/>
          </a:ln>
          <a:effectLst>
            <a:outerShdw blurRad="190500" algn="tl" rotWithShape="0">
              <a:srgbClr val="000000">
                <a:alpha val="70000"/>
              </a:srgbClr>
            </a:outerShdw>
          </a:effectLst>
        </p:spPr>
      </p:pic>
      <p:sp>
        <p:nvSpPr>
          <p:cNvPr id="4" name="CuadroTexto 3">
            <a:extLst>
              <a:ext uri="{FF2B5EF4-FFF2-40B4-BE49-F238E27FC236}">
                <a16:creationId xmlns:a16="http://schemas.microsoft.com/office/drawing/2014/main" id="{9A13F1A3-17A9-C2F4-FC91-F84FBE053EDB}"/>
              </a:ext>
            </a:extLst>
          </p:cNvPr>
          <p:cNvSpPr txBox="1"/>
          <p:nvPr/>
        </p:nvSpPr>
        <p:spPr>
          <a:xfrm>
            <a:off x="6995012" y="1069534"/>
            <a:ext cx="4854560" cy="830997"/>
          </a:xfrm>
          <a:prstGeom prst="rect">
            <a:avLst/>
          </a:prstGeom>
          <a:noFill/>
        </p:spPr>
        <p:txBody>
          <a:bodyPr wrap="square">
            <a:spAutoFit/>
          </a:bodyPr>
          <a:lstStyle/>
          <a:p>
            <a:pPr algn="ctr"/>
            <a:r>
              <a:rPr lang="es-CO" sz="2400" b="1" dirty="0">
                <a:latin typeface="Amasis MT Pro Light" panose="020B0604020202020204" pitchFamily="18" charset="0"/>
                <a:cs typeface="Times New Roman" panose="02020603050405020304" pitchFamily="18" charset="0"/>
              </a:rPr>
              <a:t>BECAS DRUMMOND MEJORES BACHILLERES</a:t>
            </a:r>
            <a:endParaRPr lang="es-CO" sz="2400" dirty="0">
              <a:solidFill>
                <a:srgbClr val="FF0000"/>
              </a:solidFill>
              <a:latin typeface="Amasis MT Pro Light" panose="020B0604020202020204" pitchFamily="18" charset="0"/>
              <a:cs typeface="Times New Roman" panose="02020603050405020304" pitchFamily="18" charset="0"/>
            </a:endParaRPr>
          </a:p>
        </p:txBody>
      </p:sp>
    </p:spTree>
    <p:extLst>
      <p:ext uri="{BB962C8B-B14F-4D97-AF65-F5344CB8AC3E}">
        <p14:creationId xmlns:p14="http://schemas.microsoft.com/office/powerpoint/2010/main" val="1948844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387A2B1B-63A8-DCEC-2220-4B747C2740FA}"/>
              </a:ext>
            </a:extLst>
          </p:cNvPr>
          <p:cNvSpPr txBox="1"/>
          <p:nvPr/>
        </p:nvSpPr>
        <p:spPr>
          <a:xfrm>
            <a:off x="1553579" y="5123322"/>
            <a:ext cx="9084842" cy="981487"/>
          </a:xfrm>
          <a:prstGeom prst="rect">
            <a:avLst/>
          </a:prstGeom>
          <a:noFill/>
        </p:spPr>
        <p:txBody>
          <a:bodyPr wrap="square">
            <a:spAutoFit/>
          </a:bodyPr>
          <a:lstStyle/>
          <a:p>
            <a:pPr marL="0" marR="0" algn="ctr">
              <a:lnSpc>
                <a:spcPct val="107000"/>
              </a:lnSpc>
              <a:spcBef>
                <a:spcPts val="0"/>
              </a:spcBef>
              <a:spcAft>
                <a:spcPts val="800"/>
              </a:spcAft>
            </a:pPr>
            <a:r>
              <a:rPr lang="es-CO" sz="5400" b="1" dirty="0">
                <a:effectLst/>
                <a:latin typeface="Cochocib Script Latin Pro" panose="02000503000000020003" pitchFamily="2" charset="0"/>
                <a:ea typeface="Times New Roman" panose="02020603050405020304" pitchFamily="18" charset="0"/>
                <a:cs typeface="Times New Roman" panose="02020603050405020304" pitchFamily="18" charset="0"/>
              </a:rPr>
              <a:t>Secretari</a:t>
            </a:r>
            <a:r>
              <a:rPr lang="es-CO" sz="5400" b="1" dirty="0">
                <a:latin typeface="Cochocib Script Latin Pro" panose="02000503000000020003" pitchFamily="2" charset="0"/>
                <a:ea typeface="Times New Roman" panose="02020603050405020304" pitchFamily="18" charset="0"/>
                <a:cs typeface="Times New Roman" panose="02020603050405020304" pitchFamily="18" charset="0"/>
              </a:rPr>
              <a:t>a:</a:t>
            </a:r>
            <a:r>
              <a:rPr lang="es-CO" sz="5400" b="1" dirty="0">
                <a:effectLst/>
                <a:latin typeface="Cochocib Script Latin Pro" panose="02000503000000020003" pitchFamily="2" charset="0"/>
                <a:ea typeface="Times New Roman" panose="02020603050405020304" pitchFamily="18" charset="0"/>
                <a:cs typeface="Times New Roman" panose="02020603050405020304" pitchFamily="18" charset="0"/>
              </a:rPr>
              <a:t> </a:t>
            </a:r>
            <a:r>
              <a:rPr lang="es-CO" sz="5400" dirty="0">
                <a:effectLst/>
                <a:latin typeface="Cochocib Script Latin Pro" panose="02000503000000020003" pitchFamily="2" charset="0"/>
                <a:ea typeface="Times New Roman" panose="02020603050405020304" pitchFamily="18" charset="0"/>
                <a:cs typeface="Times New Roman" panose="02020603050405020304" pitchFamily="18" charset="0"/>
              </a:rPr>
              <a:t>Ing. </a:t>
            </a:r>
            <a:r>
              <a:rPr lang="es-CO" sz="5400" dirty="0">
                <a:latin typeface="Cochocib Script Latin Pro" panose="02000503000000020003" pitchFamily="2" charset="0"/>
                <a:ea typeface="Times New Roman" panose="02020603050405020304" pitchFamily="18" charset="0"/>
                <a:cs typeface="Times New Roman" panose="02020603050405020304" pitchFamily="18" charset="0"/>
              </a:rPr>
              <a:t>Esilda Cristina Peña Morales</a:t>
            </a:r>
            <a:endParaRPr lang="es-CO" sz="5400" dirty="0">
              <a:effectLst/>
              <a:latin typeface="Cochocib Script Latin Pro" panose="02000503000000020003" pitchFamily="2" charset="0"/>
              <a:ea typeface="Times New Roman" panose="02020603050405020304" pitchFamily="18" charset="0"/>
              <a:cs typeface="Times New Roman" panose="02020603050405020304" pitchFamily="18" charset="0"/>
            </a:endParaRPr>
          </a:p>
        </p:txBody>
      </p:sp>
      <p:pic>
        <p:nvPicPr>
          <p:cNvPr id="9" name="Imagen 8" descr="Imagen que contiene Logotipo&#10;&#10;Descripción generada automáticamente">
            <a:extLst>
              <a:ext uri="{FF2B5EF4-FFF2-40B4-BE49-F238E27FC236}">
                <a16:creationId xmlns:a16="http://schemas.microsoft.com/office/drawing/2014/main" id="{D73DACC2-5EAB-29FF-9318-77877FC1BF60}"/>
              </a:ext>
            </a:extLst>
          </p:cNvPr>
          <p:cNvPicPr>
            <a:picLocks noChangeAspect="1"/>
          </p:cNvPicPr>
          <p:nvPr/>
        </p:nvPicPr>
        <p:blipFill rotWithShape="1">
          <a:blip r:embed="rId7">
            <a:extLst>
              <a:ext uri="{28A0092B-C50C-407E-A947-70E740481C1C}">
                <a14:useLocalDpi xmlns:a14="http://schemas.microsoft.com/office/drawing/2010/main" val="0"/>
              </a:ext>
            </a:extLst>
          </a:blip>
          <a:srcRect t="34839" b="27308"/>
          <a:stretch/>
        </p:blipFill>
        <p:spPr>
          <a:xfrm>
            <a:off x="833628" y="1101139"/>
            <a:ext cx="10524744" cy="3987844"/>
          </a:xfrm>
          <a:prstGeom prst="rect">
            <a:avLst/>
          </a:prstGeom>
        </p:spPr>
      </p:pic>
    </p:spTree>
    <p:extLst>
      <p:ext uri="{BB962C8B-B14F-4D97-AF65-F5344CB8AC3E}">
        <p14:creationId xmlns:p14="http://schemas.microsoft.com/office/powerpoint/2010/main" val="13453694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Un grupo de personas de pie&#10;&#10;Descripción generada automáticamente">
            <a:extLst>
              <a:ext uri="{FF2B5EF4-FFF2-40B4-BE49-F238E27FC236}">
                <a16:creationId xmlns:a16="http://schemas.microsoft.com/office/drawing/2014/main" id="{D55DE932-69F8-106F-3BFA-B1A1457D3A16}"/>
              </a:ext>
            </a:extLst>
          </p:cNvPr>
          <p:cNvPicPr>
            <a:picLocks noChangeAspect="1"/>
          </p:cNvPicPr>
          <p:nvPr/>
        </p:nvPicPr>
        <p:blipFill rotWithShape="1">
          <a:blip r:embed="rId2">
            <a:extLst>
              <a:ext uri="{28A0092B-C50C-407E-A947-70E740481C1C}">
                <a14:useLocalDpi xmlns:a14="http://schemas.microsoft.com/office/drawing/2010/main" val="0"/>
              </a:ext>
            </a:extLst>
          </a:blip>
          <a:srcRect r="37553"/>
          <a:stretch/>
        </p:blipFill>
        <p:spPr>
          <a:xfrm>
            <a:off x="8028069" y="2823882"/>
            <a:ext cx="3806159" cy="3052483"/>
          </a:xfrm>
          <a:prstGeom prst="rect">
            <a:avLst/>
          </a:prstGeom>
          <a:ln>
            <a:noFill/>
          </a:ln>
          <a:effectLst>
            <a:outerShdw blurRad="190500" algn="tl" rotWithShape="0">
              <a:srgbClr val="000000">
                <a:alpha val="70000"/>
              </a:srgbClr>
            </a:outerShdw>
          </a:effectLst>
        </p:spPr>
      </p:pic>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3"/>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4"/>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5"/>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6"/>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Educación </a:t>
            </a:r>
          </a:p>
          <a:p>
            <a:pPr algn="ctr"/>
            <a:endParaRPr lang="es-CO" b="1" dirty="0">
              <a:ln w="22225">
                <a:solidFill>
                  <a:schemeClr val="accent2"/>
                </a:solidFill>
                <a:prstDash val="solid"/>
              </a:ln>
              <a:solidFill>
                <a:schemeClr val="accent2">
                  <a:lumMod val="40000"/>
                  <a:lumOff val="60000"/>
                </a:schemeClr>
              </a:solidFill>
            </a:endParaRPr>
          </a:p>
        </p:txBody>
      </p:sp>
      <p:sp>
        <p:nvSpPr>
          <p:cNvPr id="16" name="Rectángulo 15">
            <a:extLst>
              <a:ext uri="{FF2B5EF4-FFF2-40B4-BE49-F238E27FC236}">
                <a16:creationId xmlns:a16="http://schemas.microsoft.com/office/drawing/2014/main" id="{80B48D26-EAD7-2DF6-7989-E2B522FA2F2A}"/>
              </a:ext>
            </a:extLst>
          </p:cNvPr>
          <p:cNvSpPr/>
          <p:nvPr/>
        </p:nvSpPr>
        <p:spPr>
          <a:xfrm>
            <a:off x="969108" y="1803995"/>
            <a:ext cx="1738946"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8800" b="1" cap="none" spc="0" dirty="0">
                <a:ln/>
                <a:solidFill>
                  <a:srgbClr val="00B050"/>
                </a:solidFill>
                <a:effectLst/>
              </a:rPr>
              <a:t>32</a:t>
            </a:r>
          </a:p>
        </p:txBody>
      </p:sp>
      <p:sp>
        <p:nvSpPr>
          <p:cNvPr id="17" name="CuadroTexto 16">
            <a:extLst>
              <a:ext uri="{FF2B5EF4-FFF2-40B4-BE49-F238E27FC236}">
                <a16:creationId xmlns:a16="http://schemas.microsoft.com/office/drawing/2014/main" id="{7C6CAE46-7713-5886-158C-AA67EDDA6140}"/>
              </a:ext>
            </a:extLst>
          </p:cNvPr>
          <p:cNvSpPr txBox="1"/>
          <p:nvPr/>
        </p:nvSpPr>
        <p:spPr>
          <a:xfrm>
            <a:off x="8210" y="3109859"/>
            <a:ext cx="3945978" cy="1446550"/>
          </a:xfrm>
          <a:prstGeom prst="rect">
            <a:avLst/>
          </a:prstGeom>
          <a:noFill/>
        </p:spPr>
        <p:txBody>
          <a:bodyPr wrap="square">
            <a:spAutoFit/>
          </a:bodyPr>
          <a:lstStyle/>
          <a:p>
            <a:pPr marL="0" marR="0" algn="ctr">
              <a:spcBef>
                <a:spcPts val="0"/>
              </a:spcBef>
              <a:spcAft>
                <a:spcPts val="800"/>
              </a:spcAft>
            </a:pPr>
            <a:r>
              <a:rPr lang="es-CO" sz="2200" dirty="0">
                <a:effectLst/>
                <a:latin typeface="Amasis MT Pro Light" panose="020B0604020202020204" pitchFamily="18" charset="0"/>
                <a:ea typeface="Times New Roman" panose="02020603050405020304" pitchFamily="18" charset="0"/>
                <a:cs typeface="Times New Roman" panose="02020603050405020304" pitchFamily="18" charset="0"/>
              </a:rPr>
              <a:t>Nuevos cargos de docentes creados en la planta de la SEM. 28 Docentes, 3 Psicólogos y 1 Rector</a:t>
            </a:r>
          </a:p>
        </p:txBody>
      </p:sp>
      <p:cxnSp>
        <p:nvCxnSpPr>
          <p:cNvPr id="26" name="Conector recto 25">
            <a:extLst>
              <a:ext uri="{FF2B5EF4-FFF2-40B4-BE49-F238E27FC236}">
                <a16:creationId xmlns:a16="http://schemas.microsoft.com/office/drawing/2014/main" id="{53FB1A3F-9F90-1AD7-E610-8D65F13ED0CC}"/>
              </a:ext>
            </a:extLst>
          </p:cNvPr>
          <p:cNvCxnSpPr>
            <a:cxnSpLocks/>
          </p:cNvCxnSpPr>
          <p:nvPr/>
        </p:nvCxnSpPr>
        <p:spPr>
          <a:xfrm>
            <a:off x="3954188" y="1978987"/>
            <a:ext cx="0" cy="3402490"/>
          </a:xfrm>
          <a:prstGeom prst="line">
            <a:avLst/>
          </a:prstGeom>
          <a:ln w="19050" cap="rnd">
            <a:solidFill>
              <a:schemeClr val="tx1"/>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30" name="CuadroTexto 29">
            <a:extLst>
              <a:ext uri="{FF2B5EF4-FFF2-40B4-BE49-F238E27FC236}">
                <a16:creationId xmlns:a16="http://schemas.microsoft.com/office/drawing/2014/main" id="{E386FB85-09A1-345F-2792-2E7095BEF229}"/>
              </a:ext>
            </a:extLst>
          </p:cNvPr>
          <p:cNvSpPr txBox="1"/>
          <p:nvPr/>
        </p:nvSpPr>
        <p:spPr>
          <a:xfrm>
            <a:off x="-1074187" y="5381477"/>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pic>
        <p:nvPicPr>
          <p:cNvPr id="3" name="Imagen 2" descr="Grupo de personas en una oficina&#10;&#10;Descripción generada automáticamente">
            <a:extLst>
              <a:ext uri="{FF2B5EF4-FFF2-40B4-BE49-F238E27FC236}">
                <a16:creationId xmlns:a16="http://schemas.microsoft.com/office/drawing/2014/main" id="{C8BF2D3C-ED8D-1EE4-9610-3E3D190CFB29}"/>
              </a:ext>
            </a:extLst>
          </p:cNvPr>
          <p:cNvPicPr>
            <a:picLocks noChangeAspect="1"/>
          </p:cNvPicPr>
          <p:nvPr/>
        </p:nvPicPr>
        <p:blipFill rotWithShape="1">
          <a:blip r:embed="rId8">
            <a:extLst>
              <a:ext uri="{28A0092B-C50C-407E-A947-70E740481C1C}">
                <a14:useLocalDpi xmlns:a14="http://schemas.microsoft.com/office/drawing/2010/main" val="0"/>
              </a:ext>
            </a:extLst>
          </a:blip>
          <a:srcRect r="44493"/>
          <a:stretch/>
        </p:blipFill>
        <p:spPr>
          <a:xfrm>
            <a:off x="4281149" y="1005456"/>
            <a:ext cx="2807961" cy="305248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447082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Educación </a:t>
            </a:r>
          </a:p>
          <a:p>
            <a:pPr algn="ctr"/>
            <a:endParaRPr lang="es-CO" b="1" dirty="0">
              <a:ln w="22225">
                <a:solidFill>
                  <a:schemeClr val="accent2"/>
                </a:solidFill>
                <a:prstDash val="solid"/>
              </a:ln>
              <a:solidFill>
                <a:schemeClr val="accent2">
                  <a:lumMod val="40000"/>
                  <a:lumOff val="60000"/>
                </a:schemeClr>
              </a:solidFill>
            </a:endParaRPr>
          </a:p>
        </p:txBody>
      </p:sp>
      <p:sp>
        <p:nvSpPr>
          <p:cNvPr id="12" name="CuadroTexto 11">
            <a:extLst>
              <a:ext uri="{FF2B5EF4-FFF2-40B4-BE49-F238E27FC236}">
                <a16:creationId xmlns:a16="http://schemas.microsoft.com/office/drawing/2014/main" id="{76CC4803-8002-90E4-71C1-87AD6CE16798}"/>
              </a:ext>
            </a:extLst>
          </p:cNvPr>
          <p:cNvSpPr txBox="1"/>
          <p:nvPr/>
        </p:nvSpPr>
        <p:spPr>
          <a:xfrm>
            <a:off x="232610" y="2925633"/>
            <a:ext cx="4046979" cy="1107996"/>
          </a:xfrm>
          <a:prstGeom prst="rect">
            <a:avLst/>
          </a:prstGeom>
          <a:noFill/>
        </p:spPr>
        <p:txBody>
          <a:bodyPr wrap="square">
            <a:spAutoFit/>
          </a:bodyPr>
          <a:lstStyle/>
          <a:p>
            <a:pPr marL="0" marR="0" algn="ctr">
              <a:spcBef>
                <a:spcPts val="0"/>
              </a:spcBef>
              <a:spcAft>
                <a:spcPts val="800"/>
              </a:spcAft>
            </a:pPr>
            <a:r>
              <a:rPr lang="es-CO" sz="2200" dirty="0">
                <a:latin typeface="Amasis MT Pro Light" panose="020B0604020202020204" pitchFamily="18" charset="0"/>
                <a:ea typeface="Times New Roman" panose="02020603050405020304" pitchFamily="18" charset="0"/>
                <a:cs typeface="Times New Roman" panose="02020603050405020304" pitchFamily="18" charset="0"/>
              </a:rPr>
              <a:t>Estudiantes de la I.E. San Juan del Córdoba beneficiados con el proyecto PRAES </a:t>
            </a:r>
            <a:endParaRPr lang="es-CO" sz="2200" dirty="0">
              <a:latin typeface="Amasis MT Pro Light" panose="020B0604020202020204" pitchFamily="18" charset="0"/>
              <a:cs typeface="Times New Roman" panose="02020603050405020304" pitchFamily="18" charset="0"/>
            </a:endParaRPr>
          </a:p>
        </p:txBody>
      </p:sp>
      <p:sp>
        <p:nvSpPr>
          <p:cNvPr id="15" name="Rectángulo 14">
            <a:extLst>
              <a:ext uri="{FF2B5EF4-FFF2-40B4-BE49-F238E27FC236}">
                <a16:creationId xmlns:a16="http://schemas.microsoft.com/office/drawing/2014/main" id="{33AE1590-A2CD-0E45-9E3C-D962888F5A46}"/>
              </a:ext>
            </a:extLst>
          </p:cNvPr>
          <p:cNvSpPr/>
          <p:nvPr/>
        </p:nvSpPr>
        <p:spPr>
          <a:xfrm>
            <a:off x="531965" y="1603661"/>
            <a:ext cx="3224352"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8800" b="1" dirty="0">
                <a:ln/>
                <a:solidFill>
                  <a:srgbClr val="00B050"/>
                </a:solidFill>
              </a:rPr>
              <a:t>2.039</a:t>
            </a:r>
          </a:p>
        </p:txBody>
      </p:sp>
      <p:sp>
        <p:nvSpPr>
          <p:cNvPr id="17" name="CuadroTexto 16">
            <a:extLst>
              <a:ext uri="{FF2B5EF4-FFF2-40B4-BE49-F238E27FC236}">
                <a16:creationId xmlns:a16="http://schemas.microsoft.com/office/drawing/2014/main" id="{7C6CAE46-7713-5886-158C-AA67EDDA6140}"/>
              </a:ext>
            </a:extLst>
          </p:cNvPr>
          <p:cNvSpPr txBox="1"/>
          <p:nvPr/>
        </p:nvSpPr>
        <p:spPr>
          <a:xfrm>
            <a:off x="4800600" y="1132441"/>
            <a:ext cx="7158790" cy="1446550"/>
          </a:xfrm>
          <a:prstGeom prst="rect">
            <a:avLst/>
          </a:prstGeom>
          <a:noFill/>
        </p:spPr>
        <p:txBody>
          <a:bodyPr wrap="square">
            <a:spAutoFit/>
          </a:bodyPr>
          <a:lstStyle/>
          <a:p>
            <a:pPr marL="0" marR="0" algn="ctr">
              <a:spcBef>
                <a:spcPts val="0"/>
              </a:spcBef>
              <a:spcAft>
                <a:spcPts val="800"/>
              </a:spcAft>
            </a:pPr>
            <a:r>
              <a:rPr lang="es-CO" sz="2200" dirty="0">
                <a:latin typeface="Amasis MT Pro Light" panose="020B0604020202020204" pitchFamily="18" charset="0"/>
                <a:ea typeface="Times New Roman" panose="02020603050405020304" pitchFamily="18" charset="0"/>
                <a:cs typeface="Times New Roman" panose="02020603050405020304" pitchFamily="18" charset="0"/>
              </a:rPr>
              <a:t>Puesta en marcha del proyecto “Ciénaga Avanza de la Mano con la Lectura, </a:t>
            </a:r>
            <a:r>
              <a:rPr lang="pt-BR" sz="2200" dirty="0">
                <a:latin typeface="Amasis MT Pro Light" panose="020B0604020202020204" pitchFamily="18" charset="0"/>
                <a:cs typeface="Times New Roman" panose="02020603050405020304" pitchFamily="18" charset="0"/>
              </a:rPr>
              <a:t>escritura, </a:t>
            </a:r>
            <a:r>
              <a:rPr lang="pt-BR" sz="2200" dirty="0" err="1">
                <a:latin typeface="Amasis MT Pro Light" panose="020B0604020202020204" pitchFamily="18" charset="0"/>
                <a:cs typeface="Times New Roman" panose="02020603050405020304" pitchFamily="18" charset="0"/>
              </a:rPr>
              <a:t>oralidad</a:t>
            </a:r>
            <a:r>
              <a:rPr lang="pt-BR" sz="2200" dirty="0">
                <a:latin typeface="Amasis MT Pro Light" panose="020B0604020202020204" pitchFamily="18" charset="0"/>
                <a:cs typeface="Times New Roman" panose="02020603050405020304" pitchFamily="18" charset="0"/>
              </a:rPr>
              <a:t> y biblioteca escolar</a:t>
            </a:r>
            <a:r>
              <a:rPr lang="es-CO" sz="2200" dirty="0">
                <a:latin typeface="Amasis MT Pro Light" panose="020B0604020202020204" pitchFamily="18" charset="0"/>
                <a:cs typeface="Times New Roman" panose="02020603050405020304" pitchFamily="18" charset="0"/>
              </a:rPr>
              <a:t>” en acompañamiento con el MEN mediante </a:t>
            </a:r>
            <a:r>
              <a:rPr lang="es-CO" sz="2200" dirty="0" err="1">
                <a:latin typeface="Amasis MT Pro Light" panose="020B0604020202020204" pitchFamily="18" charset="0"/>
                <a:ea typeface="Times New Roman" panose="02020603050405020304" pitchFamily="18" charset="0"/>
                <a:cs typeface="Times New Roman" panose="02020603050405020304" pitchFamily="18" charset="0"/>
              </a:rPr>
              <a:t>Conpes</a:t>
            </a:r>
            <a:r>
              <a:rPr lang="es-CO" sz="2200" dirty="0">
                <a:latin typeface="Amasis MT Pro Light" panose="020B0604020202020204" pitchFamily="18" charset="0"/>
                <a:ea typeface="Times New Roman" panose="02020603050405020304" pitchFamily="18" charset="0"/>
                <a:cs typeface="Times New Roman" panose="02020603050405020304" pitchFamily="18" charset="0"/>
              </a:rPr>
              <a:t> 4068 de 2021 </a:t>
            </a:r>
            <a:endParaRPr lang="es-CO" sz="2200" dirty="0">
              <a:latin typeface="Amasis MT Pro Light" panose="020B0604020202020204" pitchFamily="18" charset="0"/>
              <a:cs typeface="Times New Roman" panose="02020603050405020304" pitchFamily="18" charset="0"/>
            </a:endParaRPr>
          </a:p>
        </p:txBody>
      </p:sp>
      <p:cxnSp>
        <p:nvCxnSpPr>
          <p:cNvPr id="26" name="Conector recto 25">
            <a:extLst>
              <a:ext uri="{FF2B5EF4-FFF2-40B4-BE49-F238E27FC236}">
                <a16:creationId xmlns:a16="http://schemas.microsoft.com/office/drawing/2014/main" id="{53FB1A3F-9F90-1AD7-E610-8D65F13ED0CC}"/>
              </a:ext>
            </a:extLst>
          </p:cNvPr>
          <p:cNvCxnSpPr>
            <a:cxnSpLocks/>
          </p:cNvCxnSpPr>
          <p:nvPr/>
        </p:nvCxnSpPr>
        <p:spPr>
          <a:xfrm>
            <a:off x="4565164" y="1965601"/>
            <a:ext cx="0" cy="3402490"/>
          </a:xfrm>
          <a:prstGeom prst="line">
            <a:avLst/>
          </a:prstGeom>
          <a:ln w="19050" cap="rnd">
            <a:solidFill>
              <a:schemeClr val="tx1"/>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30" name="CuadroTexto 29">
            <a:extLst>
              <a:ext uri="{FF2B5EF4-FFF2-40B4-BE49-F238E27FC236}">
                <a16:creationId xmlns:a16="http://schemas.microsoft.com/office/drawing/2014/main" id="{E386FB85-09A1-345F-2792-2E7095BEF229}"/>
              </a:ext>
            </a:extLst>
          </p:cNvPr>
          <p:cNvSpPr txBox="1"/>
          <p:nvPr/>
        </p:nvSpPr>
        <p:spPr>
          <a:xfrm>
            <a:off x="-978324" y="5400916"/>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2" name="CuadroTexto 1">
            <a:extLst>
              <a:ext uri="{FF2B5EF4-FFF2-40B4-BE49-F238E27FC236}">
                <a16:creationId xmlns:a16="http://schemas.microsoft.com/office/drawing/2014/main" id="{59A4EC48-5CA6-BBAF-D51A-F7A17F27929E}"/>
              </a:ext>
            </a:extLst>
          </p:cNvPr>
          <p:cNvSpPr txBox="1"/>
          <p:nvPr/>
        </p:nvSpPr>
        <p:spPr>
          <a:xfrm>
            <a:off x="232610" y="4203942"/>
            <a:ext cx="4567990" cy="584775"/>
          </a:xfrm>
          <a:prstGeom prst="rect">
            <a:avLst/>
          </a:prstGeom>
          <a:noFill/>
        </p:spPr>
        <p:txBody>
          <a:bodyPr wrap="square">
            <a:spAutoFit/>
          </a:bodyPr>
          <a:lstStyle/>
          <a:p>
            <a:r>
              <a:rPr lang="es-CO" sz="3200" b="1" dirty="0">
                <a:latin typeface="Amasis MT Pro Light" panose="020B0604020202020204" pitchFamily="18" charset="0"/>
                <a:cs typeface="Times New Roman" panose="02020603050405020304" pitchFamily="18" charset="0"/>
              </a:rPr>
              <a:t>Inversión: </a:t>
            </a:r>
            <a:r>
              <a:rPr lang="es-CO" sz="3200" dirty="0">
                <a:latin typeface="Amasis MT Pro Light" panose="020B0604020202020204" pitchFamily="18" charset="0"/>
                <a:cs typeface="Times New Roman" panose="02020603050405020304" pitchFamily="18" charset="0"/>
              </a:rPr>
              <a:t>$ 120.000.000</a:t>
            </a:r>
          </a:p>
        </p:txBody>
      </p:sp>
      <p:pic>
        <p:nvPicPr>
          <p:cNvPr id="5" name="Imagen 4" descr="Diagrama&#10;&#10;Descripción generada automáticamente">
            <a:extLst>
              <a:ext uri="{FF2B5EF4-FFF2-40B4-BE49-F238E27FC236}">
                <a16:creationId xmlns:a16="http://schemas.microsoft.com/office/drawing/2014/main" id="{217EAE86-52D8-7DF7-A3ED-45126AA44C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99999" y="2611816"/>
            <a:ext cx="3631925" cy="332478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860731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descr="Un hombre parado al lado de un jardín&#10;&#10;Descripción generada automáticamente con confianza baja">
            <a:extLst>
              <a:ext uri="{FF2B5EF4-FFF2-40B4-BE49-F238E27FC236}">
                <a16:creationId xmlns:a16="http://schemas.microsoft.com/office/drawing/2014/main" id="{9329BBFA-F219-580F-D959-1C3BCD31D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5784" y="1388566"/>
            <a:ext cx="3586070" cy="4781426"/>
          </a:xfrm>
          <a:prstGeom prst="rect">
            <a:avLst/>
          </a:prstGeom>
          <a:ln>
            <a:noFill/>
          </a:ln>
          <a:effectLst>
            <a:outerShdw blurRad="190500" algn="tl" rotWithShape="0">
              <a:srgbClr val="000000">
                <a:alpha val="70000"/>
              </a:srgbClr>
            </a:outerShdw>
          </a:effectLst>
        </p:spPr>
      </p:pic>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3"/>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4"/>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5"/>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6"/>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Educación </a:t>
            </a:r>
          </a:p>
          <a:p>
            <a:pPr algn="ctr"/>
            <a:endParaRPr lang="es-CO" b="1" dirty="0">
              <a:ln w="22225">
                <a:solidFill>
                  <a:schemeClr val="accent2"/>
                </a:solidFill>
                <a:prstDash val="solid"/>
              </a:ln>
              <a:solidFill>
                <a:schemeClr val="accent2">
                  <a:lumMod val="40000"/>
                  <a:lumOff val="60000"/>
                </a:schemeClr>
              </a:solidFill>
            </a:endParaRPr>
          </a:p>
        </p:txBody>
      </p:sp>
      <p:cxnSp>
        <p:nvCxnSpPr>
          <p:cNvPr id="26" name="Conector recto 25">
            <a:extLst>
              <a:ext uri="{FF2B5EF4-FFF2-40B4-BE49-F238E27FC236}">
                <a16:creationId xmlns:a16="http://schemas.microsoft.com/office/drawing/2014/main" id="{53FB1A3F-9F90-1AD7-E610-8D65F13ED0CC}"/>
              </a:ext>
            </a:extLst>
          </p:cNvPr>
          <p:cNvCxnSpPr>
            <a:cxnSpLocks/>
          </p:cNvCxnSpPr>
          <p:nvPr/>
        </p:nvCxnSpPr>
        <p:spPr>
          <a:xfrm>
            <a:off x="6336890" y="2196764"/>
            <a:ext cx="0" cy="3402490"/>
          </a:xfrm>
          <a:prstGeom prst="line">
            <a:avLst/>
          </a:prstGeom>
          <a:ln w="19050" cap="rnd">
            <a:solidFill>
              <a:schemeClr val="tx1"/>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30" name="CuadroTexto 29">
            <a:extLst>
              <a:ext uri="{FF2B5EF4-FFF2-40B4-BE49-F238E27FC236}">
                <a16:creationId xmlns:a16="http://schemas.microsoft.com/office/drawing/2014/main" id="{E386FB85-09A1-345F-2792-2E7095BEF229}"/>
              </a:ext>
            </a:extLst>
          </p:cNvPr>
          <p:cNvSpPr txBox="1"/>
          <p:nvPr/>
        </p:nvSpPr>
        <p:spPr>
          <a:xfrm>
            <a:off x="-1071839" y="5424410"/>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4" name="CuadroTexto 3">
            <a:extLst>
              <a:ext uri="{FF2B5EF4-FFF2-40B4-BE49-F238E27FC236}">
                <a16:creationId xmlns:a16="http://schemas.microsoft.com/office/drawing/2014/main" id="{9A13F1A3-17A9-C2F4-FC91-F84FBE053EDB}"/>
              </a:ext>
            </a:extLst>
          </p:cNvPr>
          <p:cNvSpPr txBox="1"/>
          <p:nvPr/>
        </p:nvSpPr>
        <p:spPr>
          <a:xfrm>
            <a:off x="3048560" y="901051"/>
            <a:ext cx="7248075" cy="461665"/>
          </a:xfrm>
          <a:prstGeom prst="rect">
            <a:avLst/>
          </a:prstGeom>
          <a:noFill/>
        </p:spPr>
        <p:txBody>
          <a:bodyPr wrap="square">
            <a:spAutoFit/>
          </a:bodyPr>
          <a:lstStyle/>
          <a:p>
            <a:pPr algn="ctr"/>
            <a:r>
              <a:rPr lang="es-CO" sz="2400" b="1" dirty="0">
                <a:latin typeface="Amasis MT Pro Light" panose="020B0604020202020204" pitchFamily="18" charset="0"/>
                <a:cs typeface="Times New Roman" panose="02020603050405020304" pitchFamily="18" charset="0"/>
              </a:rPr>
              <a:t>PROYECTO PRAES I.E. SAN JUAN DEL CORDOBA</a:t>
            </a:r>
            <a:endParaRPr lang="es-CO" sz="2400" dirty="0">
              <a:solidFill>
                <a:srgbClr val="FF0000"/>
              </a:solidFill>
              <a:latin typeface="Amasis MT Pro Light" panose="020B0604020202020204" pitchFamily="18" charset="0"/>
              <a:cs typeface="Times New Roman" panose="02020603050405020304" pitchFamily="18" charset="0"/>
            </a:endParaRPr>
          </a:p>
        </p:txBody>
      </p:sp>
      <p:pic>
        <p:nvPicPr>
          <p:cNvPr id="7" name="Imagen 6" descr="Un grupo de personas en un parque&#10;&#10;Descripción generada automáticamente con confianza media">
            <a:extLst>
              <a:ext uri="{FF2B5EF4-FFF2-40B4-BE49-F238E27FC236}">
                <a16:creationId xmlns:a16="http://schemas.microsoft.com/office/drawing/2014/main" id="{7B1C8047-0B8D-1C33-2824-C997441F67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4522" y="2029109"/>
            <a:ext cx="4800589" cy="360044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98009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Educación </a:t>
            </a:r>
          </a:p>
          <a:p>
            <a:pPr algn="ctr"/>
            <a:endParaRPr lang="es-CO" b="1" dirty="0">
              <a:ln w="22225">
                <a:solidFill>
                  <a:schemeClr val="accent2"/>
                </a:solidFill>
                <a:prstDash val="solid"/>
              </a:ln>
              <a:solidFill>
                <a:schemeClr val="accent2">
                  <a:lumMod val="40000"/>
                  <a:lumOff val="60000"/>
                </a:schemeClr>
              </a:solidFill>
            </a:endParaRPr>
          </a:p>
        </p:txBody>
      </p:sp>
      <p:sp>
        <p:nvSpPr>
          <p:cNvPr id="4" name="CuadroTexto 3">
            <a:extLst>
              <a:ext uri="{FF2B5EF4-FFF2-40B4-BE49-F238E27FC236}">
                <a16:creationId xmlns:a16="http://schemas.microsoft.com/office/drawing/2014/main" id="{9A13F1A3-17A9-C2F4-FC91-F84FBE053EDB}"/>
              </a:ext>
            </a:extLst>
          </p:cNvPr>
          <p:cNvSpPr txBox="1"/>
          <p:nvPr/>
        </p:nvSpPr>
        <p:spPr>
          <a:xfrm>
            <a:off x="2667000" y="901051"/>
            <a:ext cx="9292390" cy="1200329"/>
          </a:xfrm>
          <a:prstGeom prst="rect">
            <a:avLst/>
          </a:prstGeom>
          <a:noFill/>
        </p:spPr>
        <p:txBody>
          <a:bodyPr wrap="square">
            <a:spAutoFit/>
          </a:bodyPr>
          <a:lstStyle/>
          <a:p>
            <a:pPr algn="ctr"/>
            <a:r>
              <a:rPr lang="es-CO" sz="1800" b="1" dirty="0">
                <a:effectLst/>
                <a:latin typeface="Arial" panose="020B0604020202020204" pitchFamily="34" charset="0"/>
                <a:ea typeface="Arial Narrow" panose="020B0606020202030204" pitchFamily="34" charset="0"/>
              </a:rPr>
              <a:t>ATENCION DE EMERGENCIA EDUCATIVA OCASIONADA POR LAS FUERTES LLUVIAS PARA LA RECONSTRUCCION DE 11 AULAS EDUCATIVAS EN LA INSTITUCION EDUCATIVA SAN JUAN DEL CORDOBA EN EL MUNICIPIO DE CIENAGA - MAGDALENA.</a:t>
            </a:r>
            <a:endParaRPr lang="es-CO" sz="2400" dirty="0">
              <a:solidFill>
                <a:srgbClr val="FF0000"/>
              </a:solidFill>
              <a:latin typeface="Amasis MT Pro Light" panose="020B0604020202020204" pitchFamily="18" charset="0"/>
              <a:cs typeface="Times New Roman" panose="02020603050405020304" pitchFamily="18" charset="0"/>
            </a:endParaRPr>
          </a:p>
        </p:txBody>
      </p:sp>
      <p:pic>
        <p:nvPicPr>
          <p:cNvPr id="10" name="Imagen 9">
            <a:extLst>
              <a:ext uri="{FF2B5EF4-FFF2-40B4-BE49-F238E27FC236}">
                <a16:creationId xmlns:a16="http://schemas.microsoft.com/office/drawing/2014/main" id="{7D6073B7-8B37-DAB8-0E7E-2EAE5EC3891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8906" y="2432624"/>
            <a:ext cx="3349255" cy="2984411"/>
          </a:xfrm>
          <a:prstGeom prst="rect">
            <a:avLst/>
          </a:prstGeom>
          <a:noFill/>
          <a:ln>
            <a:noFill/>
          </a:ln>
        </p:spPr>
      </p:pic>
      <p:sp>
        <p:nvSpPr>
          <p:cNvPr id="14" name="AutoShape 2">
            <a:extLst>
              <a:ext uri="{FF2B5EF4-FFF2-40B4-BE49-F238E27FC236}">
                <a16:creationId xmlns:a16="http://schemas.microsoft.com/office/drawing/2014/main" id="{BAC80CDD-ADB0-A89D-C2CC-AE4104D4DF66}"/>
              </a:ext>
            </a:extLst>
          </p:cNvPr>
          <p:cNvSpPr>
            <a:spLocks noChangeAspect="1" noChangeArrowheads="1"/>
          </p:cNvSpPr>
          <p:nvPr/>
        </p:nvSpPr>
        <p:spPr bwMode="auto">
          <a:xfrm>
            <a:off x="5943599" y="3276599"/>
            <a:ext cx="3133165" cy="313316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15" name="Imagen 14">
            <a:extLst>
              <a:ext uri="{FF2B5EF4-FFF2-40B4-BE49-F238E27FC236}">
                <a16:creationId xmlns:a16="http://schemas.microsoft.com/office/drawing/2014/main" id="{34FE7D31-0F60-1374-D7DD-A99BE7A2F66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2541494"/>
            <a:ext cx="3349255" cy="2882916"/>
          </a:xfrm>
          <a:prstGeom prst="rect">
            <a:avLst/>
          </a:prstGeom>
          <a:noFill/>
          <a:ln>
            <a:noFill/>
          </a:ln>
        </p:spPr>
      </p:pic>
      <p:pic>
        <p:nvPicPr>
          <p:cNvPr id="18" name="Imagen 17">
            <a:extLst>
              <a:ext uri="{FF2B5EF4-FFF2-40B4-BE49-F238E27FC236}">
                <a16:creationId xmlns:a16="http://schemas.microsoft.com/office/drawing/2014/main" id="{0AFA0008-7D8A-E85B-706D-776905D690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83841" y="2534119"/>
            <a:ext cx="3528547" cy="2882915"/>
          </a:xfrm>
          <a:prstGeom prst="rect">
            <a:avLst/>
          </a:prstGeom>
        </p:spPr>
      </p:pic>
    </p:spTree>
    <p:extLst>
      <p:ext uri="{BB962C8B-B14F-4D97-AF65-F5344CB8AC3E}">
        <p14:creationId xmlns:p14="http://schemas.microsoft.com/office/powerpoint/2010/main" val="24574109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Educación </a:t>
            </a:r>
          </a:p>
          <a:p>
            <a:pPr algn="ctr"/>
            <a:endParaRPr lang="es-CO" b="1" dirty="0">
              <a:ln w="22225">
                <a:solidFill>
                  <a:schemeClr val="accent2"/>
                </a:solidFill>
                <a:prstDash val="solid"/>
              </a:ln>
              <a:solidFill>
                <a:schemeClr val="accent2">
                  <a:lumMod val="40000"/>
                  <a:lumOff val="60000"/>
                </a:schemeClr>
              </a:solidFill>
            </a:endParaRPr>
          </a:p>
        </p:txBody>
      </p:sp>
      <p:sp>
        <p:nvSpPr>
          <p:cNvPr id="30" name="CuadroTexto 29">
            <a:extLst>
              <a:ext uri="{FF2B5EF4-FFF2-40B4-BE49-F238E27FC236}">
                <a16:creationId xmlns:a16="http://schemas.microsoft.com/office/drawing/2014/main" id="{E386FB85-09A1-345F-2792-2E7095BEF229}"/>
              </a:ext>
            </a:extLst>
          </p:cNvPr>
          <p:cNvSpPr txBox="1"/>
          <p:nvPr/>
        </p:nvSpPr>
        <p:spPr>
          <a:xfrm>
            <a:off x="-1071839" y="5424410"/>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4" name="CuadroTexto 3">
            <a:extLst>
              <a:ext uri="{FF2B5EF4-FFF2-40B4-BE49-F238E27FC236}">
                <a16:creationId xmlns:a16="http://schemas.microsoft.com/office/drawing/2014/main" id="{9A13F1A3-17A9-C2F4-FC91-F84FBE053EDB}"/>
              </a:ext>
            </a:extLst>
          </p:cNvPr>
          <p:cNvSpPr txBox="1"/>
          <p:nvPr/>
        </p:nvSpPr>
        <p:spPr>
          <a:xfrm>
            <a:off x="2667000" y="901051"/>
            <a:ext cx="9292390" cy="1200329"/>
          </a:xfrm>
          <a:prstGeom prst="rect">
            <a:avLst/>
          </a:prstGeom>
          <a:noFill/>
        </p:spPr>
        <p:txBody>
          <a:bodyPr wrap="square">
            <a:spAutoFit/>
          </a:bodyPr>
          <a:lstStyle/>
          <a:p>
            <a:pPr algn="ctr"/>
            <a:r>
              <a:rPr lang="es-CO" sz="1800" b="1" dirty="0">
                <a:effectLst/>
                <a:latin typeface="Arial" panose="020B0604020202020204" pitchFamily="34" charset="0"/>
                <a:ea typeface="Arial Narrow" panose="020B0606020202030204" pitchFamily="34" charset="0"/>
              </a:rPr>
              <a:t>ATENCION DE EMERGENCIA EDUCATIVA OCASIONADA POR LAS FUERTES LLUVIAS PARA LA RECONSTRUCCION DE 11 AULAS EDUCATIVAS EN LA INSTITUCION EDUCATIVA SAN JUAN DEL CORDOBA EN EL MUNICIPIO DE CIENAGA - MAGDALENA.</a:t>
            </a:r>
            <a:endParaRPr lang="es-CO" sz="2400" dirty="0">
              <a:solidFill>
                <a:srgbClr val="FF0000"/>
              </a:solidFill>
              <a:latin typeface="Amasis MT Pro Light" panose="020B0604020202020204" pitchFamily="18" charset="0"/>
              <a:cs typeface="Times New Roman" panose="02020603050405020304" pitchFamily="18" charset="0"/>
            </a:endParaRPr>
          </a:p>
        </p:txBody>
      </p:sp>
      <p:sp>
        <p:nvSpPr>
          <p:cNvPr id="14" name="AutoShape 2">
            <a:extLst>
              <a:ext uri="{FF2B5EF4-FFF2-40B4-BE49-F238E27FC236}">
                <a16:creationId xmlns:a16="http://schemas.microsoft.com/office/drawing/2014/main" id="{BAC80CDD-ADB0-A89D-C2CC-AE4104D4DF66}"/>
              </a:ext>
            </a:extLst>
          </p:cNvPr>
          <p:cNvSpPr>
            <a:spLocks noChangeAspect="1" noChangeArrowheads="1"/>
          </p:cNvSpPr>
          <p:nvPr/>
        </p:nvSpPr>
        <p:spPr bwMode="auto">
          <a:xfrm>
            <a:off x="5943599" y="3276599"/>
            <a:ext cx="3133165" cy="313316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2" name="Imagen 1">
            <a:extLst>
              <a:ext uri="{FF2B5EF4-FFF2-40B4-BE49-F238E27FC236}">
                <a16:creationId xmlns:a16="http://schemas.microsoft.com/office/drawing/2014/main" id="{48C7D470-326E-1273-210B-5568401408D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3397" y="2234737"/>
            <a:ext cx="3628297" cy="3133165"/>
          </a:xfrm>
          <a:prstGeom prst="rect">
            <a:avLst/>
          </a:prstGeom>
          <a:noFill/>
          <a:ln>
            <a:noFill/>
          </a:ln>
        </p:spPr>
      </p:pic>
      <p:pic>
        <p:nvPicPr>
          <p:cNvPr id="3" name="Imagen 2">
            <a:extLst>
              <a:ext uri="{FF2B5EF4-FFF2-40B4-BE49-F238E27FC236}">
                <a16:creationId xmlns:a16="http://schemas.microsoft.com/office/drawing/2014/main" id="{AE2EB508-24EC-04A5-B6B8-65E70519111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362609" y="2258829"/>
            <a:ext cx="3466782" cy="3088876"/>
          </a:xfrm>
          <a:prstGeom prst="rect">
            <a:avLst/>
          </a:prstGeom>
          <a:noFill/>
          <a:ln>
            <a:noFill/>
          </a:ln>
        </p:spPr>
      </p:pic>
      <p:pic>
        <p:nvPicPr>
          <p:cNvPr id="5" name="Imagen 4">
            <a:extLst>
              <a:ext uri="{FF2B5EF4-FFF2-40B4-BE49-F238E27FC236}">
                <a16:creationId xmlns:a16="http://schemas.microsoft.com/office/drawing/2014/main" id="{44135C0F-D1A0-1787-2C21-CAAF5D404C7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234760" y="2258829"/>
            <a:ext cx="3466782" cy="3088876"/>
          </a:xfrm>
          <a:prstGeom prst="rect">
            <a:avLst/>
          </a:prstGeom>
          <a:noFill/>
          <a:ln>
            <a:noFill/>
          </a:ln>
        </p:spPr>
      </p:pic>
    </p:spTree>
    <p:extLst>
      <p:ext uri="{BB962C8B-B14F-4D97-AF65-F5344CB8AC3E}">
        <p14:creationId xmlns:p14="http://schemas.microsoft.com/office/powerpoint/2010/main" val="3884679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Educación </a:t>
            </a:r>
          </a:p>
          <a:p>
            <a:pPr algn="ctr"/>
            <a:endParaRPr lang="es-CO" b="1" dirty="0">
              <a:ln w="22225">
                <a:solidFill>
                  <a:schemeClr val="accent2"/>
                </a:solidFill>
                <a:prstDash val="solid"/>
              </a:ln>
              <a:solidFill>
                <a:schemeClr val="accent2">
                  <a:lumMod val="40000"/>
                  <a:lumOff val="60000"/>
                </a:schemeClr>
              </a:solidFill>
            </a:endParaRPr>
          </a:p>
        </p:txBody>
      </p:sp>
      <p:sp>
        <p:nvSpPr>
          <p:cNvPr id="16" name="Rectángulo 15">
            <a:extLst>
              <a:ext uri="{FF2B5EF4-FFF2-40B4-BE49-F238E27FC236}">
                <a16:creationId xmlns:a16="http://schemas.microsoft.com/office/drawing/2014/main" id="{80B48D26-EAD7-2DF6-7989-E2B522FA2F2A}"/>
              </a:ext>
            </a:extLst>
          </p:cNvPr>
          <p:cNvSpPr/>
          <p:nvPr/>
        </p:nvSpPr>
        <p:spPr>
          <a:xfrm>
            <a:off x="2761218" y="755830"/>
            <a:ext cx="2491145"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8800" b="1" dirty="0">
                <a:ln/>
                <a:solidFill>
                  <a:srgbClr val="00B050"/>
                </a:solidFill>
              </a:rPr>
              <a:t>1427</a:t>
            </a:r>
            <a:endParaRPr lang="es-ES" sz="8800" b="1" cap="none" spc="0" dirty="0">
              <a:ln/>
              <a:solidFill>
                <a:srgbClr val="00B050"/>
              </a:solidFill>
              <a:effectLst/>
            </a:endParaRPr>
          </a:p>
        </p:txBody>
      </p:sp>
      <p:sp>
        <p:nvSpPr>
          <p:cNvPr id="17" name="CuadroTexto 16">
            <a:extLst>
              <a:ext uri="{FF2B5EF4-FFF2-40B4-BE49-F238E27FC236}">
                <a16:creationId xmlns:a16="http://schemas.microsoft.com/office/drawing/2014/main" id="{7C6CAE46-7713-5886-158C-AA67EDDA6140}"/>
              </a:ext>
            </a:extLst>
          </p:cNvPr>
          <p:cNvSpPr txBox="1"/>
          <p:nvPr/>
        </p:nvSpPr>
        <p:spPr>
          <a:xfrm>
            <a:off x="349625" y="1930653"/>
            <a:ext cx="4988912" cy="1107996"/>
          </a:xfrm>
          <a:prstGeom prst="rect">
            <a:avLst/>
          </a:prstGeom>
          <a:noFill/>
        </p:spPr>
        <p:txBody>
          <a:bodyPr wrap="square">
            <a:spAutoFit/>
          </a:bodyPr>
          <a:lstStyle/>
          <a:p>
            <a:pPr marL="0" marR="0" algn="ctr">
              <a:spcBef>
                <a:spcPts val="0"/>
              </a:spcBef>
              <a:spcAft>
                <a:spcPts val="800"/>
              </a:spcAft>
            </a:pPr>
            <a:r>
              <a:rPr lang="es-CO" sz="2200" dirty="0">
                <a:latin typeface="Amasis MT Pro Light" panose="020B0604020202020204" pitchFamily="18" charset="0"/>
                <a:cs typeface="Times New Roman" panose="02020603050405020304" pitchFamily="18" charset="0"/>
              </a:rPr>
              <a:t>Niños, niñas y adolescentes con talentos excepcionales </a:t>
            </a:r>
            <a:r>
              <a:rPr lang="es-CO" sz="2200" dirty="0">
                <a:latin typeface="Amasis MT Pro Light" panose="020B0604020202020204" pitchFamily="18" charset="0"/>
                <a:ea typeface="Times New Roman" panose="02020603050405020304" pitchFamily="18" charset="0"/>
                <a:cs typeface="Times New Roman" panose="02020603050405020304" pitchFamily="18" charset="0"/>
              </a:rPr>
              <a:t>de 16 sedes educativas beneficiados con el servicio educativo</a:t>
            </a:r>
            <a:endParaRPr lang="es-CO" sz="2200" dirty="0">
              <a:latin typeface="Amasis MT Pro Light" panose="020B0604020202020204" pitchFamily="18" charset="0"/>
              <a:cs typeface="Times New Roman" panose="02020603050405020304" pitchFamily="18" charset="0"/>
            </a:endParaRPr>
          </a:p>
        </p:txBody>
      </p:sp>
      <p:sp>
        <p:nvSpPr>
          <p:cNvPr id="19" name="CuadroTexto 18">
            <a:extLst>
              <a:ext uri="{FF2B5EF4-FFF2-40B4-BE49-F238E27FC236}">
                <a16:creationId xmlns:a16="http://schemas.microsoft.com/office/drawing/2014/main" id="{EA5EF328-706E-7D86-BC4F-03474AC3B52B}"/>
              </a:ext>
            </a:extLst>
          </p:cNvPr>
          <p:cNvSpPr txBox="1"/>
          <p:nvPr/>
        </p:nvSpPr>
        <p:spPr>
          <a:xfrm>
            <a:off x="6231063" y="4636135"/>
            <a:ext cx="5068409" cy="584775"/>
          </a:xfrm>
          <a:prstGeom prst="rect">
            <a:avLst/>
          </a:prstGeom>
          <a:noFill/>
        </p:spPr>
        <p:txBody>
          <a:bodyPr wrap="square">
            <a:spAutoFit/>
          </a:bodyPr>
          <a:lstStyle/>
          <a:p>
            <a:r>
              <a:rPr lang="es-CO" sz="3200" b="1" dirty="0">
                <a:latin typeface="Amasis MT Pro Light" panose="020B0604020202020204" pitchFamily="18" charset="0"/>
                <a:cs typeface="Times New Roman" panose="02020603050405020304" pitchFamily="18" charset="0"/>
              </a:rPr>
              <a:t>Inversión: </a:t>
            </a:r>
            <a:r>
              <a:rPr lang="es-CO" sz="3200" dirty="0">
                <a:latin typeface="Amasis MT Pro Light" panose="020B0604020202020204" pitchFamily="18" charset="0"/>
                <a:cs typeface="Times New Roman" panose="02020603050405020304" pitchFamily="18" charset="0"/>
              </a:rPr>
              <a:t>$ 4.017.645.821</a:t>
            </a:r>
          </a:p>
        </p:txBody>
      </p:sp>
      <p:sp>
        <p:nvSpPr>
          <p:cNvPr id="20" name="Rectángulo 19">
            <a:extLst>
              <a:ext uri="{FF2B5EF4-FFF2-40B4-BE49-F238E27FC236}">
                <a16:creationId xmlns:a16="http://schemas.microsoft.com/office/drawing/2014/main" id="{D09D706C-D56E-9979-409D-5DA1FC304A7A}"/>
              </a:ext>
            </a:extLst>
          </p:cNvPr>
          <p:cNvSpPr/>
          <p:nvPr/>
        </p:nvSpPr>
        <p:spPr>
          <a:xfrm>
            <a:off x="7575564" y="849664"/>
            <a:ext cx="2379408"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8800" b="1" cap="none" spc="0" dirty="0">
                <a:ln/>
                <a:solidFill>
                  <a:srgbClr val="00B050"/>
                </a:solidFill>
                <a:effectLst/>
              </a:rPr>
              <a:t>9</a:t>
            </a:r>
          </a:p>
        </p:txBody>
      </p:sp>
      <p:cxnSp>
        <p:nvCxnSpPr>
          <p:cNvPr id="26" name="Conector recto 25">
            <a:extLst>
              <a:ext uri="{FF2B5EF4-FFF2-40B4-BE49-F238E27FC236}">
                <a16:creationId xmlns:a16="http://schemas.microsoft.com/office/drawing/2014/main" id="{53FB1A3F-9F90-1AD7-E610-8D65F13ED0CC}"/>
              </a:ext>
            </a:extLst>
          </p:cNvPr>
          <p:cNvCxnSpPr>
            <a:cxnSpLocks/>
          </p:cNvCxnSpPr>
          <p:nvPr/>
        </p:nvCxnSpPr>
        <p:spPr>
          <a:xfrm>
            <a:off x="5483834" y="1549186"/>
            <a:ext cx="0" cy="3402490"/>
          </a:xfrm>
          <a:prstGeom prst="line">
            <a:avLst/>
          </a:prstGeom>
          <a:ln w="19050" cap="rnd">
            <a:solidFill>
              <a:schemeClr val="tx1"/>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29" name="CuadroTexto 28">
            <a:extLst>
              <a:ext uri="{FF2B5EF4-FFF2-40B4-BE49-F238E27FC236}">
                <a16:creationId xmlns:a16="http://schemas.microsoft.com/office/drawing/2014/main" id="{FCEE4BC7-7CB1-9546-DC39-43CF62F18702}"/>
              </a:ext>
            </a:extLst>
          </p:cNvPr>
          <p:cNvSpPr txBox="1"/>
          <p:nvPr/>
        </p:nvSpPr>
        <p:spPr>
          <a:xfrm>
            <a:off x="5809528" y="2077361"/>
            <a:ext cx="5678335" cy="3005951"/>
          </a:xfrm>
          <a:prstGeom prst="rect">
            <a:avLst/>
          </a:prstGeom>
          <a:noFill/>
        </p:spPr>
        <p:txBody>
          <a:bodyPr wrap="square">
            <a:spAutoFit/>
          </a:bodyPr>
          <a:lstStyle/>
          <a:p>
            <a:pPr marL="0" marR="0" algn="ctr">
              <a:spcBef>
                <a:spcPts val="0"/>
              </a:spcBef>
              <a:spcAft>
                <a:spcPts val="800"/>
              </a:spcAft>
            </a:pPr>
            <a:r>
              <a:rPr lang="es-CO" sz="2200" dirty="0">
                <a:latin typeface="Amasis MT Pro Light" panose="020B0604020202020204" pitchFamily="18" charset="0"/>
                <a:ea typeface="Times New Roman" panose="02020603050405020304" pitchFamily="18" charset="0"/>
                <a:cs typeface="Times New Roman" panose="02020603050405020304" pitchFamily="18" charset="0"/>
              </a:rPr>
              <a:t>Comedores escolares intervenidos: </a:t>
            </a:r>
            <a:r>
              <a:rPr lang="es-CO" sz="2200" b="1" dirty="0">
                <a:latin typeface="Amasis MT Pro Light" panose="020B0604020202020204" pitchFamily="18" charset="0"/>
                <a:ea typeface="Times New Roman" panose="02020603050405020304" pitchFamily="18" charset="0"/>
                <a:cs typeface="Times New Roman" panose="02020603050405020304" pitchFamily="18" charset="0"/>
              </a:rPr>
              <a:t>11.155</a:t>
            </a:r>
            <a:r>
              <a:rPr lang="es-CO" sz="2200" dirty="0">
                <a:latin typeface="Amasis MT Pro Light" panose="020B0604020202020204" pitchFamily="18" charset="0"/>
                <a:ea typeface="Times New Roman" panose="02020603050405020304" pitchFamily="18" charset="0"/>
                <a:cs typeface="Times New Roman" panose="02020603050405020304" pitchFamily="18" charset="0"/>
              </a:rPr>
              <a:t> estudiantes beneficiados en 9 I.E. del Municipio</a:t>
            </a:r>
          </a:p>
          <a:p>
            <a:pPr marL="0" marR="0" algn="just">
              <a:spcBef>
                <a:spcPts val="0"/>
              </a:spcBef>
              <a:spcAft>
                <a:spcPts val="800"/>
              </a:spcAft>
            </a:pPr>
            <a:r>
              <a:rPr lang="es-CO" sz="2200" b="1" dirty="0">
                <a:latin typeface="Amasis MT Pro Light" panose="020B0604020202020204" pitchFamily="18" charset="0"/>
                <a:ea typeface="Times New Roman" panose="02020603050405020304" pitchFamily="18" charset="0"/>
                <a:cs typeface="Times New Roman" panose="02020603050405020304" pitchFamily="18" charset="0"/>
              </a:rPr>
              <a:t>Adecuados (7):</a:t>
            </a:r>
            <a:r>
              <a:rPr lang="es-CO" sz="2200" dirty="0">
                <a:latin typeface="Amasis MT Pro Light" panose="020B0604020202020204" pitchFamily="18" charset="0"/>
                <a:ea typeface="Times New Roman" panose="02020603050405020304" pitchFamily="18" charset="0"/>
                <a:cs typeface="Times New Roman" panose="02020603050405020304" pitchFamily="18" charset="0"/>
              </a:rPr>
              <a:t> </a:t>
            </a:r>
            <a:r>
              <a:rPr lang="es-CO" sz="2200" dirty="0" err="1">
                <a:latin typeface="Amasis MT Pro Light" panose="020B0604020202020204" pitchFamily="18" charset="0"/>
                <a:ea typeface="Times New Roman" panose="02020603050405020304" pitchFamily="18" charset="0"/>
                <a:cs typeface="Times New Roman" panose="02020603050405020304" pitchFamily="18" charset="0"/>
              </a:rPr>
              <a:t>Dario</a:t>
            </a:r>
            <a:r>
              <a:rPr lang="es-CO" sz="2200" dirty="0">
                <a:latin typeface="Amasis MT Pro Light" panose="020B0604020202020204" pitchFamily="18" charset="0"/>
                <a:ea typeface="Times New Roman" panose="02020603050405020304" pitchFamily="18" charset="0"/>
                <a:cs typeface="Times New Roman" panose="02020603050405020304" pitchFamily="18" charset="0"/>
              </a:rPr>
              <a:t> </a:t>
            </a:r>
            <a:r>
              <a:rPr lang="es-CO" sz="2200" dirty="0" err="1">
                <a:latin typeface="Amasis MT Pro Light" panose="020B0604020202020204" pitchFamily="18" charset="0"/>
                <a:ea typeface="Times New Roman" panose="02020603050405020304" pitchFamily="18" charset="0"/>
                <a:cs typeface="Times New Roman" panose="02020603050405020304" pitchFamily="18" charset="0"/>
              </a:rPr>
              <a:t>Torregroza</a:t>
            </a:r>
            <a:r>
              <a:rPr lang="es-CO" sz="2200" dirty="0">
                <a:latin typeface="Amasis MT Pro Light" panose="020B0604020202020204" pitchFamily="18" charset="0"/>
                <a:ea typeface="Times New Roman" panose="02020603050405020304" pitchFamily="18" charset="0"/>
                <a:cs typeface="Times New Roman" panose="02020603050405020304" pitchFamily="18" charset="0"/>
              </a:rPr>
              <a:t>, La Alianza, La </a:t>
            </a:r>
            <a:r>
              <a:rPr lang="es-CO" sz="2200" dirty="0" err="1">
                <a:latin typeface="Amasis MT Pro Light" panose="020B0604020202020204" pitchFamily="18" charset="0"/>
                <a:ea typeface="Times New Roman" panose="02020603050405020304" pitchFamily="18" charset="0"/>
                <a:cs typeface="Times New Roman" panose="02020603050405020304" pitchFamily="18" charset="0"/>
              </a:rPr>
              <a:t>Maria</a:t>
            </a:r>
            <a:r>
              <a:rPr lang="es-CO" sz="2200" dirty="0">
                <a:latin typeface="Amasis MT Pro Light" panose="020B0604020202020204" pitchFamily="18" charset="0"/>
                <a:ea typeface="Times New Roman" panose="02020603050405020304" pitchFamily="18" charset="0"/>
                <a:cs typeface="Times New Roman" panose="02020603050405020304" pitchFamily="18" charset="0"/>
              </a:rPr>
              <a:t>, Manuel J. del Castillo, San Juan del </a:t>
            </a:r>
            <a:r>
              <a:rPr lang="es-CO" sz="2200" dirty="0" err="1">
                <a:latin typeface="Amasis MT Pro Light" panose="020B0604020202020204" pitchFamily="18" charset="0"/>
                <a:ea typeface="Times New Roman" panose="02020603050405020304" pitchFamily="18" charset="0"/>
                <a:cs typeface="Times New Roman" panose="02020603050405020304" pitchFamily="18" charset="0"/>
              </a:rPr>
              <a:t>Cordoba</a:t>
            </a:r>
            <a:r>
              <a:rPr lang="es-CO" sz="2200" dirty="0">
                <a:latin typeface="Amasis MT Pro Light" panose="020B0604020202020204" pitchFamily="18" charset="0"/>
                <a:ea typeface="Times New Roman" panose="02020603050405020304" pitchFamily="18" charset="0"/>
                <a:cs typeface="Times New Roman" panose="02020603050405020304" pitchFamily="18" charset="0"/>
              </a:rPr>
              <a:t>, Carlos </a:t>
            </a:r>
            <a:r>
              <a:rPr lang="es-CO" sz="2200" dirty="0" err="1">
                <a:latin typeface="Amasis MT Pro Light" panose="020B0604020202020204" pitchFamily="18" charset="0"/>
                <a:ea typeface="Times New Roman" panose="02020603050405020304" pitchFamily="18" charset="0"/>
                <a:cs typeface="Times New Roman" panose="02020603050405020304" pitchFamily="18" charset="0"/>
              </a:rPr>
              <a:t>Garcia</a:t>
            </a:r>
            <a:r>
              <a:rPr lang="es-CO" sz="2200" dirty="0">
                <a:latin typeface="Amasis MT Pro Light" panose="020B0604020202020204" pitchFamily="18" charset="0"/>
                <a:ea typeface="Times New Roman" panose="02020603050405020304" pitchFamily="18" charset="0"/>
                <a:cs typeface="Times New Roman" panose="02020603050405020304" pitchFamily="18" charset="0"/>
              </a:rPr>
              <a:t> Mayorca, Sevillano y </a:t>
            </a:r>
            <a:r>
              <a:rPr lang="es-CO" sz="2200" b="1" dirty="0">
                <a:latin typeface="Amasis MT Pro Light" panose="020B0604020202020204" pitchFamily="18" charset="0"/>
                <a:ea typeface="Times New Roman" panose="02020603050405020304" pitchFamily="18" charset="0"/>
                <a:cs typeface="Times New Roman" panose="02020603050405020304" pitchFamily="18" charset="0"/>
              </a:rPr>
              <a:t>Construidos (2): </a:t>
            </a:r>
            <a:r>
              <a:rPr lang="es-CO" sz="2200" dirty="0">
                <a:latin typeface="Amasis MT Pro Light" panose="020B0604020202020204" pitchFamily="18" charset="0"/>
                <a:ea typeface="Times New Roman" panose="02020603050405020304" pitchFamily="18" charset="0"/>
                <a:cs typeface="Times New Roman" panose="02020603050405020304" pitchFamily="18" charset="0"/>
              </a:rPr>
              <a:t>I.E Virginia </a:t>
            </a:r>
            <a:r>
              <a:rPr lang="es-CO" sz="2200" dirty="0" err="1">
                <a:latin typeface="Amasis MT Pro Light" panose="020B0604020202020204" pitchFamily="18" charset="0"/>
                <a:ea typeface="Times New Roman" panose="02020603050405020304" pitchFamily="18" charset="0"/>
                <a:cs typeface="Times New Roman" panose="02020603050405020304" pitchFamily="18" charset="0"/>
              </a:rPr>
              <a:t>Gomez</a:t>
            </a:r>
            <a:r>
              <a:rPr lang="es-CO" sz="2200" dirty="0">
                <a:latin typeface="Amasis MT Pro Light" panose="020B0604020202020204" pitchFamily="18" charset="0"/>
                <a:ea typeface="Times New Roman" panose="02020603050405020304" pitchFamily="18" charset="0"/>
                <a:cs typeface="Times New Roman" panose="02020603050405020304" pitchFamily="18" charset="0"/>
              </a:rPr>
              <a:t>, Enoc Mendoza.</a:t>
            </a:r>
          </a:p>
          <a:p>
            <a:pPr marL="0" marR="0" algn="just">
              <a:spcBef>
                <a:spcPts val="0"/>
              </a:spcBef>
              <a:spcAft>
                <a:spcPts val="800"/>
              </a:spcAft>
            </a:pPr>
            <a:endParaRPr lang="es-CO" sz="2200" dirty="0">
              <a:effectLst/>
              <a:latin typeface="Amasis MT Pro Light" panose="020B0604020202020204" pitchFamily="18" charset="0"/>
              <a:ea typeface="Times New Roman" panose="02020603050405020304" pitchFamily="18" charset="0"/>
              <a:cs typeface="Times New Roman" panose="02020603050405020304" pitchFamily="18" charset="0"/>
            </a:endParaRPr>
          </a:p>
        </p:txBody>
      </p:sp>
      <p:sp>
        <p:nvSpPr>
          <p:cNvPr id="30" name="CuadroTexto 29">
            <a:extLst>
              <a:ext uri="{FF2B5EF4-FFF2-40B4-BE49-F238E27FC236}">
                <a16:creationId xmlns:a16="http://schemas.microsoft.com/office/drawing/2014/main" id="{E386FB85-09A1-345F-2792-2E7095BEF229}"/>
              </a:ext>
            </a:extLst>
          </p:cNvPr>
          <p:cNvSpPr txBox="1"/>
          <p:nvPr/>
        </p:nvSpPr>
        <p:spPr>
          <a:xfrm>
            <a:off x="-995637" y="5406144"/>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2" name="CuadroTexto 1">
            <a:extLst>
              <a:ext uri="{FF2B5EF4-FFF2-40B4-BE49-F238E27FC236}">
                <a16:creationId xmlns:a16="http://schemas.microsoft.com/office/drawing/2014/main" id="{4791151A-D186-80CB-BA27-7372DEF39B44}"/>
              </a:ext>
            </a:extLst>
          </p:cNvPr>
          <p:cNvSpPr txBox="1"/>
          <p:nvPr/>
        </p:nvSpPr>
        <p:spPr>
          <a:xfrm>
            <a:off x="116304" y="2933646"/>
            <a:ext cx="2189011" cy="1077218"/>
          </a:xfrm>
          <a:prstGeom prst="rect">
            <a:avLst/>
          </a:prstGeom>
          <a:noFill/>
        </p:spPr>
        <p:txBody>
          <a:bodyPr wrap="square">
            <a:spAutoFit/>
          </a:bodyPr>
          <a:lstStyle/>
          <a:p>
            <a:r>
              <a:rPr lang="es-CO" sz="3200" b="1" dirty="0">
                <a:latin typeface="Amasis MT Pro Light" panose="020B0604020202020204" pitchFamily="18" charset="0"/>
                <a:cs typeface="Times New Roman" panose="02020603050405020304" pitchFamily="18" charset="0"/>
              </a:rPr>
              <a:t>Inversión:</a:t>
            </a:r>
            <a:endParaRPr lang="es-CO" sz="3200" dirty="0">
              <a:latin typeface="Amasis MT Pro Light" panose="020B0604020202020204" pitchFamily="18" charset="0"/>
              <a:cs typeface="Times New Roman" panose="02020603050405020304" pitchFamily="18" charset="0"/>
            </a:endParaRPr>
          </a:p>
          <a:p>
            <a:endParaRPr lang="es-CO" sz="3200" dirty="0">
              <a:latin typeface="Amasis MT Pro Light" panose="020B0604020202020204" pitchFamily="18" charset="0"/>
              <a:cs typeface="Times New Roman" panose="02020603050405020304" pitchFamily="18" charset="0"/>
            </a:endParaRPr>
          </a:p>
        </p:txBody>
      </p:sp>
      <p:graphicFrame>
        <p:nvGraphicFramePr>
          <p:cNvPr id="4" name="Tabla 3">
            <a:extLst>
              <a:ext uri="{FF2B5EF4-FFF2-40B4-BE49-F238E27FC236}">
                <a16:creationId xmlns:a16="http://schemas.microsoft.com/office/drawing/2014/main" id="{B30F1ABB-1EF2-3378-6D37-6CA9FBE7F79A}"/>
              </a:ext>
            </a:extLst>
          </p:cNvPr>
          <p:cNvGraphicFramePr>
            <a:graphicFrameLocks noGrp="1"/>
          </p:cNvGraphicFramePr>
          <p:nvPr/>
        </p:nvGraphicFramePr>
        <p:xfrm>
          <a:off x="952872" y="3471332"/>
          <a:ext cx="4097691" cy="1944875"/>
        </p:xfrm>
        <a:graphic>
          <a:graphicData uri="http://schemas.openxmlformats.org/drawingml/2006/table">
            <a:tbl>
              <a:tblPr>
                <a:tableStyleId>{5C22544A-7EE6-4342-B048-85BDC9FD1C3A}</a:tableStyleId>
              </a:tblPr>
              <a:tblGrid>
                <a:gridCol w="1837624">
                  <a:extLst>
                    <a:ext uri="{9D8B030D-6E8A-4147-A177-3AD203B41FA5}">
                      <a16:colId xmlns:a16="http://schemas.microsoft.com/office/drawing/2014/main" val="1083763768"/>
                    </a:ext>
                  </a:extLst>
                </a:gridCol>
                <a:gridCol w="2260067">
                  <a:extLst>
                    <a:ext uri="{9D8B030D-6E8A-4147-A177-3AD203B41FA5}">
                      <a16:colId xmlns:a16="http://schemas.microsoft.com/office/drawing/2014/main" val="2298456738"/>
                    </a:ext>
                  </a:extLst>
                </a:gridCol>
              </a:tblGrid>
              <a:tr h="388975">
                <a:tc>
                  <a:txBody>
                    <a:bodyPr/>
                    <a:lstStyle/>
                    <a:p>
                      <a:pPr algn="ctr" fontAlgn="b"/>
                      <a:r>
                        <a:rPr lang="es-CO" sz="2400" u="none" strike="noStrike" dirty="0">
                          <a:effectLst/>
                        </a:rPr>
                        <a:t>Año </a:t>
                      </a:r>
                      <a:endParaRPr lang="es-CO" sz="2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CO" sz="2400" u="none" strike="noStrike" dirty="0">
                          <a:effectLst/>
                        </a:rPr>
                        <a:t>Valor</a:t>
                      </a:r>
                      <a:endParaRPr lang="es-CO" sz="2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63252665"/>
                  </a:ext>
                </a:extLst>
              </a:tr>
              <a:tr h="388975">
                <a:tc>
                  <a:txBody>
                    <a:bodyPr/>
                    <a:lstStyle/>
                    <a:p>
                      <a:pPr algn="ctr" fontAlgn="b"/>
                      <a:r>
                        <a:rPr lang="es-CO" sz="2000" u="none" strike="noStrike" dirty="0">
                          <a:effectLst/>
                        </a:rPr>
                        <a:t>2020</a:t>
                      </a:r>
                      <a:endParaRPr lang="es-CO"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CO" sz="2000" u="none" strike="noStrike" dirty="0">
                          <a:effectLst/>
                        </a:rPr>
                        <a:t>$ 350.404.202,00</a:t>
                      </a:r>
                      <a:endParaRPr lang="es-CO"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06271978"/>
                  </a:ext>
                </a:extLst>
              </a:tr>
              <a:tr h="388975">
                <a:tc>
                  <a:txBody>
                    <a:bodyPr/>
                    <a:lstStyle/>
                    <a:p>
                      <a:pPr algn="ctr" fontAlgn="b"/>
                      <a:r>
                        <a:rPr lang="es-CO" sz="2000" u="none" strike="noStrike" dirty="0">
                          <a:effectLst/>
                        </a:rPr>
                        <a:t>2022</a:t>
                      </a:r>
                      <a:endParaRPr lang="es-CO"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CO" sz="2000" u="none" strike="noStrike" dirty="0">
                          <a:effectLst/>
                        </a:rPr>
                        <a:t>$ 303.020.832,00</a:t>
                      </a:r>
                      <a:endParaRPr lang="es-CO"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68601773"/>
                  </a:ext>
                </a:extLst>
              </a:tr>
              <a:tr h="388975">
                <a:tc>
                  <a:txBody>
                    <a:bodyPr/>
                    <a:lstStyle/>
                    <a:p>
                      <a:pPr algn="ctr" fontAlgn="b"/>
                      <a:r>
                        <a:rPr lang="es-CO" sz="2000" u="none" strike="noStrike" dirty="0">
                          <a:effectLst/>
                        </a:rPr>
                        <a:t>2023</a:t>
                      </a:r>
                      <a:endParaRPr lang="es-CO"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CO" sz="2000" u="none" strike="noStrike" dirty="0">
                          <a:effectLst/>
                        </a:rPr>
                        <a:t>$ 108.100.800,00</a:t>
                      </a:r>
                      <a:endParaRPr lang="es-CO"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31356951"/>
                  </a:ext>
                </a:extLst>
              </a:tr>
              <a:tr h="388975">
                <a:tc>
                  <a:txBody>
                    <a:bodyPr/>
                    <a:lstStyle/>
                    <a:p>
                      <a:pPr algn="ctr" fontAlgn="b"/>
                      <a:r>
                        <a:rPr lang="es-CO" sz="2000" u="none" strike="noStrike" dirty="0">
                          <a:effectLst/>
                        </a:rPr>
                        <a:t>Total</a:t>
                      </a:r>
                      <a:endParaRPr lang="es-CO"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CO" sz="2000" u="none" strike="noStrike" dirty="0">
                          <a:effectLst/>
                        </a:rPr>
                        <a:t>$ 761.525.834,00</a:t>
                      </a:r>
                      <a:endParaRPr lang="es-CO"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64726672"/>
                  </a:ext>
                </a:extLst>
              </a:tr>
            </a:tbl>
          </a:graphicData>
        </a:graphic>
      </p:graphicFrame>
    </p:spTree>
    <p:extLst>
      <p:ext uri="{BB962C8B-B14F-4D97-AF65-F5344CB8AC3E}">
        <p14:creationId xmlns:p14="http://schemas.microsoft.com/office/powerpoint/2010/main" val="31884969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Educación </a:t>
            </a:r>
          </a:p>
          <a:p>
            <a:pPr algn="ctr"/>
            <a:endParaRPr lang="es-CO" b="1" dirty="0">
              <a:ln w="22225">
                <a:solidFill>
                  <a:schemeClr val="accent2"/>
                </a:solidFill>
                <a:prstDash val="solid"/>
              </a:ln>
              <a:solidFill>
                <a:schemeClr val="accent2">
                  <a:lumMod val="40000"/>
                  <a:lumOff val="60000"/>
                </a:schemeClr>
              </a:solidFill>
            </a:endParaRPr>
          </a:p>
        </p:txBody>
      </p:sp>
      <p:sp>
        <p:nvSpPr>
          <p:cNvPr id="30" name="CuadroTexto 29">
            <a:extLst>
              <a:ext uri="{FF2B5EF4-FFF2-40B4-BE49-F238E27FC236}">
                <a16:creationId xmlns:a16="http://schemas.microsoft.com/office/drawing/2014/main" id="{E386FB85-09A1-345F-2792-2E7095BEF229}"/>
              </a:ext>
            </a:extLst>
          </p:cNvPr>
          <p:cNvSpPr txBox="1"/>
          <p:nvPr/>
        </p:nvSpPr>
        <p:spPr>
          <a:xfrm>
            <a:off x="-1096310" y="5443112"/>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5" name="CuadroTexto 4">
            <a:extLst>
              <a:ext uri="{FF2B5EF4-FFF2-40B4-BE49-F238E27FC236}">
                <a16:creationId xmlns:a16="http://schemas.microsoft.com/office/drawing/2014/main" id="{85214277-E90E-9774-850E-3D7F2384BBAE}"/>
              </a:ext>
            </a:extLst>
          </p:cNvPr>
          <p:cNvSpPr txBox="1"/>
          <p:nvPr/>
        </p:nvSpPr>
        <p:spPr>
          <a:xfrm>
            <a:off x="2826811" y="1041309"/>
            <a:ext cx="6858000" cy="584775"/>
          </a:xfrm>
          <a:prstGeom prst="rect">
            <a:avLst/>
          </a:prstGeom>
          <a:noFill/>
        </p:spPr>
        <p:txBody>
          <a:bodyPr wrap="square">
            <a:spAutoFit/>
          </a:bodyPr>
          <a:lstStyle/>
          <a:p>
            <a:r>
              <a:rPr lang="es-CO" sz="3200" b="1" dirty="0">
                <a:latin typeface="Amasis MT Pro Light" panose="020B0604020202020204" pitchFamily="18" charset="0"/>
                <a:cs typeface="Times New Roman" panose="02020603050405020304" pitchFamily="18" charset="0"/>
              </a:rPr>
              <a:t>Adecuación Comedores Escolares </a:t>
            </a:r>
            <a:endParaRPr lang="es-CO" sz="3200" dirty="0">
              <a:latin typeface="Amasis MT Pro Light" panose="020B0604020202020204" pitchFamily="18" charset="0"/>
              <a:cs typeface="Times New Roman" panose="02020603050405020304" pitchFamily="18" charset="0"/>
            </a:endParaRPr>
          </a:p>
        </p:txBody>
      </p:sp>
      <p:pic>
        <p:nvPicPr>
          <p:cNvPr id="4" name="Imagen 3" descr="Un grupo de personas en una jaula&#10;&#10;Descripción generada automáticamente con confianza media">
            <a:extLst>
              <a:ext uri="{FF2B5EF4-FFF2-40B4-BE49-F238E27FC236}">
                <a16:creationId xmlns:a16="http://schemas.microsoft.com/office/drawing/2014/main" id="{14E78293-B1D0-487C-360F-CE2DDB5B65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610" y="3097698"/>
            <a:ext cx="4058493" cy="2706983"/>
          </a:xfrm>
          <a:prstGeom prst="rect">
            <a:avLst/>
          </a:prstGeom>
          <a:ln>
            <a:noFill/>
          </a:ln>
          <a:effectLst>
            <a:outerShdw blurRad="190500" algn="tl" rotWithShape="0">
              <a:srgbClr val="000000">
                <a:alpha val="70000"/>
              </a:srgbClr>
            </a:outerShdw>
          </a:effectLst>
        </p:spPr>
      </p:pic>
      <p:pic>
        <p:nvPicPr>
          <p:cNvPr id="12" name="Imagen 11" descr="Imagen que contiene señal&#10;&#10;Descripción generada automáticamente">
            <a:extLst>
              <a:ext uri="{FF2B5EF4-FFF2-40B4-BE49-F238E27FC236}">
                <a16:creationId xmlns:a16="http://schemas.microsoft.com/office/drawing/2014/main" id="{932E4C63-09C9-A9A1-7CE4-4BBB7F3648AE}"/>
              </a:ext>
            </a:extLst>
          </p:cNvPr>
          <p:cNvPicPr>
            <a:picLocks noChangeAspect="1"/>
          </p:cNvPicPr>
          <p:nvPr/>
        </p:nvPicPr>
        <p:blipFill rotWithShape="1">
          <a:blip r:embed="rId8">
            <a:extLst>
              <a:ext uri="{28A0092B-C50C-407E-A947-70E740481C1C}">
                <a14:useLocalDpi xmlns:a14="http://schemas.microsoft.com/office/drawing/2010/main" val="0"/>
              </a:ext>
            </a:extLst>
          </a:blip>
          <a:srcRect t="37204" b="38796"/>
          <a:stretch/>
        </p:blipFill>
        <p:spPr>
          <a:xfrm>
            <a:off x="8169077" y="1805527"/>
            <a:ext cx="3922142" cy="2415954"/>
          </a:xfrm>
          <a:prstGeom prst="rect">
            <a:avLst/>
          </a:prstGeom>
          <a:ln>
            <a:noFill/>
          </a:ln>
          <a:effectLst>
            <a:outerShdw blurRad="190500" algn="tl" rotWithShape="0">
              <a:srgbClr val="000000">
                <a:alpha val="70000"/>
              </a:srgbClr>
            </a:outerShdw>
          </a:effectLst>
        </p:spPr>
      </p:pic>
      <p:pic>
        <p:nvPicPr>
          <p:cNvPr id="15" name="Imagen 14" descr="Un grupo de personas en una cancha&#10;&#10;Descripción generada automáticamente con confianza baja">
            <a:extLst>
              <a:ext uri="{FF2B5EF4-FFF2-40B4-BE49-F238E27FC236}">
                <a16:creationId xmlns:a16="http://schemas.microsoft.com/office/drawing/2014/main" id="{C81B2FCE-BBFA-2B8B-B9FA-96AF37C7DF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30450" y="2700703"/>
            <a:ext cx="3650722" cy="273804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84456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Educación </a:t>
            </a:r>
          </a:p>
          <a:p>
            <a:pPr algn="ctr"/>
            <a:endParaRPr lang="es-CO" b="1" dirty="0">
              <a:ln w="22225">
                <a:solidFill>
                  <a:schemeClr val="accent2"/>
                </a:solidFill>
                <a:prstDash val="solid"/>
              </a:ln>
              <a:solidFill>
                <a:schemeClr val="accent2">
                  <a:lumMod val="40000"/>
                  <a:lumOff val="60000"/>
                </a:schemeClr>
              </a:solidFill>
            </a:endParaRPr>
          </a:p>
        </p:txBody>
      </p:sp>
      <p:sp>
        <p:nvSpPr>
          <p:cNvPr id="12" name="CuadroTexto 11">
            <a:extLst>
              <a:ext uri="{FF2B5EF4-FFF2-40B4-BE49-F238E27FC236}">
                <a16:creationId xmlns:a16="http://schemas.microsoft.com/office/drawing/2014/main" id="{76CC4803-8002-90E4-71C1-87AD6CE16798}"/>
              </a:ext>
            </a:extLst>
          </p:cNvPr>
          <p:cNvSpPr txBox="1"/>
          <p:nvPr/>
        </p:nvSpPr>
        <p:spPr>
          <a:xfrm>
            <a:off x="6096000" y="4071852"/>
            <a:ext cx="5186513" cy="1446550"/>
          </a:xfrm>
          <a:prstGeom prst="rect">
            <a:avLst/>
          </a:prstGeom>
          <a:noFill/>
        </p:spPr>
        <p:txBody>
          <a:bodyPr wrap="square">
            <a:spAutoFit/>
          </a:bodyPr>
          <a:lstStyle/>
          <a:p>
            <a:pPr marL="0" marR="0" algn="ctr">
              <a:spcBef>
                <a:spcPts val="0"/>
              </a:spcBef>
              <a:spcAft>
                <a:spcPts val="800"/>
              </a:spcAft>
            </a:pPr>
            <a:r>
              <a:rPr lang="es-MX" sz="2200" dirty="0">
                <a:latin typeface="Amasis MT Pro Light" panose="020B0604020202020204" pitchFamily="18" charset="0"/>
                <a:ea typeface="Times New Roman" panose="02020603050405020304" pitchFamily="18" charset="0"/>
                <a:cs typeface="Times New Roman" panose="02020603050405020304" pitchFamily="18" charset="0"/>
              </a:rPr>
              <a:t>Estudiantes beneficiados con el </a:t>
            </a:r>
            <a:r>
              <a:rPr lang="es-CO" sz="2200" dirty="0">
                <a:latin typeface="Amasis MT Pro Light" panose="020B0604020202020204" pitchFamily="18" charset="0"/>
                <a:ea typeface="Times New Roman" panose="02020603050405020304" pitchFamily="18" charset="0"/>
                <a:cs typeface="Times New Roman" panose="02020603050405020304" pitchFamily="18" charset="0"/>
              </a:rPr>
              <a:t>Mantenimiento y restauración de las I.E. </a:t>
            </a:r>
            <a:r>
              <a:rPr lang="es-MX" sz="2200" dirty="0">
                <a:latin typeface="Amasis MT Pro Light" panose="020B0604020202020204" pitchFamily="18" charset="0"/>
                <a:ea typeface="Times New Roman" panose="02020603050405020304" pitchFamily="18" charset="0"/>
                <a:cs typeface="Times New Roman" panose="02020603050405020304" pitchFamily="18" charset="0"/>
              </a:rPr>
              <a:t>Virginia Sede 2, 12 de Octubre, Sierra morena y san Juan del Córdoba </a:t>
            </a:r>
            <a:endParaRPr lang="es-CO" sz="2200" dirty="0">
              <a:latin typeface="Amasis MT Pro Light" panose="020B0604020202020204" pitchFamily="18" charset="0"/>
              <a:cs typeface="Times New Roman" panose="02020603050405020304" pitchFamily="18" charset="0"/>
            </a:endParaRPr>
          </a:p>
        </p:txBody>
      </p:sp>
      <p:sp>
        <p:nvSpPr>
          <p:cNvPr id="15" name="Rectángulo 14">
            <a:extLst>
              <a:ext uri="{FF2B5EF4-FFF2-40B4-BE49-F238E27FC236}">
                <a16:creationId xmlns:a16="http://schemas.microsoft.com/office/drawing/2014/main" id="{33AE1590-A2CD-0E45-9E3C-D962888F5A46}"/>
              </a:ext>
            </a:extLst>
          </p:cNvPr>
          <p:cNvSpPr/>
          <p:nvPr/>
        </p:nvSpPr>
        <p:spPr>
          <a:xfrm>
            <a:off x="7185276" y="2915367"/>
            <a:ext cx="3224352"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8800" b="1" dirty="0">
                <a:ln/>
                <a:solidFill>
                  <a:srgbClr val="00B050"/>
                </a:solidFill>
              </a:rPr>
              <a:t>3.070</a:t>
            </a:r>
          </a:p>
        </p:txBody>
      </p:sp>
      <p:sp>
        <p:nvSpPr>
          <p:cNvPr id="16" name="Rectángulo 15">
            <a:extLst>
              <a:ext uri="{FF2B5EF4-FFF2-40B4-BE49-F238E27FC236}">
                <a16:creationId xmlns:a16="http://schemas.microsoft.com/office/drawing/2014/main" id="{80B48D26-EAD7-2DF6-7989-E2B522FA2F2A}"/>
              </a:ext>
            </a:extLst>
          </p:cNvPr>
          <p:cNvSpPr/>
          <p:nvPr/>
        </p:nvSpPr>
        <p:spPr>
          <a:xfrm>
            <a:off x="69456" y="1805376"/>
            <a:ext cx="5195087"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8800" b="1" dirty="0">
                <a:ln/>
                <a:solidFill>
                  <a:srgbClr val="00B050"/>
                </a:solidFill>
              </a:rPr>
              <a:t>1</a:t>
            </a:r>
            <a:r>
              <a:rPr lang="es-ES" sz="8800" b="1" cap="none" spc="0" dirty="0">
                <a:ln/>
                <a:solidFill>
                  <a:srgbClr val="00B050"/>
                </a:solidFill>
                <a:effectLst/>
              </a:rPr>
              <a:t>2</a:t>
            </a:r>
          </a:p>
        </p:txBody>
      </p:sp>
      <p:sp>
        <p:nvSpPr>
          <p:cNvPr id="17" name="CuadroTexto 16">
            <a:extLst>
              <a:ext uri="{FF2B5EF4-FFF2-40B4-BE49-F238E27FC236}">
                <a16:creationId xmlns:a16="http://schemas.microsoft.com/office/drawing/2014/main" id="{7C6CAE46-7713-5886-158C-AA67EDDA6140}"/>
              </a:ext>
            </a:extLst>
          </p:cNvPr>
          <p:cNvSpPr txBox="1"/>
          <p:nvPr/>
        </p:nvSpPr>
        <p:spPr>
          <a:xfrm>
            <a:off x="502929" y="3089000"/>
            <a:ext cx="3945978" cy="1785104"/>
          </a:xfrm>
          <a:prstGeom prst="rect">
            <a:avLst/>
          </a:prstGeom>
          <a:noFill/>
        </p:spPr>
        <p:txBody>
          <a:bodyPr wrap="square">
            <a:spAutoFit/>
          </a:bodyPr>
          <a:lstStyle/>
          <a:p>
            <a:pPr marL="0" marR="0" algn="ctr">
              <a:spcBef>
                <a:spcPts val="0"/>
              </a:spcBef>
              <a:spcAft>
                <a:spcPts val="800"/>
              </a:spcAft>
            </a:pPr>
            <a:r>
              <a:rPr lang="es-CO" sz="2200" dirty="0">
                <a:latin typeface="Amasis MT Pro Light" panose="020B0604020202020204" pitchFamily="18" charset="0"/>
                <a:ea typeface="Times New Roman" panose="02020603050405020304" pitchFamily="18" charset="0"/>
                <a:cs typeface="Times New Roman" panose="02020603050405020304" pitchFamily="18" charset="0"/>
              </a:rPr>
              <a:t>Instituciones Educativas Dotadas</a:t>
            </a:r>
            <a:r>
              <a:rPr lang="es-CO" sz="2200" dirty="0">
                <a:latin typeface="Amasis MT Pro Light" panose="020B0604020202020204" pitchFamily="18" charset="0"/>
                <a:cs typeface="Times New Roman" panose="02020603050405020304" pitchFamily="18" charset="0"/>
              </a:rPr>
              <a:t> </a:t>
            </a:r>
            <a:r>
              <a:rPr lang="es-MX" sz="2200" dirty="0">
                <a:latin typeface="Amasis MT Pro Light" panose="020B0604020202020204" pitchFamily="18" charset="0"/>
                <a:cs typeface="Times New Roman" panose="02020603050405020304" pitchFamily="18" charset="0"/>
              </a:rPr>
              <a:t>de equipos modulares didácticos de ciencias naturales (biología, química y física) </a:t>
            </a:r>
            <a:r>
              <a:rPr lang="es-MX" sz="2200" b="1" dirty="0">
                <a:latin typeface="Amasis MT Pro Light" panose="020B0604020202020204" pitchFamily="18" charset="0"/>
                <a:cs typeface="Times New Roman" panose="02020603050405020304" pitchFamily="18" charset="0"/>
              </a:rPr>
              <a:t>19.524</a:t>
            </a:r>
            <a:r>
              <a:rPr lang="es-MX" sz="2200" dirty="0">
                <a:latin typeface="Amasis MT Pro Light" panose="020B0604020202020204" pitchFamily="18" charset="0"/>
                <a:cs typeface="Times New Roman" panose="02020603050405020304" pitchFamily="18" charset="0"/>
              </a:rPr>
              <a:t> estudiantes beneficiados</a:t>
            </a:r>
            <a:endParaRPr lang="es-CO" sz="2200" dirty="0">
              <a:latin typeface="Amasis MT Pro Light" panose="020B0604020202020204" pitchFamily="18" charset="0"/>
              <a:cs typeface="Times New Roman" panose="02020603050405020304" pitchFamily="18" charset="0"/>
            </a:endParaRPr>
          </a:p>
        </p:txBody>
      </p:sp>
      <p:sp>
        <p:nvSpPr>
          <p:cNvPr id="19" name="CuadroTexto 18">
            <a:extLst>
              <a:ext uri="{FF2B5EF4-FFF2-40B4-BE49-F238E27FC236}">
                <a16:creationId xmlns:a16="http://schemas.microsoft.com/office/drawing/2014/main" id="{EA5EF328-706E-7D86-BC4F-03474AC3B52B}"/>
              </a:ext>
            </a:extLst>
          </p:cNvPr>
          <p:cNvSpPr txBox="1"/>
          <p:nvPr/>
        </p:nvSpPr>
        <p:spPr>
          <a:xfrm>
            <a:off x="431062" y="4816888"/>
            <a:ext cx="4567990" cy="584775"/>
          </a:xfrm>
          <a:prstGeom prst="rect">
            <a:avLst/>
          </a:prstGeom>
          <a:noFill/>
        </p:spPr>
        <p:txBody>
          <a:bodyPr wrap="square">
            <a:spAutoFit/>
          </a:bodyPr>
          <a:lstStyle/>
          <a:p>
            <a:r>
              <a:rPr lang="es-CO" sz="3200" b="1" dirty="0">
                <a:latin typeface="Amasis MT Pro Light" panose="020B0604020202020204" pitchFamily="18" charset="0"/>
                <a:cs typeface="Times New Roman" panose="02020603050405020304" pitchFamily="18" charset="0"/>
              </a:rPr>
              <a:t>Inversión: </a:t>
            </a:r>
            <a:r>
              <a:rPr lang="es-CO" sz="3200" dirty="0">
                <a:latin typeface="Amasis MT Pro Light" panose="020B0604020202020204" pitchFamily="18" charset="0"/>
                <a:cs typeface="Times New Roman" panose="02020603050405020304" pitchFamily="18" charset="0"/>
              </a:rPr>
              <a:t>$ 679.999.920</a:t>
            </a:r>
          </a:p>
        </p:txBody>
      </p:sp>
      <p:sp>
        <p:nvSpPr>
          <p:cNvPr id="20" name="Rectángulo 19">
            <a:extLst>
              <a:ext uri="{FF2B5EF4-FFF2-40B4-BE49-F238E27FC236}">
                <a16:creationId xmlns:a16="http://schemas.microsoft.com/office/drawing/2014/main" id="{D09D706C-D56E-9979-409D-5DA1FC304A7A}"/>
              </a:ext>
            </a:extLst>
          </p:cNvPr>
          <p:cNvSpPr/>
          <p:nvPr/>
        </p:nvSpPr>
        <p:spPr>
          <a:xfrm>
            <a:off x="7348233" y="865998"/>
            <a:ext cx="2834061"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8800" b="1" cap="none" spc="0" dirty="0">
                <a:ln/>
                <a:solidFill>
                  <a:srgbClr val="00B050"/>
                </a:solidFill>
                <a:effectLst/>
              </a:rPr>
              <a:t>1.811</a:t>
            </a:r>
          </a:p>
        </p:txBody>
      </p:sp>
      <p:cxnSp>
        <p:nvCxnSpPr>
          <p:cNvPr id="23" name="Conector recto 22">
            <a:extLst>
              <a:ext uri="{FF2B5EF4-FFF2-40B4-BE49-F238E27FC236}">
                <a16:creationId xmlns:a16="http://schemas.microsoft.com/office/drawing/2014/main" id="{BDEEC635-8F95-0C66-807E-B19C59F6FAF2}"/>
              </a:ext>
            </a:extLst>
          </p:cNvPr>
          <p:cNvCxnSpPr>
            <a:cxnSpLocks/>
          </p:cNvCxnSpPr>
          <p:nvPr/>
        </p:nvCxnSpPr>
        <p:spPr>
          <a:xfrm flipV="1">
            <a:off x="5968617" y="3138807"/>
            <a:ext cx="5593297" cy="28805"/>
          </a:xfrm>
          <a:prstGeom prst="line">
            <a:avLst/>
          </a:prstGeom>
          <a:ln w="19050" cap="rnd">
            <a:solidFill>
              <a:schemeClr val="tx1"/>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53FB1A3F-9F90-1AD7-E610-8D65F13ED0CC}"/>
              </a:ext>
            </a:extLst>
          </p:cNvPr>
          <p:cNvCxnSpPr>
            <a:cxnSpLocks/>
          </p:cNvCxnSpPr>
          <p:nvPr/>
        </p:nvCxnSpPr>
        <p:spPr>
          <a:xfrm>
            <a:off x="5483834" y="1549186"/>
            <a:ext cx="0" cy="3402490"/>
          </a:xfrm>
          <a:prstGeom prst="line">
            <a:avLst/>
          </a:prstGeom>
          <a:ln w="19050" cap="rnd">
            <a:solidFill>
              <a:schemeClr val="tx1"/>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29" name="CuadroTexto 28">
            <a:extLst>
              <a:ext uri="{FF2B5EF4-FFF2-40B4-BE49-F238E27FC236}">
                <a16:creationId xmlns:a16="http://schemas.microsoft.com/office/drawing/2014/main" id="{FCEE4BC7-7CB1-9546-DC39-43CF62F18702}"/>
              </a:ext>
            </a:extLst>
          </p:cNvPr>
          <p:cNvSpPr txBox="1"/>
          <p:nvPr/>
        </p:nvSpPr>
        <p:spPr>
          <a:xfrm>
            <a:off x="6418034" y="2074160"/>
            <a:ext cx="4758836" cy="1107996"/>
          </a:xfrm>
          <a:prstGeom prst="rect">
            <a:avLst/>
          </a:prstGeom>
          <a:noFill/>
        </p:spPr>
        <p:txBody>
          <a:bodyPr wrap="square">
            <a:spAutoFit/>
          </a:bodyPr>
          <a:lstStyle/>
          <a:p>
            <a:pPr marL="0" marR="0" algn="ctr">
              <a:spcBef>
                <a:spcPts val="0"/>
              </a:spcBef>
              <a:spcAft>
                <a:spcPts val="800"/>
              </a:spcAft>
            </a:pPr>
            <a:r>
              <a:rPr lang="es-CO" sz="2200" dirty="0">
                <a:effectLst/>
                <a:latin typeface="Amasis MT Pro Light" panose="020B0604020202020204" pitchFamily="18" charset="0"/>
                <a:ea typeface="Times New Roman" panose="02020603050405020304" pitchFamily="18" charset="0"/>
                <a:cs typeface="Times New Roman" panose="02020603050405020304" pitchFamily="18" charset="0"/>
              </a:rPr>
              <a:t>Niños </a:t>
            </a:r>
            <a:r>
              <a:rPr lang="es-MX" sz="2200" dirty="0">
                <a:effectLst/>
                <a:latin typeface="Amasis MT Pro Light" panose="020B0604020202020204" pitchFamily="18" charset="0"/>
                <a:ea typeface="Times New Roman" panose="02020603050405020304" pitchFamily="18" charset="0"/>
                <a:cs typeface="Times New Roman" panose="02020603050405020304" pitchFamily="18" charset="0"/>
              </a:rPr>
              <a:t>venezolanos en diferentes niveles educativos</a:t>
            </a:r>
            <a:r>
              <a:rPr lang="es-CO" sz="2200" dirty="0">
                <a:effectLst/>
                <a:latin typeface="Amasis MT Pro Light" panose="020B0604020202020204" pitchFamily="18" charset="0"/>
                <a:ea typeface="Times New Roman" panose="02020603050405020304" pitchFamily="18" charset="0"/>
                <a:cs typeface="Times New Roman" panose="02020603050405020304" pitchFamily="18" charset="0"/>
              </a:rPr>
              <a:t> en las diferentes I.E. del Municipio</a:t>
            </a:r>
          </a:p>
        </p:txBody>
      </p:sp>
      <p:sp>
        <p:nvSpPr>
          <p:cNvPr id="30" name="CuadroTexto 29">
            <a:extLst>
              <a:ext uri="{FF2B5EF4-FFF2-40B4-BE49-F238E27FC236}">
                <a16:creationId xmlns:a16="http://schemas.microsoft.com/office/drawing/2014/main" id="{E386FB85-09A1-345F-2792-2E7095BEF229}"/>
              </a:ext>
            </a:extLst>
          </p:cNvPr>
          <p:cNvSpPr txBox="1"/>
          <p:nvPr/>
        </p:nvSpPr>
        <p:spPr>
          <a:xfrm>
            <a:off x="-995895" y="5470108"/>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2" name="CuadroTexto 1">
            <a:extLst>
              <a:ext uri="{FF2B5EF4-FFF2-40B4-BE49-F238E27FC236}">
                <a16:creationId xmlns:a16="http://schemas.microsoft.com/office/drawing/2014/main" id="{59A4EC48-5CA6-BBAF-D51A-F7A17F27929E}"/>
              </a:ext>
            </a:extLst>
          </p:cNvPr>
          <p:cNvSpPr txBox="1"/>
          <p:nvPr/>
        </p:nvSpPr>
        <p:spPr>
          <a:xfrm>
            <a:off x="6513457" y="5367104"/>
            <a:ext cx="4567990" cy="584775"/>
          </a:xfrm>
          <a:prstGeom prst="rect">
            <a:avLst/>
          </a:prstGeom>
          <a:noFill/>
        </p:spPr>
        <p:txBody>
          <a:bodyPr wrap="square">
            <a:spAutoFit/>
          </a:bodyPr>
          <a:lstStyle/>
          <a:p>
            <a:r>
              <a:rPr lang="es-CO" sz="3200" b="1" dirty="0">
                <a:latin typeface="Amasis MT Pro Light" panose="020B0604020202020204" pitchFamily="18" charset="0"/>
                <a:cs typeface="Times New Roman" panose="02020603050405020304" pitchFamily="18" charset="0"/>
              </a:rPr>
              <a:t>Inversión: </a:t>
            </a:r>
            <a:r>
              <a:rPr lang="es-CO" sz="3200" dirty="0">
                <a:latin typeface="Amasis MT Pro Light" panose="020B0604020202020204" pitchFamily="18" charset="0"/>
                <a:cs typeface="Times New Roman" panose="02020603050405020304" pitchFamily="18" charset="0"/>
              </a:rPr>
              <a:t>$ 999.999.926</a:t>
            </a:r>
          </a:p>
        </p:txBody>
      </p:sp>
    </p:spTree>
    <p:extLst>
      <p:ext uri="{BB962C8B-B14F-4D97-AF65-F5344CB8AC3E}">
        <p14:creationId xmlns:p14="http://schemas.microsoft.com/office/powerpoint/2010/main" val="37263419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Educación </a:t>
            </a:r>
          </a:p>
          <a:p>
            <a:pPr algn="ctr"/>
            <a:endParaRPr lang="es-CO" b="1" dirty="0">
              <a:ln w="22225">
                <a:solidFill>
                  <a:schemeClr val="accent2"/>
                </a:solidFill>
                <a:prstDash val="solid"/>
              </a:ln>
              <a:solidFill>
                <a:schemeClr val="accent2">
                  <a:lumMod val="40000"/>
                  <a:lumOff val="60000"/>
                </a:schemeClr>
              </a:solidFill>
            </a:endParaRPr>
          </a:p>
        </p:txBody>
      </p:sp>
      <p:sp>
        <p:nvSpPr>
          <p:cNvPr id="30" name="CuadroTexto 29">
            <a:extLst>
              <a:ext uri="{FF2B5EF4-FFF2-40B4-BE49-F238E27FC236}">
                <a16:creationId xmlns:a16="http://schemas.microsoft.com/office/drawing/2014/main" id="{E386FB85-09A1-345F-2792-2E7095BEF229}"/>
              </a:ext>
            </a:extLst>
          </p:cNvPr>
          <p:cNvSpPr txBox="1"/>
          <p:nvPr/>
        </p:nvSpPr>
        <p:spPr>
          <a:xfrm>
            <a:off x="-1279790" y="5643800"/>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5" name="CuadroTexto 4">
            <a:extLst>
              <a:ext uri="{FF2B5EF4-FFF2-40B4-BE49-F238E27FC236}">
                <a16:creationId xmlns:a16="http://schemas.microsoft.com/office/drawing/2014/main" id="{85214277-E90E-9774-850E-3D7F2384BBAE}"/>
              </a:ext>
            </a:extLst>
          </p:cNvPr>
          <p:cNvSpPr txBox="1"/>
          <p:nvPr/>
        </p:nvSpPr>
        <p:spPr>
          <a:xfrm>
            <a:off x="2772697" y="1014934"/>
            <a:ext cx="7056376" cy="584775"/>
          </a:xfrm>
          <a:prstGeom prst="rect">
            <a:avLst/>
          </a:prstGeom>
          <a:noFill/>
        </p:spPr>
        <p:txBody>
          <a:bodyPr wrap="square">
            <a:spAutoFit/>
          </a:bodyPr>
          <a:lstStyle/>
          <a:p>
            <a:r>
              <a:rPr lang="es-CO" sz="3200" b="1" dirty="0">
                <a:latin typeface="Amasis MT Pro Light" panose="020B0604020202020204" pitchFamily="18" charset="0"/>
                <a:cs typeface="Times New Roman" panose="02020603050405020304" pitchFamily="18" charset="0"/>
              </a:rPr>
              <a:t>Dotación de Equipos de Laboratorio</a:t>
            </a:r>
            <a:endParaRPr lang="es-CO" sz="3200" dirty="0">
              <a:latin typeface="Amasis MT Pro Light" panose="020B0604020202020204" pitchFamily="18" charset="0"/>
              <a:cs typeface="Times New Roman" panose="02020603050405020304" pitchFamily="18" charset="0"/>
            </a:endParaRPr>
          </a:p>
        </p:txBody>
      </p:sp>
      <p:pic>
        <p:nvPicPr>
          <p:cNvPr id="4" name="Imagen 3" descr="Imagen que contiene interior, tabla, mujer, hombre&#10;&#10;Descripción generada automáticamente">
            <a:extLst>
              <a:ext uri="{FF2B5EF4-FFF2-40B4-BE49-F238E27FC236}">
                <a16:creationId xmlns:a16="http://schemas.microsoft.com/office/drawing/2014/main" id="{FC3B4A13-8518-5791-37CB-ED359C30BA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2117" y="1829575"/>
            <a:ext cx="2540087" cy="3855509"/>
          </a:xfrm>
          <a:prstGeom prst="rect">
            <a:avLst/>
          </a:prstGeom>
          <a:ln>
            <a:noFill/>
          </a:ln>
          <a:effectLst>
            <a:outerShdw blurRad="190500" algn="tl" rotWithShape="0">
              <a:srgbClr val="000000">
                <a:alpha val="70000"/>
              </a:srgbClr>
            </a:outerShdw>
          </a:effectLst>
        </p:spPr>
      </p:pic>
      <p:pic>
        <p:nvPicPr>
          <p:cNvPr id="12" name="Imagen 11" descr="Un grupo de personas en un salón de clases&#10;&#10;Descripción generada automáticamente con confianza baja">
            <a:extLst>
              <a:ext uri="{FF2B5EF4-FFF2-40B4-BE49-F238E27FC236}">
                <a16:creationId xmlns:a16="http://schemas.microsoft.com/office/drawing/2014/main" id="{958A8731-6818-0119-B07C-82EF6FF6B9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25972" y="1704902"/>
            <a:ext cx="2985136" cy="3980182"/>
          </a:xfrm>
          <a:prstGeom prst="rect">
            <a:avLst/>
          </a:prstGeom>
          <a:ln>
            <a:noFill/>
          </a:ln>
          <a:effectLst>
            <a:outerShdw blurRad="190500" algn="tl" rotWithShape="0">
              <a:srgbClr val="000000">
                <a:alpha val="70000"/>
              </a:srgbClr>
            </a:outerShdw>
          </a:effectLst>
        </p:spPr>
      </p:pic>
      <p:pic>
        <p:nvPicPr>
          <p:cNvPr id="15" name="Imagen 14" descr="Imagen que contiene interior, cuarto, edificio, pequeño&#10;&#10;Descripción generada automáticamente">
            <a:extLst>
              <a:ext uri="{FF2B5EF4-FFF2-40B4-BE49-F238E27FC236}">
                <a16:creationId xmlns:a16="http://schemas.microsoft.com/office/drawing/2014/main" id="{4A498D83-8AEB-9013-5237-B7399549F6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34146" y="2235576"/>
            <a:ext cx="4222373" cy="317090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784539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Educación </a:t>
            </a:r>
          </a:p>
          <a:p>
            <a:pPr algn="ctr"/>
            <a:endParaRPr lang="es-CO" b="1" dirty="0">
              <a:ln w="22225">
                <a:solidFill>
                  <a:schemeClr val="accent2"/>
                </a:solidFill>
                <a:prstDash val="solid"/>
              </a:ln>
              <a:solidFill>
                <a:schemeClr val="accent2">
                  <a:lumMod val="40000"/>
                  <a:lumOff val="60000"/>
                </a:schemeClr>
              </a:solidFill>
            </a:endParaRPr>
          </a:p>
        </p:txBody>
      </p:sp>
      <p:sp>
        <p:nvSpPr>
          <p:cNvPr id="30" name="CuadroTexto 29">
            <a:extLst>
              <a:ext uri="{FF2B5EF4-FFF2-40B4-BE49-F238E27FC236}">
                <a16:creationId xmlns:a16="http://schemas.microsoft.com/office/drawing/2014/main" id="{E386FB85-09A1-345F-2792-2E7095BEF229}"/>
              </a:ext>
            </a:extLst>
          </p:cNvPr>
          <p:cNvSpPr txBox="1"/>
          <p:nvPr/>
        </p:nvSpPr>
        <p:spPr>
          <a:xfrm>
            <a:off x="-1011824" y="5444544"/>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5" name="CuadroTexto 4">
            <a:extLst>
              <a:ext uri="{FF2B5EF4-FFF2-40B4-BE49-F238E27FC236}">
                <a16:creationId xmlns:a16="http://schemas.microsoft.com/office/drawing/2014/main" id="{85214277-E90E-9774-850E-3D7F2384BBAE}"/>
              </a:ext>
            </a:extLst>
          </p:cNvPr>
          <p:cNvSpPr txBox="1"/>
          <p:nvPr/>
        </p:nvSpPr>
        <p:spPr>
          <a:xfrm>
            <a:off x="2520014" y="1181384"/>
            <a:ext cx="8627598" cy="1077218"/>
          </a:xfrm>
          <a:prstGeom prst="rect">
            <a:avLst/>
          </a:prstGeom>
          <a:noFill/>
        </p:spPr>
        <p:txBody>
          <a:bodyPr wrap="square">
            <a:spAutoFit/>
          </a:bodyPr>
          <a:lstStyle/>
          <a:p>
            <a:pPr algn="ctr"/>
            <a:r>
              <a:rPr lang="es-ES" sz="3200" b="1" dirty="0">
                <a:latin typeface="Amasis MT Pro Light" panose="020B0604020202020204" pitchFamily="18" charset="0"/>
                <a:cs typeface="Times New Roman" panose="02020603050405020304" pitchFamily="18" charset="0"/>
              </a:rPr>
              <a:t>HERRAMIENTA DIDÁCTICA ‘MINI ARCO; APRENDO,REPITO,CORRIJO</a:t>
            </a:r>
            <a:endParaRPr lang="es-CO" sz="3200" b="1" dirty="0">
              <a:latin typeface="Amasis MT Pro Light" panose="020B0604020202020204" pitchFamily="18" charset="0"/>
              <a:cs typeface="Times New Roman" panose="02020603050405020304" pitchFamily="18" charset="0"/>
            </a:endParaRPr>
          </a:p>
        </p:txBody>
      </p:sp>
      <p:graphicFrame>
        <p:nvGraphicFramePr>
          <p:cNvPr id="2" name="Tabla 11">
            <a:extLst>
              <a:ext uri="{FF2B5EF4-FFF2-40B4-BE49-F238E27FC236}">
                <a16:creationId xmlns:a16="http://schemas.microsoft.com/office/drawing/2014/main" id="{4812AEFF-27C0-61EE-7093-BB7518582968}"/>
              </a:ext>
            </a:extLst>
          </p:cNvPr>
          <p:cNvGraphicFramePr>
            <a:graphicFrameLocks noGrp="1"/>
          </p:cNvGraphicFramePr>
          <p:nvPr>
            <p:extLst>
              <p:ext uri="{D42A27DB-BD31-4B8C-83A1-F6EECF244321}">
                <p14:modId xmlns:p14="http://schemas.microsoft.com/office/powerpoint/2010/main" val="1539085375"/>
              </p:ext>
            </p:extLst>
          </p:nvPr>
        </p:nvGraphicFramePr>
        <p:xfrm>
          <a:off x="753034" y="2292166"/>
          <a:ext cx="10394578" cy="2926080"/>
        </p:xfrm>
        <a:graphic>
          <a:graphicData uri="http://schemas.openxmlformats.org/drawingml/2006/table">
            <a:tbl>
              <a:tblPr firstRow="1" bandRow="1">
                <a:tableStyleId>{ED083AE6-46FA-4A59-8FB0-9F97EB10719F}</a:tableStyleId>
              </a:tblPr>
              <a:tblGrid>
                <a:gridCol w="3427250">
                  <a:extLst>
                    <a:ext uri="{9D8B030D-6E8A-4147-A177-3AD203B41FA5}">
                      <a16:colId xmlns:a16="http://schemas.microsoft.com/office/drawing/2014/main" val="4220120357"/>
                    </a:ext>
                  </a:extLst>
                </a:gridCol>
                <a:gridCol w="6967328">
                  <a:extLst>
                    <a:ext uri="{9D8B030D-6E8A-4147-A177-3AD203B41FA5}">
                      <a16:colId xmlns:a16="http://schemas.microsoft.com/office/drawing/2014/main" val="3125107853"/>
                    </a:ext>
                  </a:extLst>
                </a:gridCol>
              </a:tblGrid>
              <a:tr h="1386384">
                <a:tc>
                  <a:txBody>
                    <a:bodyPr/>
                    <a:lstStyle/>
                    <a:p>
                      <a:pPr algn="ctr"/>
                      <a:endParaRPr lang="es-ES" sz="1800" b="1" kern="1200" dirty="0">
                        <a:solidFill>
                          <a:schemeClr val="tx1"/>
                        </a:solidFill>
                        <a:latin typeface="Amasis MT Pro Light" panose="020B0604020202020204" pitchFamily="18" charset="0"/>
                        <a:ea typeface="+mn-ea"/>
                        <a:cs typeface="Times New Roman" panose="02020603050405020304" pitchFamily="18" charset="0"/>
                      </a:endParaRPr>
                    </a:p>
                    <a:p>
                      <a:pPr algn="ctr"/>
                      <a:endParaRPr lang="es-ES" sz="1800" b="1" kern="1200" dirty="0">
                        <a:solidFill>
                          <a:schemeClr val="tx1"/>
                        </a:solidFill>
                        <a:latin typeface="Amasis MT Pro Light" panose="020B0604020202020204" pitchFamily="18" charset="0"/>
                        <a:ea typeface="+mn-ea"/>
                        <a:cs typeface="Times New Roman" panose="02020603050405020304" pitchFamily="18" charset="0"/>
                      </a:endParaRPr>
                    </a:p>
                    <a:p>
                      <a:pPr algn="ctr"/>
                      <a:r>
                        <a:rPr lang="es-ES" sz="1800" b="1" kern="1200" dirty="0">
                          <a:solidFill>
                            <a:schemeClr val="tx1"/>
                          </a:solidFill>
                          <a:latin typeface="Amasis MT Pro Light" panose="020B0604020202020204" pitchFamily="18" charset="0"/>
                          <a:ea typeface="+mn-ea"/>
                          <a:cs typeface="Times New Roman" panose="02020603050405020304" pitchFamily="18" charset="0"/>
                        </a:rPr>
                        <a:t>OBJETO</a:t>
                      </a:r>
                    </a:p>
                  </a:txBody>
                  <a:tcPr/>
                </a:tc>
                <a:tc>
                  <a:txBody>
                    <a:bodyPr/>
                    <a:lstStyle/>
                    <a:p>
                      <a:endParaRPr lang="es-ES" sz="1800" b="0" kern="1200" dirty="0">
                        <a:solidFill>
                          <a:schemeClr val="tx1"/>
                        </a:solidFill>
                        <a:latin typeface="Amasis MT Pro Light" panose="020B0604020202020204" pitchFamily="18" charset="0"/>
                        <a:ea typeface="+mn-ea"/>
                        <a:cs typeface="Times New Roman" panose="02020603050405020304" pitchFamily="18" charset="0"/>
                      </a:endParaRPr>
                    </a:p>
                    <a:p>
                      <a:r>
                        <a:rPr lang="es-ES" sz="1800" b="0" kern="1200" dirty="0">
                          <a:solidFill>
                            <a:schemeClr val="tx1"/>
                          </a:solidFill>
                          <a:latin typeface="Amasis MT Pro Light" panose="020B0604020202020204" pitchFamily="18" charset="0"/>
                          <a:ea typeface="+mn-ea"/>
                          <a:cs typeface="Times New Roman" panose="02020603050405020304" pitchFamily="18" charset="0"/>
                        </a:rPr>
                        <a:t>SUMINISTRO DE MATERIALES DESISTEMAS DEAPRENDIZAJE PARA EL DESARROLLO DE HABILIDADES DE PENSAMIENTO EN LOS NIVELES PREESCOLAR Y PRIMARIA EN LAS INSTITUCIONES EDUCATIVAS DELDEL MUNICIPIO DE CIENAGA MAGDALENA.</a:t>
                      </a:r>
                    </a:p>
                    <a:p>
                      <a:endParaRPr lang="es-ES" sz="1800" b="0" kern="1200" dirty="0">
                        <a:solidFill>
                          <a:schemeClr val="tx1"/>
                        </a:solidFill>
                        <a:latin typeface="Amasis MT Pro Light" panose="020B0604020202020204" pitchFamily="18" charset="0"/>
                        <a:ea typeface="+mn-ea"/>
                        <a:cs typeface="Times New Roman" panose="02020603050405020304" pitchFamily="18" charset="0"/>
                      </a:endParaRPr>
                    </a:p>
                  </a:txBody>
                  <a:tcPr/>
                </a:tc>
                <a:extLst>
                  <a:ext uri="{0D108BD9-81ED-4DB2-BD59-A6C34878D82A}">
                    <a16:rowId xmlns:a16="http://schemas.microsoft.com/office/drawing/2014/main" val="1148554443"/>
                  </a:ext>
                </a:extLst>
              </a:tr>
              <a:tr h="887285">
                <a:tc>
                  <a:txBody>
                    <a:bodyPr/>
                    <a:lstStyle/>
                    <a:p>
                      <a:pPr algn="ctr"/>
                      <a:endParaRPr lang="es-ES" sz="1800" b="1" kern="1200" dirty="0">
                        <a:solidFill>
                          <a:schemeClr val="tx1"/>
                        </a:solidFill>
                        <a:latin typeface="Amasis MT Pro Light" panose="020B0604020202020204" pitchFamily="18" charset="0"/>
                        <a:ea typeface="+mn-ea"/>
                        <a:cs typeface="Times New Roman" panose="02020603050405020304" pitchFamily="18" charset="0"/>
                      </a:endParaRPr>
                    </a:p>
                    <a:p>
                      <a:pPr algn="ctr"/>
                      <a:r>
                        <a:rPr lang="es-ES" sz="1800" b="1" kern="1200" dirty="0">
                          <a:solidFill>
                            <a:schemeClr val="tx1"/>
                          </a:solidFill>
                          <a:latin typeface="Amasis MT Pro Light" panose="020B0604020202020204" pitchFamily="18" charset="0"/>
                          <a:ea typeface="+mn-ea"/>
                          <a:cs typeface="Times New Roman" panose="02020603050405020304" pitchFamily="18" charset="0"/>
                        </a:rPr>
                        <a:t>VALOR</a:t>
                      </a:r>
                    </a:p>
                  </a:txBody>
                  <a:tcPr/>
                </a:tc>
                <a:tc>
                  <a:txBody>
                    <a:bodyPr/>
                    <a:lstStyle/>
                    <a:p>
                      <a:endParaRPr lang="es-ES" sz="1800" b="0" kern="1200" dirty="0">
                        <a:solidFill>
                          <a:schemeClr val="tx1"/>
                        </a:solidFill>
                        <a:latin typeface="Amasis MT Pro Light" panose="020B0604020202020204" pitchFamily="18" charset="0"/>
                        <a:ea typeface="+mn-ea"/>
                        <a:cs typeface="Times New Roman" panose="02020603050405020304" pitchFamily="18" charset="0"/>
                      </a:endParaRPr>
                    </a:p>
                    <a:p>
                      <a:pPr algn="ctr"/>
                      <a:r>
                        <a:rPr lang="es-ES" sz="1800" b="0" kern="1200" dirty="0">
                          <a:solidFill>
                            <a:schemeClr val="tx1"/>
                          </a:solidFill>
                          <a:latin typeface="Amasis MT Pro Light" panose="020B0604020202020204" pitchFamily="18" charset="0"/>
                          <a:ea typeface="+mn-ea"/>
                          <a:cs typeface="Times New Roman" panose="02020603050405020304" pitchFamily="18" charset="0"/>
                        </a:rPr>
                        <a:t>MIL CUATROCIENTOS NOVENTA Y NUEVE MILLONES NOVECIENTOS NOVENTA Y CINCO MIL DOCIENTOS PESOS.</a:t>
                      </a:r>
                    </a:p>
                    <a:p>
                      <a:pPr algn="ctr"/>
                      <a:r>
                        <a:rPr lang="es-ES" sz="1800" b="0" kern="1200" dirty="0">
                          <a:solidFill>
                            <a:schemeClr val="tx1"/>
                          </a:solidFill>
                          <a:latin typeface="Amasis MT Pro Light" panose="020B0604020202020204" pitchFamily="18" charset="0"/>
                          <a:ea typeface="+mn-ea"/>
                          <a:cs typeface="Times New Roman" panose="02020603050405020304" pitchFamily="18" charset="0"/>
                        </a:rPr>
                        <a:t>(1.499.995.200) </a:t>
                      </a:r>
                    </a:p>
                  </a:txBody>
                  <a:tcPr/>
                </a:tc>
                <a:extLst>
                  <a:ext uri="{0D108BD9-81ED-4DB2-BD59-A6C34878D82A}">
                    <a16:rowId xmlns:a16="http://schemas.microsoft.com/office/drawing/2014/main" val="804000095"/>
                  </a:ext>
                </a:extLst>
              </a:tr>
            </a:tbl>
          </a:graphicData>
        </a:graphic>
      </p:graphicFrame>
    </p:spTree>
    <p:extLst>
      <p:ext uri="{BB962C8B-B14F-4D97-AF65-F5344CB8AC3E}">
        <p14:creationId xmlns:p14="http://schemas.microsoft.com/office/powerpoint/2010/main" val="4223350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1970F1F-3518-FEFB-F2E8-07AB26BBDF9A}"/>
              </a:ext>
            </a:extLst>
          </p:cNvPr>
          <p:cNvPicPr>
            <a:picLocks noChangeAspect="1"/>
          </p:cNvPicPr>
          <p:nvPr/>
        </p:nvPicPr>
        <p:blipFill>
          <a:blip r:embed="rId2"/>
          <a:stretch>
            <a:fillRect/>
          </a:stretch>
        </p:blipFill>
        <p:spPr>
          <a:xfrm>
            <a:off x="6690260" y="3272238"/>
            <a:ext cx="4111412" cy="3083559"/>
          </a:xfrm>
          <a:prstGeom prst="rect">
            <a:avLst/>
          </a:prstGeom>
          <a:ln>
            <a:noFill/>
          </a:ln>
          <a:effectLst>
            <a:outerShdw blurRad="190500" algn="tl" rotWithShape="0">
              <a:srgbClr val="000000">
                <a:alpha val="70000"/>
              </a:srgbClr>
            </a:outerShdw>
          </a:effectLst>
        </p:spPr>
      </p:pic>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3"/>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4"/>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5"/>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6"/>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Oficina de Planeación </a:t>
            </a:r>
            <a:endPar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p>
            <a:pPr algn="ctr"/>
            <a:endParaRPr lang="es-CO" b="1" dirty="0">
              <a:ln w="22225">
                <a:solidFill>
                  <a:schemeClr val="accent2"/>
                </a:solidFill>
                <a:prstDash val="solid"/>
              </a:ln>
              <a:solidFill>
                <a:schemeClr val="accent2">
                  <a:lumMod val="40000"/>
                  <a:lumOff val="60000"/>
                </a:schemeClr>
              </a:solidFill>
            </a:endParaRPr>
          </a:p>
        </p:txBody>
      </p:sp>
      <p:sp>
        <p:nvSpPr>
          <p:cNvPr id="12" name="CuadroTexto 11">
            <a:extLst>
              <a:ext uri="{FF2B5EF4-FFF2-40B4-BE49-F238E27FC236}">
                <a16:creationId xmlns:a16="http://schemas.microsoft.com/office/drawing/2014/main" id="{76CC4803-8002-90E4-71C1-87AD6CE16798}"/>
              </a:ext>
            </a:extLst>
          </p:cNvPr>
          <p:cNvSpPr txBox="1"/>
          <p:nvPr/>
        </p:nvSpPr>
        <p:spPr>
          <a:xfrm>
            <a:off x="5946137" y="928687"/>
            <a:ext cx="5370615" cy="2318583"/>
          </a:xfrm>
          <a:prstGeom prst="rect">
            <a:avLst/>
          </a:prstGeom>
          <a:noFill/>
        </p:spPr>
        <p:txBody>
          <a:bodyPr wrap="square">
            <a:spAutoFit/>
          </a:bodyPr>
          <a:lstStyle/>
          <a:p>
            <a:pPr marL="0" marR="0" algn="ctr">
              <a:spcBef>
                <a:spcPts val="0"/>
              </a:spcBef>
              <a:spcAft>
                <a:spcPts val="800"/>
              </a:spcAft>
            </a:pPr>
            <a:r>
              <a:rPr lang="es-CO" sz="2800" b="1" dirty="0">
                <a:latin typeface="Amasis MT Pro Light" panose="020B0604020202020204" pitchFamily="18" charset="0"/>
                <a:cs typeface="Times New Roman" panose="02020603050405020304" pitchFamily="18" charset="0"/>
              </a:rPr>
              <a:t>POT</a:t>
            </a:r>
            <a:endParaRPr lang="es-CO" sz="1600" dirty="0">
              <a:latin typeface="Amasis MT Pro Light" panose="020B0604020202020204" pitchFamily="18" charset="0"/>
              <a:cs typeface="Times New Roman" panose="02020603050405020304" pitchFamily="18" charset="0"/>
            </a:endParaRPr>
          </a:p>
          <a:p>
            <a:pPr marL="0" marR="0" algn="ctr">
              <a:spcBef>
                <a:spcPts val="0"/>
              </a:spcBef>
              <a:spcAft>
                <a:spcPts val="800"/>
              </a:spcAft>
            </a:pPr>
            <a:r>
              <a:rPr lang="es-CO" sz="2200" dirty="0">
                <a:latin typeface="Amasis MT Pro Light" panose="020B0604020202020204" pitchFamily="18" charset="0"/>
                <a:cs typeface="Times New Roman" panose="02020603050405020304" pitchFamily="18" charset="0"/>
              </a:rPr>
              <a:t>Resolución 6113 del 27 de octubre de 2023 “</a:t>
            </a:r>
            <a:r>
              <a:rPr lang="es-CO" sz="2200" i="1" dirty="0">
                <a:latin typeface="Amasis MT Pro Light" panose="020B0604020202020204" pitchFamily="18" charset="0"/>
                <a:cs typeface="Times New Roman" panose="02020603050405020304" pitchFamily="18" charset="0"/>
              </a:rPr>
              <a:t>Por medio de la cual se acoge el acta de concertación de los asuntos exclusivamente ambientales del proceso de revisión general del POT del municipio de Ciénaga, Magdalena</a:t>
            </a:r>
            <a:r>
              <a:rPr lang="es-CO" sz="2200" dirty="0">
                <a:latin typeface="Amasis MT Pro Light" panose="020B0604020202020204" pitchFamily="18" charset="0"/>
                <a:cs typeface="Times New Roman" panose="02020603050405020304" pitchFamily="18" charset="0"/>
              </a:rPr>
              <a:t>”</a:t>
            </a:r>
            <a:endParaRPr lang="es-CO" sz="2200" dirty="0">
              <a:effectLst/>
              <a:latin typeface="Amasis MT Pro Light" panose="020B0604020202020204" pitchFamily="18" charset="0"/>
              <a:ea typeface="Times New Roman" panose="02020603050405020304" pitchFamily="18" charset="0"/>
              <a:cs typeface="Times New Roman" panose="02020603050405020304" pitchFamily="18" charset="0"/>
            </a:endParaRPr>
          </a:p>
        </p:txBody>
      </p:sp>
      <p:sp>
        <p:nvSpPr>
          <p:cNvPr id="17" name="CuadroTexto 16">
            <a:extLst>
              <a:ext uri="{FF2B5EF4-FFF2-40B4-BE49-F238E27FC236}">
                <a16:creationId xmlns:a16="http://schemas.microsoft.com/office/drawing/2014/main" id="{7C6CAE46-7713-5886-158C-AA67EDDA6140}"/>
              </a:ext>
            </a:extLst>
          </p:cNvPr>
          <p:cNvSpPr txBox="1"/>
          <p:nvPr/>
        </p:nvSpPr>
        <p:spPr>
          <a:xfrm>
            <a:off x="651007" y="3331411"/>
            <a:ext cx="3945978" cy="1446550"/>
          </a:xfrm>
          <a:prstGeom prst="rect">
            <a:avLst/>
          </a:prstGeom>
          <a:noFill/>
        </p:spPr>
        <p:txBody>
          <a:bodyPr wrap="square">
            <a:spAutoFit/>
          </a:bodyPr>
          <a:lstStyle/>
          <a:p>
            <a:pPr marL="0" marR="0" algn="ctr">
              <a:spcBef>
                <a:spcPts val="0"/>
              </a:spcBef>
              <a:spcAft>
                <a:spcPts val="800"/>
              </a:spcAft>
            </a:pPr>
            <a:r>
              <a:rPr lang="es-MX" sz="2200" dirty="0">
                <a:effectLst/>
                <a:latin typeface="Amasis MT Pro Light" panose="020B0604020202020204" pitchFamily="18" charset="0"/>
                <a:ea typeface="Times New Roman" panose="02020603050405020304" pitchFamily="18" charset="0"/>
                <a:cs typeface="Times New Roman" panose="02020603050405020304" pitchFamily="18" charset="0"/>
              </a:rPr>
              <a:t>Cumplimiento en el desarrollo de actividades de planeación estratégica y lucha contra la corrupción para la vigencia 2023</a:t>
            </a:r>
            <a:endParaRPr lang="es-CO" sz="2200" dirty="0">
              <a:effectLst/>
              <a:latin typeface="Amasis MT Pro Light" panose="020B0604020202020204" pitchFamily="18" charset="0"/>
              <a:ea typeface="Times New Roman" panose="02020603050405020304" pitchFamily="18" charset="0"/>
              <a:cs typeface="Times New Roman" panose="02020603050405020304" pitchFamily="18" charset="0"/>
            </a:endParaRPr>
          </a:p>
        </p:txBody>
      </p:sp>
      <p:cxnSp>
        <p:nvCxnSpPr>
          <p:cNvPr id="26" name="Conector recto 25">
            <a:extLst>
              <a:ext uri="{FF2B5EF4-FFF2-40B4-BE49-F238E27FC236}">
                <a16:creationId xmlns:a16="http://schemas.microsoft.com/office/drawing/2014/main" id="{53FB1A3F-9F90-1AD7-E610-8D65F13ED0CC}"/>
              </a:ext>
            </a:extLst>
          </p:cNvPr>
          <p:cNvCxnSpPr>
            <a:cxnSpLocks/>
          </p:cNvCxnSpPr>
          <p:nvPr/>
        </p:nvCxnSpPr>
        <p:spPr>
          <a:xfrm>
            <a:off x="5483834" y="1549186"/>
            <a:ext cx="0" cy="3402490"/>
          </a:xfrm>
          <a:prstGeom prst="line">
            <a:avLst/>
          </a:prstGeom>
          <a:ln w="19050" cap="rnd">
            <a:solidFill>
              <a:schemeClr val="tx1"/>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30" name="CuadroTexto 29">
            <a:extLst>
              <a:ext uri="{FF2B5EF4-FFF2-40B4-BE49-F238E27FC236}">
                <a16:creationId xmlns:a16="http://schemas.microsoft.com/office/drawing/2014/main" id="{E386FB85-09A1-345F-2792-2E7095BEF229}"/>
              </a:ext>
            </a:extLst>
          </p:cNvPr>
          <p:cNvSpPr txBox="1"/>
          <p:nvPr/>
        </p:nvSpPr>
        <p:spPr>
          <a:xfrm>
            <a:off x="-1096310" y="5507900"/>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2" name="Rectángulo 1">
            <a:extLst>
              <a:ext uri="{FF2B5EF4-FFF2-40B4-BE49-F238E27FC236}">
                <a16:creationId xmlns:a16="http://schemas.microsoft.com/office/drawing/2014/main" id="{C9B851DC-12A8-08E0-0F5C-AF55D0D8E302}"/>
              </a:ext>
            </a:extLst>
          </p:cNvPr>
          <p:cNvSpPr/>
          <p:nvPr/>
        </p:nvSpPr>
        <p:spPr>
          <a:xfrm>
            <a:off x="1199317" y="1927995"/>
            <a:ext cx="2935365"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8800" b="1" cap="none" spc="0" dirty="0">
                <a:ln/>
                <a:solidFill>
                  <a:srgbClr val="00B050"/>
                </a:solidFill>
                <a:effectLst/>
              </a:rPr>
              <a:t>88 %</a:t>
            </a:r>
          </a:p>
        </p:txBody>
      </p:sp>
    </p:spTree>
    <p:extLst>
      <p:ext uri="{BB962C8B-B14F-4D97-AF65-F5344CB8AC3E}">
        <p14:creationId xmlns:p14="http://schemas.microsoft.com/office/powerpoint/2010/main" val="11047608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Educación </a:t>
            </a:r>
          </a:p>
          <a:p>
            <a:pPr algn="ctr"/>
            <a:endParaRPr lang="es-CO" b="1" dirty="0">
              <a:ln w="22225">
                <a:solidFill>
                  <a:schemeClr val="accent2"/>
                </a:solidFill>
                <a:prstDash val="solid"/>
              </a:ln>
              <a:solidFill>
                <a:schemeClr val="accent2">
                  <a:lumMod val="40000"/>
                  <a:lumOff val="60000"/>
                </a:schemeClr>
              </a:solidFill>
            </a:endParaRPr>
          </a:p>
        </p:txBody>
      </p:sp>
      <p:cxnSp>
        <p:nvCxnSpPr>
          <p:cNvPr id="26" name="Conector recto 25">
            <a:extLst>
              <a:ext uri="{FF2B5EF4-FFF2-40B4-BE49-F238E27FC236}">
                <a16:creationId xmlns:a16="http://schemas.microsoft.com/office/drawing/2014/main" id="{53FB1A3F-9F90-1AD7-E610-8D65F13ED0CC}"/>
              </a:ext>
            </a:extLst>
          </p:cNvPr>
          <p:cNvCxnSpPr>
            <a:cxnSpLocks/>
          </p:cNvCxnSpPr>
          <p:nvPr/>
        </p:nvCxnSpPr>
        <p:spPr>
          <a:xfrm>
            <a:off x="6096000" y="2137786"/>
            <a:ext cx="0" cy="3402490"/>
          </a:xfrm>
          <a:prstGeom prst="line">
            <a:avLst/>
          </a:prstGeom>
          <a:ln w="19050" cap="rnd">
            <a:solidFill>
              <a:schemeClr val="tx1"/>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30" name="CuadroTexto 29">
            <a:extLst>
              <a:ext uri="{FF2B5EF4-FFF2-40B4-BE49-F238E27FC236}">
                <a16:creationId xmlns:a16="http://schemas.microsoft.com/office/drawing/2014/main" id="{E386FB85-09A1-345F-2792-2E7095BEF229}"/>
              </a:ext>
            </a:extLst>
          </p:cNvPr>
          <p:cNvSpPr txBox="1"/>
          <p:nvPr/>
        </p:nvSpPr>
        <p:spPr>
          <a:xfrm>
            <a:off x="-979723" y="5443112"/>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Estamos Cumpliendo</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5" name="CuadroTexto 4">
            <a:extLst>
              <a:ext uri="{FF2B5EF4-FFF2-40B4-BE49-F238E27FC236}">
                <a16:creationId xmlns:a16="http://schemas.microsoft.com/office/drawing/2014/main" id="{85214277-E90E-9774-850E-3D7F2384BBAE}"/>
              </a:ext>
            </a:extLst>
          </p:cNvPr>
          <p:cNvSpPr txBox="1"/>
          <p:nvPr/>
        </p:nvSpPr>
        <p:spPr>
          <a:xfrm>
            <a:off x="2937629" y="1214948"/>
            <a:ext cx="7445235" cy="584775"/>
          </a:xfrm>
          <a:prstGeom prst="rect">
            <a:avLst/>
          </a:prstGeom>
          <a:noFill/>
        </p:spPr>
        <p:txBody>
          <a:bodyPr wrap="square">
            <a:spAutoFit/>
          </a:bodyPr>
          <a:lstStyle/>
          <a:p>
            <a:r>
              <a:rPr lang="es-CO" sz="3200" b="1" dirty="0">
                <a:latin typeface="Amasis MT Pro Light" panose="020B0604020202020204" pitchFamily="18" charset="0"/>
                <a:cs typeface="Times New Roman" panose="02020603050405020304" pitchFamily="18" charset="0"/>
              </a:rPr>
              <a:t>Mejoramiento de Instituciones Educativas </a:t>
            </a:r>
            <a:endParaRPr lang="es-CO" sz="3200" dirty="0">
              <a:latin typeface="Amasis MT Pro Light" panose="020B0604020202020204" pitchFamily="18" charset="0"/>
              <a:cs typeface="Times New Roman" panose="02020603050405020304" pitchFamily="18" charset="0"/>
            </a:endParaRPr>
          </a:p>
        </p:txBody>
      </p:sp>
      <p:pic>
        <p:nvPicPr>
          <p:cNvPr id="4" name="Imagen 3" descr="Imagen que contiene edificio, exterior, hombre, verde&#10;&#10;Descripción generada automáticamente">
            <a:extLst>
              <a:ext uri="{FF2B5EF4-FFF2-40B4-BE49-F238E27FC236}">
                <a16:creationId xmlns:a16="http://schemas.microsoft.com/office/drawing/2014/main" id="{A2C42E2B-E275-4E77-17FE-762DB5632F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1879" y="2071143"/>
            <a:ext cx="4876800" cy="3536981"/>
          </a:xfrm>
          <a:prstGeom prst="rect">
            <a:avLst/>
          </a:prstGeom>
          <a:ln>
            <a:noFill/>
          </a:ln>
          <a:effectLst>
            <a:outerShdw blurRad="190500" algn="tl" rotWithShape="0">
              <a:srgbClr val="000000">
                <a:alpha val="70000"/>
              </a:srgbClr>
            </a:outerShdw>
          </a:effectLst>
        </p:spPr>
      </p:pic>
      <p:pic>
        <p:nvPicPr>
          <p:cNvPr id="2" name="Imagen 1">
            <a:extLst>
              <a:ext uri="{FF2B5EF4-FFF2-40B4-BE49-F238E27FC236}">
                <a16:creationId xmlns:a16="http://schemas.microsoft.com/office/drawing/2014/main" id="{B1D97CFE-101B-FB7B-90AD-948E974E05F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423322" y="2071143"/>
            <a:ext cx="4307205" cy="3571909"/>
          </a:xfrm>
          <a:prstGeom prst="rect">
            <a:avLst/>
          </a:prstGeom>
          <a:noFill/>
          <a:ln>
            <a:noFill/>
          </a:ln>
        </p:spPr>
      </p:pic>
    </p:spTree>
    <p:extLst>
      <p:ext uri="{BB962C8B-B14F-4D97-AF65-F5344CB8AC3E}">
        <p14:creationId xmlns:p14="http://schemas.microsoft.com/office/powerpoint/2010/main" val="40231610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Educación </a:t>
            </a:r>
          </a:p>
          <a:p>
            <a:pPr algn="ctr"/>
            <a:endParaRPr lang="es-CO" b="1" dirty="0">
              <a:ln w="22225">
                <a:solidFill>
                  <a:schemeClr val="accent2"/>
                </a:solidFill>
                <a:prstDash val="solid"/>
              </a:ln>
              <a:solidFill>
                <a:schemeClr val="accent2">
                  <a:lumMod val="40000"/>
                  <a:lumOff val="60000"/>
                </a:schemeClr>
              </a:solidFill>
            </a:endParaRPr>
          </a:p>
        </p:txBody>
      </p:sp>
      <p:sp>
        <p:nvSpPr>
          <p:cNvPr id="16" name="Rectángulo 15">
            <a:extLst>
              <a:ext uri="{FF2B5EF4-FFF2-40B4-BE49-F238E27FC236}">
                <a16:creationId xmlns:a16="http://schemas.microsoft.com/office/drawing/2014/main" id="{80B48D26-EAD7-2DF6-7989-E2B522FA2F2A}"/>
              </a:ext>
            </a:extLst>
          </p:cNvPr>
          <p:cNvSpPr/>
          <p:nvPr/>
        </p:nvSpPr>
        <p:spPr>
          <a:xfrm>
            <a:off x="1421434" y="1402159"/>
            <a:ext cx="1624873"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8800" b="1" cap="none" spc="0" dirty="0">
                <a:ln/>
                <a:solidFill>
                  <a:srgbClr val="00B050"/>
                </a:solidFill>
                <a:effectLst/>
              </a:rPr>
              <a:t>25 </a:t>
            </a:r>
          </a:p>
        </p:txBody>
      </p:sp>
      <p:sp>
        <p:nvSpPr>
          <p:cNvPr id="17" name="CuadroTexto 16">
            <a:extLst>
              <a:ext uri="{FF2B5EF4-FFF2-40B4-BE49-F238E27FC236}">
                <a16:creationId xmlns:a16="http://schemas.microsoft.com/office/drawing/2014/main" id="{7C6CAE46-7713-5886-158C-AA67EDDA6140}"/>
              </a:ext>
            </a:extLst>
          </p:cNvPr>
          <p:cNvSpPr txBox="1"/>
          <p:nvPr/>
        </p:nvSpPr>
        <p:spPr>
          <a:xfrm>
            <a:off x="260882" y="2586388"/>
            <a:ext cx="3945978" cy="1579920"/>
          </a:xfrm>
          <a:prstGeom prst="rect">
            <a:avLst/>
          </a:prstGeom>
          <a:noFill/>
        </p:spPr>
        <p:txBody>
          <a:bodyPr wrap="square">
            <a:spAutoFit/>
          </a:bodyPr>
          <a:lstStyle/>
          <a:p>
            <a:pPr marL="0" marR="0" algn="ctr">
              <a:spcBef>
                <a:spcPts val="0"/>
              </a:spcBef>
              <a:spcAft>
                <a:spcPts val="800"/>
              </a:spcAft>
            </a:pPr>
            <a:r>
              <a:rPr lang="es-CO" dirty="0">
                <a:latin typeface="Amasis MT Pro Light" panose="020B0604020202020204" pitchFamily="18" charset="0"/>
                <a:ea typeface="Times New Roman" panose="02020603050405020304" pitchFamily="18" charset="0"/>
                <a:cs typeface="Times New Roman" panose="02020603050405020304" pitchFamily="18" charset="0"/>
              </a:rPr>
              <a:t>Establecimientos educativos Dotados  de mobiliario escolar para las instituciones  Educativas oficiales del Municipio, </a:t>
            </a:r>
          </a:p>
          <a:p>
            <a:pPr marL="0" marR="0" algn="ctr">
              <a:spcBef>
                <a:spcPts val="0"/>
              </a:spcBef>
              <a:spcAft>
                <a:spcPts val="800"/>
              </a:spcAft>
            </a:pPr>
            <a:r>
              <a:rPr lang="es-CO" dirty="0">
                <a:latin typeface="Amasis MT Pro Light" panose="020B0604020202020204" pitchFamily="18" charset="0"/>
                <a:ea typeface="Times New Roman" panose="02020603050405020304" pitchFamily="18" charset="0"/>
                <a:cs typeface="Times New Roman" panose="02020603050405020304" pitchFamily="18" charset="0"/>
              </a:rPr>
              <a:t>contrato de suministros CO-442-2023</a:t>
            </a:r>
            <a:endParaRPr lang="es-CO" dirty="0">
              <a:latin typeface="Amasis MT Pro Light" panose="020B0604020202020204" pitchFamily="18" charset="0"/>
              <a:cs typeface="Times New Roman" panose="02020603050405020304" pitchFamily="18" charset="0"/>
            </a:endParaRPr>
          </a:p>
        </p:txBody>
      </p:sp>
      <p:sp>
        <p:nvSpPr>
          <p:cNvPr id="30" name="CuadroTexto 29">
            <a:extLst>
              <a:ext uri="{FF2B5EF4-FFF2-40B4-BE49-F238E27FC236}">
                <a16:creationId xmlns:a16="http://schemas.microsoft.com/office/drawing/2014/main" id="{E386FB85-09A1-345F-2792-2E7095BEF229}"/>
              </a:ext>
            </a:extLst>
          </p:cNvPr>
          <p:cNvSpPr txBox="1"/>
          <p:nvPr/>
        </p:nvSpPr>
        <p:spPr>
          <a:xfrm>
            <a:off x="-1309103" y="5681095"/>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pic>
        <p:nvPicPr>
          <p:cNvPr id="5" name="Imagen 4">
            <a:extLst>
              <a:ext uri="{FF2B5EF4-FFF2-40B4-BE49-F238E27FC236}">
                <a16:creationId xmlns:a16="http://schemas.microsoft.com/office/drawing/2014/main" id="{F689C9C3-1793-D5DF-CF3D-C139FF5551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0600" y="1106333"/>
            <a:ext cx="7130518" cy="3022356"/>
          </a:xfrm>
          <a:prstGeom prst="rect">
            <a:avLst/>
          </a:prstGeom>
        </p:spPr>
      </p:pic>
      <p:sp>
        <p:nvSpPr>
          <p:cNvPr id="18" name="CuadroTexto 17">
            <a:extLst>
              <a:ext uri="{FF2B5EF4-FFF2-40B4-BE49-F238E27FC236}">
                <a16:creationId xmlns:a16="http://schemas.microsoft.com/office/drawing/2014/main" id="{1EF0B512-BC4C-AC76-96EA-1C6392A5F2E7}"/>
              </a:ext>
            </a:extLst>
          </p:cNvPr>
          <p:cNvSpPr txBox="1"/>
          <p:nvPr/>
        </p:nvSpPr>
        <p:spPr>
          <a:xfrm>
            <a:off x="320745" y="4292580"/>
            <a:ext cx="11075743" cy="369332"/>
          </a:xfrm>
          <a:prstGeom prst="rect">
            <a:avLst/>
          </a:prstGeom>
          <a:noFill/>
        </p:spPr>
        <p:txBody>
          <a:bodyPr wrap="square">
            <a:spAutoFit/>
          </a:bodyPr>
          <a:lstStyle/>
          <a:p>
            <a:pPr algn="just"/>
            <a:r>
              <a:rPr lang="es-ES" dirty="0">
                <a:latin typeface="Amasis MT Pro Light" panose="020B0604020202020204" pitchFamily="18" charset="0"/>
                <a:cs typeface="Times New Roman" panose="02020603050405020304" pitchFamily="18" charset="0"/>
              </a:rPr>
              <a:t>A</a:t>
            </a:r>
            <a:r>
              <a:rPr lang="es-CO" dirty="0">
                <a:latin typeface="Amasis MT Pro Light" panose="020B0604020202020204" pitchFamily="18" charset="0"/>
                <a:cs typeface="Times New Roman" panose="02020603050405020304" pitchFamily="18" charset="0"/>
              </a:rPr>
              <a:t>l contrato se le hizo una adición por valor de $1.179.932.600 </a:t>
            </a:r>
            <a:r>
              <a:rPr lang="es-CO" sz="1800" b="0" i="0" u="none" strike="noStrike" baseline="0" dirty="0">
                <a:solidFill>
                  <a:srgbClr val="000000"/>
                </a:solidFill>
                <a:latin typeface="Calibri" panose="020F0502020204030204" pitchFamily="34" charset="0"/>
              </a:rPr>
              <a:t>	</a:t>
            </a:r>
          </a:p>
        </p:txBody>
      </p:sp>
      <p:sp>
        <p:nvSpPr>
          <p:cNvPr id="3" name="CuadroTexto 2">
            <a:extLst>
              <a:ext uri="{FF2B5EF4-FFF2-40B4-BE49-F238E27FC236}">
                <a16:creationId xmlns:a16="http://schemas.microsoft.com/office/drawing/2014/main" id="{3C71E6F7-A637-E589-E5F1-9347CD40161D}"/>
              </a:ext>
            </a:extLst>
          </p:cNvPr>
          <p:cNvSpPr txBox="1"/>
          <p:nvPr/>
        </p:nvSpPr>
        <p:spPr>
          <a:xfrm>
            <a:off x="354850" y="4828337"/>
            <a:ext cx="11272212" cy="923330"/>
          </a:xfrm>
          <a:prstGeom prst="rect">
            <a:avLst/>
          </a:prstGeom>
          <a:noFill/>
        </p:spPr>
        <p:txBody>
          <a:bodyPr wrap="square">
            <a:spAutoFit/>
          </a:bodyPr>
          <a:lstStyle/>
          <a:p>
            <a:pPr algn="just"/>
            <a:r>
              <a:rPr lang="es-CO" dirty="0">
                <a:latin typeface="Amasis MT Pro Light" panose="020B0604020202020204" pitchFamily="18" charset="0"/>
                <a:cs typeface="Times New Roman" panose="02020603050405020304" pitchFamily="18" charset="0"/>
              </a:rPr>
              <a:t>Surtidos los procesos contractuales, se cumplió con la entrega de diferentes mobiliarios a cada una de las IE oficiales del municipio de Ciénaga, entre otros elementos se suministraron Mesas de preescolar, sillas universitarias, escritorios, tableros acrílicos, armarios, mobiliarios de biblioteca.</a:t>
            </a:r>
          </a:p>
        </p:txBody>
      </p:sp>
    </p:spTree>
    <p:extLst>
      <p:ext uri="{BB962C8B-B14F-4D97-AF65-F5344CB8AC3E}">
        <p14:creationId xmlns:p14="http://schemas.microsoft.com/office/powerpoint/2010/main" val="27423390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Educación </a:t>
            </a:r>
          </a:p>
          <a:p>
            <a:pPr algn="ctr"/>
            <a:endParaRPr lang="es-CO" b="1" dirty="0">
              <a:ln w="22225">
                <a:solidFill>
                  <a:schemeClr val="accent2"/>
                </a:solidFill>
                <a:prstDash val="solid"/>
              </a:ln>
              <a:solidFill>
                <a:schemeClr val="accent2">
                  <a:lumMod val="40000"/>
                  <a:lumOff val="60000"/>
                </a:schemeClr>
              </a:solidFill>
            </a:endParaRPr>
          </a:p>
        </p:txBody>
      </p:sp>
      <p:sp>
        <p:nvSpPr>
          <p:cNvPr id="16" name="Rectángulo 15">
            <a:extLst>
              <a:ext uri="{FF2B5EF4-FFF2-40B4-BE49-F238E27FC236}">
                <a16:creationId xmlns:a16="http://schemas.microsoft.com/office/drawing/2014/main" id="{80B48D26-EAD7-2DF6-7989-E2B522FA2F2A}"/>
              </a:ext>
            </a:extLst>
          </p:cNvPr>
          <p:cNvSpPr/>
          <p:nvPr/>
        </p:nvSpPr>
        <p:spPr>
          <a:xfrm>
            <a:off x="1421434" y="1402159"/>
            <a:ext cx="1624873"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8800" b="1" cap="none" spc="0" dirty="0">
                <a:ln/>
                <a:solidFill>
                  <a:srgbClr val="00B050"/>
                </a:solidFill>
                <a:effectLst/>
              </a:rPr>
              <a:t>25 </a:t>
            </a:r>
          </a:p>
        </p:txBody>
      </p:sp>
      <p:sp>
        <p:nvSpPr>
          <p:cNvPr id="17" name="CuadroTexto 16">
            <a:extLst>
              <a:ext uri="{FF2B5EF4-FFF2-40B4-BE49-F238E27FC236}">
                <a16:creationId xmlns:a16="http://schemas.microsoft.com/office/drawing/2014/main" id="{7C6CAE46-7713-5886-158C-AA67EDDA6140}"/>
              </a:ext>
            </a:extLst>
          </p:cNvPr>
          <p:cNvSpPr txBox="1"/>
          <p:nvPr/>
        </p:nvSpPr>
        <p:spPr>
          <a:xfrm>
            <a:off x="260882" y="2586388"/>
            <a:ext cx="3945978" cy="1579920"/>
          </a:xfrm>
          <a:prstGeom prst="rect">
            <a:avLst/>
          </a:prstGeom>
          <a:noFill/>
        </p:spPr>
        <p:txBody>
          <a:bodyPr wrap="square">
            <a:spAutoFit/>
          </a:bodyPr>
          <a:lstStyle/>
          <a:p>
            <a:pPr marL="0" marR="0" algn="ctr">
              <a:spcBef>
                <a:spcPts val="0"/>
              </a:spcBef>
              <a:spcAft>
                <a:spcPts val="800"/>
              </a:spcAft>
            </a:pPr>
            <a:r>
              <a:rPr lang="es-CO" dirty="0">
                <a:latin typeface="Amasis MT Pro Light" panose="020B0604020202020204" pitchFamily="18" charset="0"/>
                <a:ea typeface="Times New Roman" panose="02020603050405020304" pitchFamily="18" charset="0"/>
                <a:cs typeface="Times New Roman" panose="02020603050405020304" pitchFamily="18" charset="0"/>
              </a:rPr>
              <a:t>Establecimientos educativos Dotados  de mobiliario escolar para las instituciones  Educativas oficiales del Municipio, </a:t>
            </a:r>
          </a:p>
          <a:p>
            <a:pPr marL="0" marR="0" algn="ctr">
              <a:spcBef>
                <a:spcPts val="0"/>
              </a:spcBef>
              <a:spcAft>
                <a:spcPts val="800"/>
              </a:spcAft>
            </a:pPr>
            <a:r>
              <a:rPr lang="es-CO" dirty="0">
                <a:latin typeface="Amasis MT Pro Light" panose="020B0604020202020204" pitchFamily="18" charset="0"/>
                <a:ea typeface="Times New Roman" panose="02020603050405020304" pitchFamily="18" charset="0"/>
                <a:cs typeface="Times New Roman" panose="02020603050405020304" pitchFamily="18" charset="0"/>
              </a:rPr>
              <a:t>contrato de suministros CO-442-2023</a:t>
            </a:r>
            <a:endParaRPr lang="es-CO" dirty="0">
              <a:latin typeface="Amasis MT Pro Light" panose="020B0604020202020204" pitchFamily="18" charset="0"/>
              <a:cs typeface="Times New Roman" panose="02020603050405020304" pitchFamily="18" charset="0"/>
            </a:endParaRPr>
          </a:p>
        </p:txBody>
      </p:sp>
      <p:sp>
        <p:nvSpPr>
          <p:cNvPr id="30" name="CuadroTexto 29">
            <a:extLst>
              <a:ext uri="{FF2B5EF4-FFF2-40B4-BE49-F238E27FC236}">
                <a16:creationId xmlns:a16="http://schemas.microsoft.com/office/drawing/2014/main" id="{E386FB85-09A1-345F-2792-2E7095BEF229}"/>
              </a:ext>
            </a:extLst>
          </p:cNvPr>
          <p:cNvSpPr txBox="1"/>
          <p:nvPr/>
        </p:nvSpPr>
        <p:spPr>
          <a:xfrm>
            <a:off x="-1309103" y="5620758"/>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pic>
        <p:nvPicPr>
          <p:cNvPr id="2" name="Imagen 1">
            <a:extLst>
              <a:ext uri="{FF2B5EF4-FFF2-40B4-BE49-F238E27FC236}">
                <a16:creationId xmlns:a16="http://schemas.microsoft.com/office/drawing/2014/main" id="{15EC7480-6F7A-81A2-B320-227766BF9E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38223" y="990600"/>
            <a:ext cx="5484953" cy="3756376"/>
          </a:xfrm>
          <a:prstGeom prst="rect">
            <a:avLst/>
          </a:prstGeom>
        </p:spPr>
      </p:pic>
    </p:spTree>
    <p:extLst>
      <p:ext uri="{BB962C8B-B14F-4D97-AF65-F5344CB8AC3E}">
        <p14:creationId xmlns:p14="http://schemas.microsoft.com/office/powerpoint/2010/main" val="17121884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Educación </a:t>
            </a:r>
          </a:p>
          <a:p>
            <a:pPr algn="ctr"/>
            <a:endParaRPr lang="es-CO" b="1" dirty="0">
              <a:ln w="22225">
                <a:solidFill>
                  <a:schemeClr val="accent2"/>
                </a:solidFill>
                <a:prstDash val="solid"/>
              </a:ln>
              <a:solidFill>
                <a:schemeClr val="accent2">
                  <a:lumMod val="40000"/>
                  <a:lumOff val="60000"/>
                </a:schemeClr>
              </a:solidFill>
            </a:endParaRPr>
          </a:p>
        </p:txBody>
      </p:sp>
      <p:sp>
        <p:nvSpPr>
          <p:cNvPr id="16" name="Rectángulo 15">
            <a:extLst>
              <a:ext uri="{FF2B5EF4-FFF2-40B4-BE49-F238E27FC236}">
                <a16:creationId xmlns:a16="http://schemas.microsoft.com/office/drawing/2014/main" id="{80B48D26-EAD7-2DF6-7989-E2B522FA2F2A}"/>
              </a:ext>
            </a:extLst>
          </p:cNvPr>
          <p:cNvSpPr/>
          <p:nvPr/>
        </p:nvSpPr>
        <p:spPr>
          <a:xfrm>
            <a:off x="1340620" y="2059005"/>
            <a:ext cx="1624873"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8800" b="1" cap="none" spc="0" dirty="0">
                <a:ln/>
                <a:solidFill>
                  <a:srgbClr val="00B050"/>
                </a:solidFill>
                <a:effectLst/>
              </a:rPr>
              <a:t>25 </a:t>
            </a:r>
          </a:p>
        </p:txBody>
      </p:sp>
      <p:sp>
        <p:nvSpPr>
          <p:cNvPr id="17" name="CuadroTexto 16">
            <a:extLst>
              <a:ext uri="{FF2B5EF4-FFF2-40B4-BE49-F238E27FC236}">
                <a16:creationId xmlns:a16="http://schemas.microsoft.com/office/drawing/2014/main" id="{7C6CAE46-7713-5886-158C-AA67EDDA6140}"/>
              </a:ext>
            </a:extLst>
          </p:cNvPr>
          <p:cNvSpPr txBox="1"/>
          <p:nvPr/>
        </p:nvSpPr>
        <p:spPr>
          <a:xfrm>
            <a:off x="260881" y="3280988"/>
            <a:ext cx="3945978" cy="1579920"/>
          </a:xfrm>
          <a:prstGeom prst="rect">
            <a:avLst/>
          </a:prstGeom>
          <a:noFill/>
        </p:spPr>
        <p:txBody>
          <a:bodyPr wrap="square">
            <a:spAutoFit/>
          </a:bodyPr>
          <a:lstStyle/>
          <a:p>
            <a:pPr marL="0" marR="0" algn="ctr">
              <a:spcBef>
                <a:spcPts val="0"/>
              </a:spcBef>
              <a:spcAft>
                <a:spcPts val="800"/>
              </a:spcAft>
            </a:pPr>
            <a:r>
              <a:rPr lang="es-CO" dirty="0">
                <a:latin typeface="Amasis MT Pro Light" panose="020B0604020202020204" pitchFamily="18" charset="0"/>
                <a:ea typeface="Times New Roman" panose="02020603050405020304" pitchFamily="18" charset="0"/>
                <a:cs typeface="Times New Roman" panose="02020603050405020304" pitchFamily="18" charset="0"/>
              </a:rPr>
              <a:t>Establecimientos educativos Dotados  de mobiliario escolar para las instituciones  Educativas oficiales del Municipio, </a:t>
            </a:r>
          </a:p>
          <a:p>
            <a:pPr marL="0" marR="0" algn="ctr">
              <a:spcBef>
                <a:spcPts val="0"/>
              </a:spcBef>
              <a:spcAft>
                <a:spcPts val="800"/>
              </a:spcAft>
            </a:pPr>
            <a:r>
              <a:rPr lang="es-CO" dirty="0">
                <a:latin typeface="Amasis MT Pro Light" panose="020B0604020202020204" pitchFamily="18" charset="0"/>
                <a:ea typeface="Times New Roman" panose="02020603050405020304" pitchFamily="18" charset="0"/>
                <a:cs typeface="Times New Roman" panose="02020603050405020304" pitchFamily="18" charset="0"/>
              </a:rPr>
              <a:t>contrato de suministros CO-442-2023</a:t>
            </a:r>
            <a:endParaRPr lang="es-CO" dirty="0">
              <a:latin typeface="Amasis MT Pro Light" panose="020B0604020202020204" pitchFamily="18" charset="0"/>
              <a:cs typeface="Times New Roman" panose="02020603050405020304" pitchFamily="18" charset="0"/>
            </a:endParaRPr>
          </a:p>
        </p:txBody>
      </p:sp>
      <p:graphicFrame>
        <p:nvGraphicFramePr>
          <p:cNvPr id="3" name="Tabla 2">
            <a:extLst>
              <a:ext uri="{FF2B5EF4-FFF2-40B4-BE49-F238E27FC236}">
                <a16:creationId xmlns:a16="http://schemas.microsoft.com/office/drawing/2014/main" id="{18B700FE-F46D-7E97-943D-F7B67BABCFF8}"/>
              </a:ext>
            </a:extLst>
          </p:cNvPr>
          <p:cNvGraphicFramePr>
            <a:graphicFrameLocks noGrp="1"/>
          </p:cNvGraphicFramePr>
          <p:nvPr/>
        </p:nvGraphicFramePr>
        <p:xfrm>
          <a:off x="4437529" y="1343024"/>
          <a:ext cx="6051178" cy="4751473"/>
        </p:xfrm>
        <a:graphic>
          <a:graphicData uri="http://schemas.openxmlformats.org/drawingml/2006/table">
            <a:tbl>
              <a:tblPr>
                <a:tableStyleId>{5C22544A-7EE6-4342-B048-85BDC9FD1C3A}</a:tableStyleId>
              </a:tblPr>
              <a:tblGrid>
                <a:gridCol w="1041981">
                  <a:extLst>
                    <a:ext uri="{9D8B030D-6E8A-4147-A177-3AD203B41FA5}">
                      <a16:colId xmlns:a16="http://schemas.microsoft.com/office/drawing/2014/main" val="2012343816"/>
                    </a:ext>
                  </a:extLst>
                </a:gridCol>
                <a:gridCol w="4457866">
                  <a:extLst>
                    <a:ext uri="{9D8B030D-6E8A-4147-A177-3AD203B41FA5}">
                      <a16:colId xmlns:a16="http://schemas.microsoft.com/office/drawing/2014/main" val="3757569429"/>
                    </a:ext>
                  </a:extLst>
                </a:gridCol>
                <a:gridCol w="551331">
                  <a:extLst>
                    <a:ext uri="{9D8B030D-6E8A-4147-A177-3AD203B41FA5}">
                      <a16:colId xmlns:a16="http://schemas.microsoft.com/office/drawing/2014/main" val="891555903"/>
                    </a:ext>
                  </a:extLst>
                </a:gridCol>
              </a:tblGrid>
              <a:tr h="209020">
                <a:tc>
                  <a:txBody>
                    <a:bodyPr/>
                    <a:lstStyle/>
                    <a:p>
                      <a:pPr algn="l" fontAlgn="ctr"/>
                      <a:r>
                        <a:rPr lang="es-ES" sz="1200" u="none" strike="noStrike" dirty="0" err="1">
                          <a:effectLst/>
                        </a:rPr>
                        <a:t>Item</a:t>
                      </a:r>
                      <a:r>
                        <a:rPr lang="es-ES" sz="1200" u="none" strike="noStrike" dirty="0">
                          <a:effectLst/>
                        </a:rPr>
                        <a:t> </a:t>
                      </a:r>
                      <a:endParaRPr lang="es-CO" sz="1200" b="0" i="1" u="none" strike="noStrike" dirty="0">
                        <a:solidFill>
                          <a:srgbClr val="000000"/>
                        </a:solidFill>
                        <a:effectLst/>
                        <a:latin typeface="Calibri Light" panose="020F0302020204030204" pitchFamily="34" charset="0"/>
                      </a:endParaRPr>
                    </a:p>
                  </a:txBody>
                  <a:tcPr marL="85725" marR="9525" marT="9525" marB="0" anchor="ctr"/>
                </a:tc>
                <a:tc>
                  <a:txBody>
                    <a:bodyPr/>
                    <a:lstStyle/>
                    <a:p>
                      <a:pPr algn="ctr" fontAlgn="ctr"/>
                      <a:r>
                        <a:rPr lang="es-ES" sz="1200" u="none" strike="noStrike">
                          <a:effectLst/>
                        </a:rPr>
                        <a:t>DESCRIPCIÓN </a:t>
                      </a:r>
                      <a:endParaRPr lang="es-CO" sz="1200" b="0" i="1" u="none" strike="noStrike">
                        <a:solidFill>
                          <a:srgbClr val="000000"/>
                        </a:solidFill>
                        <a:effectLst/>
                        <a:latin typeface="Calibri Light" panose="020F0302020204030204" pitchFamily="34" charset="0"/>
                      </a:endParaRPr>
                    </a:p>
                  </a:txBody>
                  <a:tcPr marL="9525" marR="9525" marT="9525" marB="0" anchor="ctr"/>
                </a:tc>
                <a:tc>
                  <a:txBody>
                    <a:bodyPr/>
                    <a:lstStyle/>
                    <a:p>
                      <a:pPr algn="l" fontAlgn="ctr"/>
                      <a:r>
                        <a:rPr lang="es-ES" sz="1200" u="none" strike="noStrike">
                          <a:effectLst/>
                        </a:rPr>
                        <a:t>Cant. </a:t>
                      </a:r>
                      <a:endParaRPr lang="es-CO" sz="1200" b="0" i="1" u="none" strike="noStrike">
                        <a:solidFill>
                          <a:srgbClr val="000000"/>
                        </a:solidFill>
                        <a:effectLst/>
                        <a:latin typeface="Calibri Light" panose="020F0302020204030204" pitchFamily="34" charset="0"/>
                      </a:endParaRPr>
                    </a:p>
                  </a:txBody>
                  <a:tcPr marL="85725" marR="9525" marT="9525" marB="0" anchor="ctr"/>
                </a:tc>
                <a:extLst>
                  <a:ext uri="{0D108BD9-81ED-4DB2-BD59-A6C34878D82A}">
                    <a16:rowId xmlns:a16="http://schemas.microsoft.com/office/drawing/2014/main" val="102481019"/>
                  </a:ext>
                </a:extLst>
              </a:tr>
              <a:tr h="169206">
                <a:tc>
                  <a:txBody>
                    <a:bodyPr/>
                    <a:lstStyle/>
                    <a:p>
                      <a:pPr algn="ctr" fontAlgn="ctr"/>
                      <a:r>
                        <a:rPr lang="es-ES" sz="1200" u="none" strike="noStrike">
                          <a:effectLst/>
                        </a:rPr>
                        <a:t>1</a:t>
                      </a:r>
                      <a:endParaRPr lang="es-CO" sz="1200" b="0" i="1" u="none" strike="noStrike">
                        <a:solidFill>
                          <a:srgbClr val="000000"/>
                        </a:solidFill>
                        <a:effectLst/>
                        <a:latin typeface="Calibri Light" panose="020F0302020204030204" pitchFamily="34" charset="0"/>
                      </a:endParaRPr>
                    </a:p>
                  </a:txBody>
                  <a:tcPr marL="9525" marR="9525" marT="9525" marB="0" anchor="ctr"/>
                </a:tc>
                <a:tc>
                  <a:txBody>
                    <a:bodyPr/>
                    <a:lstStyle/>
                    <a:p>
                      <a:pPr algn="l" fontAlgn="ctr"/>
                      <a:r>
                        <a:rPr lang="es-ES" sz="1200" u="none" strike="noStrike" dirty="0">
                          <a:effectLst/>
                        </a:rPr>
                        <a:t>MESA PRESCOLAR TIPO TRÉBOL. </a:t>
                      </a:r>
                      <a:endParaRPr lang="es-CO" sz="1200" b="0" i="1" u="none" strike="noStrike" dirty="0">
                        <a:solidFill>
                          <a:srgbClr val="000000"/>
                        </a:solidFill>
                        <a:effectLst/>
                        <a:latin typeface="Calibri Light" panose="020F0302020204030204" pitchFamily="34" charset="0"/>
                      </a:endParaRPr>
                    </a:p>
                  </a:txBody>
                  <a:tcPr marL="9525" marR="9525" marT="9525" marB="0" anchor="ctr"/>
                </a:tc>
                <a:tc>
                  <a:txBody>
                    <a:bodyPr/>
                    <a:lstStyle/>
                    <a:p>
                      <a:pPr algn="r" fontAlgn="ctr"/>
                      <a:r>
                        <a:rPr lang="es-ES" sz="1200" u="none" strike="noStrike">
                          <a:effectLst/>
                        </a:rPr>
                        <a:t>1000</a:t>
                      </a:r>
                      <a:endParaRPr lang="es-CO" sz="1200" b="0" i="1" u="none" strike="noStrike">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981366279"/>
                  </a:ext>
                </a:extLst>
              </a:tr>
              <a:tr h="199066">
                <a:tc>
                  <a:txBody>
                    <a:bodyPr/>
                    <a:lstStyle/>
                    <a:p>
                      <a:pPr algn="ctr" fontAlgn="ctr"/>
                      <a:r>
                        <a:rPr lang="es-ES" sz="1200" u="none" strike="noStrike">
                          <a:effectLst/>
                        </a:rPr>
                        <a:t>2</a:t>
                      </a:r>
                      <a:endParaRPr lang="es-CO" sz="1200" b="0" i="1" u="none" strike="noStrike">
                        <a:solidFill>
                          <a:srgbClr val="000000"/>
                        </a:solidFill>
                        <a:effectLst/>
                        <a:latin typeface="Calibri Light" panose="020F0302020204030204" pitchFamily="34" charset="0"/>
                      </a:endParaRPr>
                    </a:p>
                  </a:txBody>
                  <a:tcPr marL="9525" marR="9525" marT="9525" marB="0" anchor="ctr"/>
                </a:tc>
                <a:tc>
                  <a:txBody>
                    <a:bodyPr/>
                    <a:lstStyle/>
                    <a:p>
                      <a:pPr algn="just" fontAlgn="ctr"/>
                      <a:r>
                        <a:rPr lang="es-ES" sz="1200" u="none" strike="noStrike">
                          <a:effectLst/>
                        </a:rPr>
                        <a:t>SILLA UNIVERSITARIA. E</a:t>
                      </a:r>
                      <a:endParaRPr lang="es-CO" sz="1200" b="0" i="1" u="none" strike="noStrike">
                        <a:solidFill>
                          <a:srgbClr val="000000"/>
                        </a:solidFill>
                        <a:effectLst/>
                        <a:latin typeface="Calibri Light" panose="020F0302020204030204" pitchFamily="34" charset="0"/>
                      </a:endParaRPr>
                    </a:p>
                  </a:txBody>
                  <a:tcPr marL="9525" marR="9525" marT="9525" marB="0" anchor="ctr"/>
                </a:tc>
                <a:tc>
                  <a:txBody>
                    <a:bodyPr/>
                    <a:lstStyle/>
                    <a:p>
                      <a:pPr algn="r" fontAlgn="ctr"/>
                      <a:r>
                        <a:rPr lang="es-ES" sz="1200" u="none" strike="noStrike" dirty="0">
                          <a:effectLst/>
                        </a:rPr>
                        <a:t>11.030</a:t>
                      </a:r>
                      <a:endParaRPr lang="es-CO" sz="1200" b="0" i="1" u="none" strike="noStrike" dirty="0">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206628106"/>
                  </a:ext>
                </a:extLst>
              </a:tr>
              <a:tr h="199066">
                <a:tc>
                  <a:txBody>
                    <a:bodyPr/>
                    <a:lstStyle/>
                    <a:p>
                      <a:pPr algn="ctr" fontAlgn="ctr"/>
                      <a:r>
                        <a:rPr lang="es-ES" sz="1200" u="none" strike="noStrike">
                          <a:effectLst/>
                        </a:rPr>
                        <a:t>3</a:t>
                      </a:r>
                      <a:endParaRPr lang="es-CO" sz="1200" b="0" i="1" u="none" strike="noStrike">
                        <a:solidFill>
                          <a:srgbClr val="000000"/>
                        </a:solidFill>
                        <a:effectLst/>
                        <a:latin typeface="Calibri Light" panose="020F0302020204030204" pitchFamily="34" charset="0"/>
                      </a:endParaRPr>
                    </a:p>
                  </a:txBody>
                  <a:tcPr marL="9525" marR="9525" marT="9525" marB="0" anchor="ctr"/>
                </a:tc>
                <a:tc>
                  <a:txBody>
                    <a:bodyPr/>
                    <a:lstStyle/>
                    <a:p>
                      <a:pPr algn="l" fontAlgn="ctr"/>
                      <a:r>
                        <a:rPr lang="es-ES" sz="1200" u="none" strike="noStrike" dirty="0">
                          <a:effectLst/>
                        </a:rPr>
                        <a:t>ESCRITORIO TIPO PROFESOR </a:t>
                      </a:r>
                      <a:endParaRPr lang="es-CO" sz="1200" b="0" i="1" u="none" strike="noStrike" dirty="0">
                        <a:solidFill>
                          <a:srgbClr val="000000"/>
                        </a:solidFill>
                        <a:effectLst/>
                        <a:latin typeface="Calibri Light" panose="020F0302020204030204" pitchFamily="34" charset="0"/>
                      </a:endParaRPr>
                    </a:p>
                  </a:txBody>
                  <a:tcPr marL="9525" marR="9525" marT="9525" marB="0" anchor="ctr"/>
                </a:tc>
                <a:tc>
                  <a:txBody>
                    <a:bodyPr/>
                    <a:lstStyle/>
                    <a:p>
                      <a:pPr algn="r" fontAlgn="ctr"/>
                      <a:r>
                        <a:rPr lang="es-ES" sz="1200" u="none" strike="noStrike">
                          <a:effectLst/>
                        </a:rPr>
                        <a:t>600</a:t>
                      </a:r>
                      <a:endParaRPr lang="es-CO" sz="1200" b="0" i="1" u="none" strike="noStrike">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2728614381"/>
                  </a:ext>
                </a:extLst>
              </a:tr>
              <a:tr h="338413">
                <a:tc>
                  <a:txBody>
                    <a:bodyPr/>
                    <a:lstStyle/>
                    <a:p>
                      <a:pPr algn="ctr" fontAlgn="ctr"/>
                      <a:r>
                        <a:rPr lang="es-ES" sz="1200" u="none" strike="noStrike">
                          <a:effectLst/>
                        </a:rPr>
                        <a:t>4</a:t>
                      </a:r>
                      <a:endParaRPr lang="es-CO" sz="1200" b="0" i="1" u="none" strike="noStrike">
                        <a:solidFill>
                          <a:srgbClr val="000000"/>
                        </a:solidFill>
                        <a:effectLst/>
                        <a:latin typeface="Calibri Light" panose="020F0302020204030204" pitchFamily="34" charset="0"/>
                      </a:endParaRPr>
                    </a:p>
                  </a:txBody>
                  <a:tcPr marL="9525" marR="9525" marT="9525" marB="0" anchor="ctr"/>
                </a:tc>
                <a:tc>
                  <a:txBody>
                    <a:bodyPr/>
                    <a:lstStyle/>
                    <a:p>
                      <a:pPr algn="just" fontAlgn="ctr"/>
                      <a:r>
                        <a:rPr lang="es-ES" sz="1200" u="none" strike="noStrike" dirty="0">
                          <a:effectLst/>
                        </a:rPr>
                        <a:t>SILLA  INTERLOCUTORA  REF.  ISOCELES  EN    POLIPROPILENO ALTO  IMPACTO</a:t>
                      </a:r>
                      <a:endParaRPr lang="es-CO" sz="1200" b="0" i="1" u="none" strike="noStrike" dirty="0">
                        <a:solidFill>
                          <a:srgbClr val="000000"/>
                        </a:solidFill>
                        <a:effectLst/>
                        <a:latin typeface="Calibri Light" panose="020F0302020204030204" pitchFamily="34" charset="0"/>
                      </a:endParaRPr>
                    </a:p>
                  </a:txBody>
                  <a:tcPr marL="9525" marR="9525" marT="9525" marB="0" anchor="ctr"/>
                </a:tc>
                <a:tc>
                  <a:txBody>
                    <a:bodyPr/>
                    <a:lstStyle/>
                    <a:p>
                      <a:pPr algn="r" fontAlgn="ctr"/>
                      <a:r>
                        <a:rPr lang="es-ES" sz="1200" u="none" strike="noStrike">
                          <a:effectLst/>
                        </a:rPr>
                        <a:t>600</a:t>
                      </a:r>
                      <a:endParaRPr lang="es-CO" sz="1200" b="0" i="1" u="none" strike="noStrike">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2568374682"/>
                  </a:ext>
                </a:extLst>
              </a:tr>
              <a:tr h="199066">
                <a:tc>
                  <a:txBody>
                    <a:bodyPr/>
                    <a:lstStyle/>
                    <a:p>
                      <a:pPr algn="ctr" fontAlgn="ctr"/>
                      <a:r>
                        <a:rPr lang="es-ES" sz="1200" u="none" strike="noStrike">
                          <a:effectLst/>
                        </a:rPr>
                        <a:t>5</a:t>
                      </a:r>
                      <a:endParaRPr lang="es-CO" sz="1200" b="0" i="1" u="none" strike="noStrike">
                        <a:solidFill>
                          <a:srgbClr val="000000"/>
                        </a:solidFill>
                        <a:effectLst/>
                        <a:latin typeface="Calibri Light" panose="020F0302020204030204" pitchFamily="34" charset="0"/>
                      </a:endParaRPr>
                    </a:p>
                  </a:txBody>
                  <a:tcPr marL="9525" marR="9525" marT="9525" marB="0" anchor="ctr"/>
                </a:tc>
                <a:tc>
                  <a:txBody>
                    <a:bodyPr/>
                    <a:lstStyle/>
                    <a:p>
                      <a:pPr algn="just" fontAlgn="ctr"/>
                      <a:r>
                        <a:rPr lang="es-CO" sz="1200" u="none" strike="noStrike">
                          <a:effectLst/>
                        </a:rPr>
                        <a:t>TABLERO ACRILICO CUADRICULADO</a:t>
                      </a:r>
                      <a:endParaRPr lang="es-CO" sz="1200" b="0" i="1" u="none" strike="noStrike">
                        <a:solidFill>
                          <a:srgbClr val="000000"/>
                        </a:solidFill>
                        <a:effectLst/>
                        <a:latin typeface="Calibri Light" panose="020F0302020204030204" pitchFamily="34" charset="0"/>
                      </a:endParaRPr>
                    </a:p>
                  </a:txBody>
                  <a:tcPr marL="9525" marR="9525" marT="9525" marB="0" anchor="ctr"/>
                </a:tc>
                <a:tc>
                  <a:txBody>
                    <a:bodyPr/>
                    <a:lstStyle/>
                    <a:p>
                      <a:pPr algn="r" fontAlgn="ctr"/>
                      <a:r>
                        <a:rPr lang="es-ES" sz="1200" u="none" strike="noStrike">
                          <a:effectLst/>
                        </a:rPr>
                        <a:t>230</a:t>
                      </a:r>
                      <a:endParaRPr lang="es-CO" sz="1200" b="0" i="1" u="none" strike="noStrike">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3976627923"/>
                  </a:ext>
                </a:extLst>
              </a:tr>
              <a:tr h="338413">
                <a:tc>
                  <a:txBody>
                    <a:bodyPr/>
                    <a:lstStyle/>
                    <a:p>
                      <a:pPr algn="ctr" fontAlgn="ctr"/>
                      <a:r>
                        <a:rPr lang="es-ES" sz="1200" u="none" strike="noStrike">
                          <a:effectLst/>
                        </a:rPr>
                        <a:t>6</a:t>
                      </a:r>
                      <a:endParaRPr lang="es-CO" sz="1200" b="0" i="1" u="none" strike="noStrike">
                        <a:solidFill>
                          <a:srgbClr val="000000"/>
                        </a:solidFill>
                        <a:effectLst/>
                        <a:latin typeface="Calibri Light" panose="020F0302020204030204" pitchFamily="34" charset="0"/>
                      </a:endParaRPr>
                    </a:p>
                  </a:txBody>
                  <a:tcPr marL="9525" marR="9525" marT="9525" marB="0" anchor="ctr"/>
                </a:tc>
                <a:tc>
                  <a:txBody>
                    <a:bodyPr/>
                    <a:lstStyle/>
                    <a:p>
                      <a:pPr algn="just" fontAlgn="ctr"/>
                      <a:r>
                        <a:rPr lang="es-ES" sz="1200" u="none" strike="noStrike" dirty="0">
                          <a:effectLst/>
                        </a:rPr>
                        <a:t>ARMARIO de 1.80mts de alto x 1.00mts de ancho x 0,45mts de fondo con 4</a:t>
                      </a:r>
                      <a:endParaRPr lang="es-CO" sz="1200" b="0" i="1" u="none" strike="noStrike" dirty="0">
                        <a:solidFill>
                          <a:srgbClr val="000000"/>
                        </a:solidFill>
                        <a:effectLst/>
                        <a:latin typeface="Calibri Light" panose="020F0302020204030204" pitchFamily="34" charset="0"/>
                      </a:endParaRPr>
                    </a:p>
                  </a:txBody>
                  <a:tcPr marL="9525" marR="9525" marT="9525" marB="0" anchor="ctr"/>
                </a:tc>
                <a:tc>
                  <a:txBody>
                    <a:bodyPr/>
                    <a:lstStyle/>
                    <a:p>
                      <a:pPr algn="r" fontAlgn="ctr"/>
                      <a:r>
                        <a:rPr lang="es-ES" sz="1200" u="none" strike="noStrike">
                          <a:effectLst/>
                        </a:rPr>
                        <a:t>140</a:t>
                      </a:r>
                      <a:endParaRPr lang="es-CO" sz="1200" b="0" i="1" u="none" strike="noStrike">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3384133167"/>
                  </a:ext>
                </a:extLst>
              </a:tr>
              <a:tr h="338413">
                <a:tc>
                  <a:txBody>
                    <a:bodyPr/>
                    <a:lstStyle/>
                    <a:p>
                      <a:pPr algn="ctr" fontAlgn="ctr"/>
                      <a:r>
                        <a:rPr lang="es-ES" sz="1200" u="none" strike="noStrike">
                          <a:effectLst/>
                        </a:rPr>
                        <a:t>7</a:t>
                      </a:r>
                      <a:endParaRPr lang="es-CO" sz="1200" b="0" i="1" u="none" strike="noStrike">
                        <a:solidFill>
                          <a:srgbClr val="000000"/>
                        </a:solidFill>
                        <a:effectLst/>
                        <a:latin typeface="Calibri Light" panose="020F0302020204030204" pitchFamily="34" charset="0"/>
                      </a:endParaRPr>
                    </a:p>
                  </a:txBody>
                  <a:tcPr marL="9525" marR="9525" marT="9525" marB="0" anchor="ctr"/>
                </a:tc>
                <a:tc>
                  <a:txBody>
                    <a:bodyPr/>
                    <a:lstStyle/>
                    <a:p>
                      <a:pPr algn="l" fontAlgn="ctr"/>
                      <a:r>
                        <a:rPr lang="es-ES" sz="1200" u="none" strike="noStrike" dirty="0">
                          <a:effectLst/>
                        </a:rPr>
                        <a:t>Puerta ventana de 1.99 </a:t>
                      </a:r>
                      <a:r>
                        <a:rPr lang="es-ES" sz="1200" u="none" strike="noStrike" dirty="0" err="1">
                          <a:effectLst/>
                        </a:rPr>
                        <a:t>mts</a:t>
                      </a:r>
                      <a:r>
                        <a:rPr lang="es-ES" sz="1200" u="none" strike="noStrike" dirty="0">
                          <a:effectLst/>
                        </a:rPr>
                        <a:t> de ancho por 2.17 </a:t>
                      </a:r>
                      <a:r>
                        <a:rPr lang="es-ES" sz="1200" u="none" strike="noStrike" dirty="0" err="1">
                          <a:effectLst/>
                        </a:rPr>
                        <a:t>mts</a:t>
                      </a:r>
                      <a:r>
                        <a:rPr lang="es-ES" sz="1200" u="none" strike="noStrike" dirty="0">
                          <a:effectLst/>
                        </a:rPr>
                        <a:t> de alto </a:t>
                      </a:r>
                      <a:r>
                        <a:rPr lang="es-ES" sz="1200" u="none" strike="noStrike" dirty="0" err="1">
                          <a:effectLst/>
                        </a:rPr>
                        <a:t>ref</a:t>
                      </a:r>
                      <a:r>
                        <a:rPr lang="es-ES" sz="1200" u="none" strike="noStrike" dirty="0">
                          <a:effectLst/>
                        </a:rPr>
                        <a:t> 8025 color </a:t>
                      </a:r>
                      <a:endParaRPr lang="es-CO" sz="1200" b="0" i="1" u="none" strike="noStrike" dirty="0">
                        <a:solidFill>
                          <a:srgbClr val="000000"/>
                        </a:solidFill>
                        <a:effectLst/>
                        <a:latin typeface="Calibri Light" panose="020F0302020204030204" pitchFamily="34" charset="0"/>
                      </a:endParaRPr>
                    </a:p>
                  </a:txBody>
                  <a:tcPr marL="9525" marR="9525" marT="9525" marB="0" anchor="ctr"/>
                </a:tc>
                <a:tc>
                  <a:txBody>
                    <a:bodyPr/>
                    <a:lstStyle/>
                    <a:p>
                      <a:pPr algn="r" fontAlgn="ctr"/>
                      <a:r>
                        <a:rPr lang="es-ES" sz="1200" u="none" strike="noStrike">
                          <a:effectLst/>
                        </a:rPr>
                        <a:t>1</a:t>
                      </a:r>
                      <a:endParaRPr lang="es-CO" sz="1200" b="0" i="1" u="none" strike="noStrike">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2744702140"/>
                  </a:ext>
                </a:extLst>
              </a:tr>
              <a:tr h="338413">
                <a:tc>
                  <a:txBody>
                    <a:bodyPr/>
                    <a:lstStyle/>
                    <a:p>
                      <a:pPr algn="ctr" fontAlgn="ctr"/>
                      <a:r>
                        <a:rPr lang="es-ES" sz="1200" u="none" strike="noStrike">
                          <a:effectLst/>
                        </a:rPr>
                        <a:t>8</a:t>
                      </a:r>
                      <a:endParaRPr lang="es-CO" sz="1200" b="0" i="1" u="none" strike="noStrike">
                        <a:solidFill>
                          <a:srgbClr val="000000"/>
                        </a:solidFill>
                        <a:effectLst/>
                        <a:latin typeface="Calibri Light" panose="020F0302020204030204" pitchFamily="34" charset="0"/>
                      </a:endParaRPr>
                    </a:p>
                  </a:txBody>
                  <a:tcPr marL="9525" marR="9525" marT="9525" marB="0" anchor="ctr"/>
                </a:tc>
                <a:tc>
                  <a:txBody>
                    <a:bodyPr/>
                    <a:lstStyle/>
                    <a:p>
                      <a:pPr algn="l" fontAlgn="ctr"/>
                      <a:r>
                        <a:rPr lang="es-ES" sz="1200" u="none" strike="noStrike" dirty="0">
                          <a:effectLst/>
                        </a:rPr>
                        <a:t>Closet para disfraces de 1.80 </a:t>
                      </a:r>
                      <a:r>
                        <a:rPr lang="es-ES" sz="1200" u="none" strike="noStrike" dirty="0" err="1">
                          <a:effectLst/>
                        </a:rPr>
                        <a:t>mts</a:t>
                      </a:r>
                      <a:r>
                        <a:rPr lang="es-ES" sz="1200" u="none" strike="noStrike" dirty="0">
                          <a:effectLst/>
                        </a:rPr>
                        <a:t> de alto por0.90 </a:t>
                      </a:r>
                      <a:r>
                        <a:rPr lang="es-ES" sz="1200" u="none" strike="noStrike" dirty="0" err="1">
                          <a:effectLst/>
                        </a:rPr>
                        <a:t>mts</a:t>
                      </a:r>
                      <a:r>
                        <a:rPr lang="es-ES" sz="1200" u="none" strike="noStrike" dirty="0">
                          <a:effectLst/>
                        </a:rPr>
                        <a:t> de ancho por 0.50 </a:t>
                      </a:r>
                      <a:r>
                        <a:rPr lang="es-ES" sz="1200" u="none" strike="noStrike" dirty="0" err="1">
                          <a:effectLst/>
                        </a:rPr>
                        <a:t>mts</a:t>
                      </a:r>
                      <a:r>
                        <a:rPr lang="es-ES" sz="1200" u="none" strike="noStrike" dirty="0">
                          <a:effectLst/>
                        </a:rPr>
                        <a:t> </a:t>
                      </a:r>
                      <a:endParaRPr lang="es-CO" sz="1200" b="0" i="1" u="none" strike="noStrike" dirty="0">
                        <a:solidFill>
                          <a:srgbClr val="000000"/>
                        </a:solidFill>
                        <a:effectLst/>
                        <a:latin typeface="Calibri Light" panose="020F0302020204030204" pitchFamily="34" charset="0"/>
                      </a:endParaRPr>
                    </a:p>
                  </a:txBody>
                  <a:tcPr marL="9525" marR="9525" marT="9525" marB="0" anchor="ctr"/>
                </a:tc>
                <a:tc>
                  <a:txBody>
                    <a:bodyPr/>
                    <a:lstStyle/>
                    <a:p>
                      <a:pPr algn="r" fontAlgn="ctr"/>
                      <a:r>
                        <a:rPr lang="es-ES" sz="1200" u="none" strike="noStrike">
                          <a:effectLst/>
                        </a:rPr>
                        <a:t>1</a:t>
                      </a:r>
                      <a:endParaRPr lang="es-CO" sz="1200" b="0" i="1" u="none" strike="noStrike">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303953202"/>
                  </a:ext>
                </a:extLst>
              </a:tr>
              <a:tr h="338413">
                <a:tc>
                  <a:txBody>
                    <a:bodyPr/>
                    <a:lstStyle/>
                    <a:p>
                      <a:pPr algn="ctr" fontAlgn="ctr"/>
                      <a:r>
                        <a:rPr lang="es-ES" sz="1200" u="none" strike="noStrike">
                          <a:effectLst/>
                        </a:rPr>
                        <a:t>9</a:t>
                      </a:r>
                      <a:endParaRPr lang="es-CO" sz="1200" b="0" i="1" u="none" strike="noStrike">
                        <a:solidFill>
                          <a:srgbClr val="000000"/>
                        </a:solidFill>
                        <a:effectLst/>
                        <a:latin typeface="Calibri Light" panose="020F0302020204030204" pitchFamily="34" charset="0"/>
                      </a:endParaRPr>
                    </a:p>
                  </a:txBody>
                  <a:tcPr marL="9525" marR="9525" marT="9525" marB="0" anchor="ctr"/>
                </a:tc>
                <a:tc>
                  <a:txBody>
                    <a:bodyPr/>
                    <a:lstStyle/>
                    <a:p>
                      <a:pPr algn="l" fontAlgn="ctr"/>
                      <a:r>
                        <a:rPr lang="es-ES" sz="1200" u="none" strike="noStrike" spc="-5" dirty="0">
                          <a:effectLst/>
                        </a:rPr>
                        <a:t>ZAPATERA de 1.20 </a:t>
                      </a:r>
                      <a:r>
                        <a:rPr lang="es-ES" sz="1200" u="none" strike="noStrike" spc="-5" dirty="0" err="1">
                          <a:effectLst/>
                        </a:rPr>
                        <a:t>mts</a:t>
                      </a:r>
                      <a:r>
                        <a:rPr lang="es-ES" sz="1200" u="none" strike="noStrike" spc="-5" dirty="0">
                          <a:effectLst/>
                        </a:rPr>
                        <a:t> de ancho por 1.00m   </a:t>
                      </a:r>
                      <a:r>
                        <a:rPr lang="es-ES" sz="1200" u="none" strike="noStrike" spc="-5" dirty="0" err="1">
                          <a:effectLst/>
                        </a:rPr>
                        <a:t>ts</a:t>
                      </a:r>
                      <a:r>
                        <a:rPr lang="es-ES" sz="1200" u="none" strike="noStrike" spc="-5" dirty="0">
                          <a:effectLst/>
                        </a:rPr>
                        <a:t> de alto por 0.30 </a:t>
                      </a:r>
                      <a:r>
                        <a:rPr lang="es-ES" sz="1200" u="none" strike="noStrike" spc="-5" dirty="0" err="1">
                          <a:effectLst/>
                        </a:rPr>
                        <a:t>mts</a:t>
                      </a:r>
                      <a:r>
                        <a:rPr lang="es-ES" sz="1200" u="none" strike="noStrike" spc="-5" dirty="0">
                          <a:effectLst/>
                        </a:rPr>
                        <a:t> de fondo </a:t>
                      </a:r>
                      <a:endParaRPr lang="es-CO" sz="1200" b="0" i="1" u="none" strike="noStrike" dirty="0">
                        <a:solidFill>
                          <a:srgbClr val="000000"/>
                        </a:solidFill>
                        <a:effectLst/>
                        <a:latin typeface="Calibri Light" panose="020F0302020204030204" pitchFamily="34" charset="0"/>
                      </a:endParaRPr>
                    </a:p>
                  </a:txBody>
                  <a:tcPr marL="9525" marR="9525" marT="9525" marB="0" anchor="ctr"/>
                </a:tc>
                <a:tc>
                  <a:txBody>
                    <a:bodyPr/>
                    <a:lstStyle/>
                    <a:p>
                      <a:pPr algn="r" fontAlgn="ctr"/>
                      <a:r>
                        <a:rPr lang="es-ES" sz="1200" u="none" strike="noStrike">
                          <a:effectLst/>
                        </a:rPr>
                        <a:t>6</a:t>
                      </a:r>
                      <a:endParaRPr lang="es-CO" sz="1200" b="0" i="1" u="none" strike="noStrike">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2817269979"/>
                  </a:ext>
                </a:extLst>
              </a:tr>
              <a:tr h="338413">
                <a:tc>
                  <a:txBody>
                    <a:bodyPr/>
                    <a:lstStyle/>
                    <a:p>
                      <a:pPr algn="ctr" fontAlgn="ctr"/>
                      <a:r>
                        <a:rPr lang="es-ES" sz="1200" u="none" strike="noStrike">
                          <a:effectLst/>
                        </a:rPr>
                        <a:t>10</a:t>
                      </a:r>
                      <a:endParaRPr lang="es-CO" sz="1200" b="0" i="1" u="none" strike="noStrike">
                        <a:solidFill>
                          <a:srgbClr val="000000"/>
                        </a:solidFill>
                        <a:effectLst/>
                        <a:latin typeface="Calibri Light" panose="020F0302020204030204" pitchFamily="34" charset="0"/>
                      </a:endParaRPr>
                    </a:p>
                  </a:txBody>
                  <a:tcPr marL="9525" marR="9525" marT="9525" marB="0" anchor="ctr"/>
                </a:tc>
                <a:tc>
                  <a:txBody>
                    <a:bodyPr/>
                    <a:lstStyle/>
                    <a:p>
                      <a:pPr algn="l" fontAlgn="ctr"/>
                      <a:r>
                        <a:rPr lang="es-ES" sz="1200" u="none" strike="noStrike" dirty="0">
                          <a:effectLst/>
                        </a:rPr>
                        <a:t>MUEBLES TIPO BIBLIOTECA de 1.20 </a:t>
                      </a:r>
                      <a:r>
                        <a:rPr lang="es-ES" sz="1200" u="none" strike="noStrike" dirty="0" err="1">
                          <a:effectLst/>
                        </a:rPr>
                        <a:t>mts</a:t>
                      </a:r>
                      <a:r>
                        <a:rPr lang="es-ES" sz="1200" u="none" strike="noStrike" dirty="0">
                          <a:effectLst/>
                        </a:rPr>
                        <a:t> de ancho por 1.20 </a:t>
                      </a:r>
                      <a:r>
                        <a:rPr lang="es-ES" sz="1200" u="none" strike="noStrike" dirty="0" err="1">
                          <a:effectLst/>
                        </a:rPr>
                        <a:t>mts</a:t>
                      </a:r>
                      <a:r>
                        <a:rPr lang="es-ES" sz="1200" u="none" strike="noStrike" dirty="0">
                          <a:effectLst/>
                        </a:rPr>
                        <a:t> de alto por 0.40 </a:t>
                      </a:r>
                      <a:endParaRPr lang="es-CO" sz="1200" b="0" i="1" u="none" strike="noStrike" dirty="0">
                        <a:solidFill>
                          <a:srgbClr val="000000"/>
                        </a:solidFill>
                        <a:effectLst/>
                        <a:latin typeface="Calibri Light" panose="020F0302020204030204" pitchFamily="34" charset="0"/>
                      </a:endParaRPr>
                    </a:p>
                  </a:txBody>
                  <a:tcPr marL="9525" marR="9525" marT="9525" marB="0" anchor="ctr"/>
                </a:tc>
                <a:tc>
                  <a:txBody>
                    <a:bodyPr/>
                    <a:lstStyle/>
                    <a:p>
                      <a:pPr algn="r" fontAlgn="ctr"/>
                      <a:r>
                        <a:rPr lang="es-ES" sz="1200" u="none" strike="noStrike">
                          <a:effectLst/>
                        </a:rPr>
                        <a:t>12</a:t>
                      </a:r>
                      <a:endParaRPr lang="es-CO" sz="1200" b="0" i="1" u="none" strike="noStrike">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1645993552"/>
                  </a:ext>
                </a:extLst>
              </a:tr>
              <a:tr h="338413">
                <a:tc>
                  <a:txBody>
                    <a:bodyPr/>
                    <a:lstStyle/>
                    <a:p>
                      <a:pPr algn="ctr" fontAlgn="ctr"/>
                      <a:r>
                        <a:rPr lang="es-ES" sz="1200" u="none" strike="noStrike">
                          <a:effectLst/>
                        </a:rPr>
                        <a:t>11</a:t>
                      </a:r>
                      <a:endParaRPr lang="es-CO" sz="1200" b="0" i="1" u="none" strike="noStrike">
                        <a:solidFill>
                          <a:srgbClr val="000000"/>
                        </a:solidFill>
                        <a:effectLst/>
                        <a:latin typeface="Calibri Light" panose="020F0302020204030204" pitchFamily="34" charset="0"/>
                      </a:endParaRPr>
                    </a:p>
                  </a:txBody>
                  <a:tcPr marL="9525" marR="9525" marT="9525" marB="0" anchor="ctr"/>
                </a:tc>
                <a:tc>
                  <a:txBody>
                    <a:bodyPr/>
                    <a:lstStyle/>
                    <a:p>
                      <a:pPr algn="l" fontAlgn="ctr"/>
                      <a:r>
                        <a:rPr lang="es-ES" sz="1200" u="none" strike="noStrike" dirty="0">
                          <a:effectLst/>
                        </a:rPr>
                        <a:t>MUEBLE TIPO BIBLIOTECA de 2.50 </a:t>
                      </a:r>
                      <a:r>
                        <a:rPr lang="es-ES" sz="1200" u="none" strike="noStrike" dirty="0" err="1">
                          <a:effectLst/>
                        </a:rPr>
                        <a:t>mts</a:t>
                      </a:r>
                      <a:r>
                        <a:rPr lang="es-ES" sz="1200" u="none" strike="noStrike" dirty="0">
                          <a:effectLst/>
                        </a:rPr>
                        <a:t> de alto por 1.03 </a:t>
                      </a:r>
                      <a:r>
                        <a:rPr lang="es-ES" sz="1200" u="none" strike="noStrike" dirty="0" err="1">
                          <a:effectLst/>
                        </a:rPr>
                        <a:t>mts</a:t>
                      </a:r>
                      <a:r>
                        <a:rPr lang="es-ES" sz="1200" u="none" strike="noStrike" dirty="0">
                          <a:effectLst/>
                        </a:rPr>
                        <a:t> por 0.40 </a:t>
                      </a:r>
                      <a:r>
                        <a:rPr lang="es-ES" sz="1200" u="none" strike="noStrike" dirty="0" err="1">
                          <a:effectLst/>
                        </a:rPr>
                        <a:t>mts</a:t>
                      </a:r>
                      <a:r>
                        <a:rPr lang="es-ES" sz="1200" u="none" strike="noStrike" dirty="0">
                          <a:effectLst/>
                        </a:rPr>
                        <a:t> de fondo </a:t>
                      </a:r>
                      <a:endParaRPr lang="es-CO" sz="1200" b="0" i="1" u="none" strike="noStrike" dirty="0">
                        <a:solidFill>
                          <a:srgbClr val="000000"/>
                        </a:solidFill>
                        <a:effectLst/>
                        <a:latin typeface="Calibri Light" panose="020F0302020204030204" pitchFamily="34" charset="0"/>
                      </a:endParaRPr>
                    </a:p>
                  </a:txBody>
                  <a:tcPr marL="9525" marR="9525" marT="9525" marB="0" anchor="ctr"/>
                </a:tc>
                <a:tc>
                  <a:txBody>
                    <a:bodyPr/>
                    <a:lstStyle/>
                    <a:p>
                      <a:pPr algn="r" fontAlgn="ctr"/>
                      <a:r>
                        <a:rPr lang="es-ES" sz="1200" u="none" strike="noStrike" dirty="0">
                          <a:effectLst/>
                        </a:rPr>
                        <a:t>1</a:t>
                      </a:r>
                      <a:endParaRPr lang="es-CO" sz="1200" b="0" i="1" u="none" strike="noStrike" dirty="0">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3158813163"/>
                  </a:ext>
                </a:extLst>
              </a:tr>
              <a:tr h="338413">
                <a:tc>
                  <a:txBody>
                    <a:bodyPr/>
                    <a:lstStyle/>
                    <a:p>
                      <a:pPr algn="ctr" fontAlgn="ctr"/>
                      <a:r>
                        <a:rPr lang="es-ES" sz="1200" u="none" strike="noStrike">
                          <a:effectLst/>
                        </a:rPr>
                        <a:t>12</a:t>
                      </a:r>
                      <a:endParaRPr lang="es-CO" sz="1200" b="0" i="1" u="none" strike="noStrike">
                        <a:solidFill>
                          <a:srgbClr val="000000"/>
                        </a:solidFill>
                        <a:effectLst/>
                        <a:latin typeface="Calibri Light" panose="020F0302020204030204" pitchFamily="34" charset="0"/>
                      </a:endParaRPr>
                    </a:p>
                  </a:txBody>
                  <a:tcPr marL="9525" marR="9525" marT="9525" marB="0" anchor="ctr"/>
                </a:tc>
                <a:tc>
                  <a:txBody>
                    <a:bodyPr/>
                    <a:lstStyle/>
                    <a:p>
                      <a:pPr algn="l" fontAlgn="ctr"/>
                      <a:r>
                        <a:rPr lang="es-ES" sz="1200" u="none" strike="noStrike">
                          <a:effectLst/>
                        </a:rPr>
                        <a:t>MUEBLE TIPO BIBLIOTECA de 2.50 mts de alto por 1.60 mts de ancho por 0.40mts</a:t>
                      </a:r>
                      <a:endParaRPr lang="es-CO" sz="1200" b="0" i="1" u="none" strike="noStrike">
                        <a:solidFill>
                          <a:srgbClr val="000000"/>
                        </a:solidFill>
                        <a:effectLst/>
                        <a:latin typeface="Calibri Light" panose="020F0302020204030204" pitchFamily="34" charset="0"/>
                      </a:endParaRPr>
                    </a:p>
                  </a:txBody>
                  <a:tcPr marL="9525" marR="9525" marT="9525" marB="0" anchor="ctr"/>
                </a:tc>
                <a:tc>
                  <a:txBody>
                    <a:bodyPr/>
                    <a:lstStyle/>
                    <a:p>
                      <a:pPr algn="r" fontAlgn="ctr"/>
                      <a:r>
                        <a:rPr lang="es-ES" sz="1200" u="none" strike="noStrike" dirty="0">
                          <a:effectLst/>
                        </a:rPr>
                        <a:t>1</a:t>
                      </a:r>
                      <a:endParaRPr lang="es-CO" sz="1200" b="0" i="1" u="none" strike="noStrike" dirty="0">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2796887160"/>
                  </a:ext>
                </a:extLst>
              </a:tr>
              <a:tr h="338413">
                <a:tc>
                  <a:txBody>
                    <a:bodyPr/>
                    <a:lstStyle/>
                    <a:p>
                      <a:pPr algn="ctr" fontAlgn="ctr"/>
                      <a:r>
                        <a:rPr lang="es-ES" sz="1200" u="none" strike="noStrike">
                          <a:effectLst/>
                        </a:rPr>
                        <a:t>13</a:t>
                      </a:r>
                      <a:endParaRPr lang="es-CO" sz="1200" b="0" i="1" u="none" strike="noStrike">
                        <a:solidFill>
                          <a:srgbClr val="000000"/>
                        </a:solidFill>
                        <a:effectLst/>
                        <a:latin typeface="Calibri Light" panose="020F0302020204030204" pitchFamily="34" charset="0"/>
                      </a:endParaRPr>
                    </a:p>
                  </a:txBody>
                  <a:tcPr marL="9525" marR="9525" marT="9525" marB="0" anchor="ctr"/>
                </a:tc>
                <a:tc>
                  <a:txBody>
                    <a:bodyPr/>
                    <a:lstStyle/>
                    <a:p>
                      <a:pPr algn="l" fontAlgn="ctr"/>
                      <a:r>
                        <a:rPr lang="es-ES" sz="1200" u="none" strike="noStrike">
                          <a:effectLst/>
                        </a:rPr>
                        <a:t>ZAPATERA de 1.75 mts de ancho por 0.90 mts de alto por 0.30 mts de fondo </a:t>
                      </a:r>
                      <a:endParaRPr lang="es-CO" sz="1200" b="0" i="1" u="none" strike="noStrike">
                        <a:solidFill>
                          <a:srgbClr val="000000"/>
                        </a:solidFill>
                        <a:effectLst/>
                        <a:latin typeface="Calibri Light" panose="020F0302020204030204" pitchFamily="34" charset="0"/>
                      </a:endParaRPr>
                    </a:p>
                  </a:txBody>
                  <a:tcPr marL="9525" marR="9525" marT="9525" marB="0" anchor="ctr"/>
                </a:tc>
                <a:tc>
                  <a:txBody>
                    <a:bodyPr/>
                    <a:lstStyle/>
                    <a:p>
                      <a:pPr algn="r" fontAlgn="ctr"/>
                      <a:r>
                        <a:rPr lang="es-ES" sz="1200" u="none" strike="noStrike" dirty="0">
                          <a:effectLst/>
                        </a:rPr>
                        <a:t>2</a:t>
                      </a:r>
                      <a:endParaRPr lang="es-CO" sz="1200" b="0" i="1" u="none" strike="noStrike" dirty="0">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2678572408"/>
                  </a:ext>
                </a:extLst>
              </a:tr>
              <a:tr h="338413">
                <a:tc>
                  <a:txBody>
                    <a:bodyPr/>
                    <a:lstStyle/>
                    <a:p>
                      <a:pPr algn="ctr" fontAlgn="ctr"/>
                      <a:r>
                        <a:rPr lang="es-ES" sz="1200" u="none" strike="noStrike">
                          <a:effectLst/>
                        </a:rPr>
                        <a:t>14</a:t>
                      </a:r>
                      <a:endParaRPr lang="es-CO" sz="1200" b="0" i="1" u="none" strike="noStrike">
                        <a:solidFill>
                          <a:srgbClr val="000000"/>
                        </a:solidFill>
                        <a:effectLst/>
                        <a:latin typeface="Calibri Light" panose="020F0302020204030204" pitchFamily="34" charset="0"/>
                      </a:endParaRPr>
                    </a:p>
                  </a:txBody>
                  <a:tcPr marL="9525" marR="9525" marT="9525" marB="0" anchor="ctr"/>
                </a:tc>
                <a:tc>
                  <a:txBody>
                    <a:bodyPr/>
                    <a:lstStyle/>
                    <a:p>
                      <a:pPr algn="l" fontAlgn="ctr"/>
                      <a:r>
                        <a:rPr lang="es-ES" sz="1200" u="none" strike="noStrike" spc="-5">
                          <a:effectLst/>
                        </a:rPr>
                        <a:t>ZAPATERA de 1.20 mts de ancho por 0.90mts de alto por 0.30 mts de fondo </a:t>
                      </a:r>
                      <a:endParaRPr lang="es-CO" sz="1200" b="0" i="1" u="none" strike="noStrike">
                        <a:solidFill>
                          <a:srgbClr val="000000"/>
                        </a:solidFill>
                        <a:effectLst/>
                        <a:latin typeface="Calibri Light" panose="020F0302020204030204" pitchFamily="34" charset="0"/>
                      </a:endParaRPr>
                    </a:p>
                  </a:txBody>
                  <a:tcPr marL="9525" marR="9525" marT="9525" marB="0" anchor="ctr"/>
                </a:tc>
                <a:tc>
                  <a:txBody>
                    <a:bodyPr/>
                    <a:lstStyle/>
                    <a:p>
                      <a:pPr algn="r" fontAlgn="ctr"/>
                      <a:r>
                        <a:rPr lang="es-ES" sz="1200" u="none" strike="noStrike" dirty="0">
                          <a:effectLst/>
                        </a:rPr>
                        <a:t>1</a:t>
                      </a:r>
                      <a:endParaRPr lang="es-CO" sz="1200" b="0" i="1" u="none" strike="noStrike" dirty="0">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2954293697"/>
                  </a:ext>
                </a:extLst>
              </a:tr>
            </a:tbl>
          </a:graphicData>
        </a:graphic>
      </p:graphicFrame>
    </p:spTree>
    <p:extLst>
      <p:ext uri="{BB962C8B-B14F-4D97-AF65-F5344CB8AC3E}">
        <p14:creationId xmlns:p14="http://schemas.microsoft.com/office/powerpoint/2010/main" val="24763241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Educación </a:t>
            </a:r>
          </a:p>
          <a:p>
            <a:pPr algn="ctr"/>
            <a:endParaRPr lang="es-CO" b="1" dirty="0">
              <a:ln w="22225">
                <a:solidFill>
                  <a:schemeClr val="accent2"/>
                </a:solidFill>
                <a:prstDash val="solid"/>
              </a:ln>
              <a:solidFill>
                <a:schemeClr val="accent2">
                  <a:lumMod val="40000"/>
                  <a:lumOff val="60000"/>
                </a:schemeClr>
              </a:solidFill>
            </a:endParaRPr>
          </a:p>
        </p:txBody>
      </p:sp>
      <p:sp>
        <p:nvSpPr>
          <p:cNvPr id="16" name="Rectángulo 15">
            <a:extLst>
              <a:ext uri="{FF2B5EF4-FFF2-40B4-BE49-F238E27FC236}">
                <a16:creationId xmlns:a16="http://schemas.microsoft.com/office/drawing/2014/main" id="{80B48D26-EAD7-2DF6-7989-E2B522FA2F2A}"/>
              </a:ext>
            </a:extLst>
          </p:cNvPr>
          <p:cNvSpPr/>
          <p:nvPr/>
        </p:nvSpPr>
        <p:spPr>
          <a:xfrm>
            <a:off x="1421433" y="1968673"/>
            <a:ext cx="1624873"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8800" b="1" cap="none" spc="0" dirty="0">
                <a:ln/>
                <a:solidFill>
                  <a:srgbClr val="00B050"/>
                </a:solidFill>
                <a:effectLst/>
              </a:rPr>
              <a:t>25 </a:t>
            </a:r>
          </a:p>
        </p:txBody>
      </p:sp>
      <p:sp>
        <p:nvSpPr>
          <p:cNvPr id="17" name="CuadroTexto 16">
            <a:extLst>
              <a:ext uri="{FF2B5EF4-FFF2-40B4-BE49-F238E27FC236}">
                <a16:creationId xmlns:a16="http://schemas.microsoft.com/office/drawing/2014/main" id="{7C6CAE46-7713-5886-158C-AA67EDDA6140}"/>
              </a:ext>
            </a:extLst>
          </p:cNvPr>
          <p:cNvSpPr txBox="1"/>
          <p:nvPr/>
        </p:nvSpPr>
        <p:spPr>
          <a:xfrm>
            <a:off x="260881" y="3355423"/>
            <a:ext cx="3945978" cy="1579920"/>
          </a:xfrm>
          <a:prstGeom prst="rect">
            <a:avLst/>
          </a:prstGeom>
          <a:noFill/>
        </p:spPr>
        <p:txBody>
          <a:bodyPr wrap="square">
            <a:spAutoFit/>
          </a:bodyPr>
          <a:lstStyle/>
          <a:p>
            <a:pPr marL="0" marR="0" algn="ctr">
              <a:spcBef>
                <a:spcPts val="0"/>
              </a:spcBef>
              <a:spcAft>
                <a:spcPts val="800"/>
              </a:spcAft>
            </a:pPr>
            <a:r>
              <a:rPr lang="es-CO" dirty="0">
                <a:latin typeface="Amasis MT Pro Light" panose="020B0604020202020204" pitchFamily="18" charset="0"/>
                <a:ea typeface="Times New Roman" panose="02020603050405020304" pitchFamily="18" charset="0"/>
                <a:cs typeface="Times New Roman" panose="02020603050405020304" pitchFamily="18" charset="0"/>
              </a:rPr>
              <a:t>Establecimientos educativos Dotados  de mobiliario escolar para las instituciones  Educativas oficiales del Municipio, </a:t>
            </a:r>
          </a:p>
          <a:p>
            <a:pPr marL="0" marR="0" algn="ctr">
              <a:spcBef>
                <a:spcPts val="0"/>
              </a:spcBef>
              <a:spcAft>
                <a:spcPts val="800"/>
              </a:spcAft>
            </a:pPr>
            <a:r>
              <a:rPr lang="es-CO" dirty="0">
                <a:latin typeface="Amasis MT Pro Light" panose="020B0604020202020204" pitchFamily="18" charset="0"/>
                <a:ea typeface="Times New Roman" panose="02020603050405020304" pitchFamily="18" charset="0"/>
                <a:cs typeface="Times New Roman" panose="02020603050405020304" pitchFamily="18" charset="0"/>
              </a:rPr>
              <a:t>contrato de suministros CO-442-2023</a:t>
            </a:r>
            <a:endParaRPr lang="es-CO" dirty="0">
              <a:latin typeface="Amasis MT Pro Light" panose="020B0604020202020204" pitchFamily="18" charset="0"/>
              <a:cs typeface="Times New Roman" panose="02020603050405020304" pitchFamily="18" charset="0"/>
            </a:endParaRPr>
          </a:p>
        </p:txBody>
      </p:sp>
      <p:graphicFrame>
        <p:nvGraphicFramePr>
          <p:cNvPr id="2" name="Tabla 1">
            <a:extLst>
              <a:ext uri="{FF2B5EF4-FFF2-40B4-BE49-F238E27FC236}">
                <a16:creationId xmlns:a16="http://schemas.microsoft.com/office/drawing/2014/main" id="{138D6A0B-73BE-B180-2666-BBA123F2ECD2}"/>
              </a:ext>
            </a:extLst>
          </p:cNvPr>
          <p:cNvGraphicFramePr>
            <a:graphicFrameLocks noGrp="1"/>
          </p:cNvGraphicFramePr>
          <p:nvPr/>
        </p:nvGraphicFramePr>
        <p:xfrm>
          <a:off x="4471220" y="1066800"/>
          <a:ext cx="5763024" cy="4953262"/>
        </p:xfrm>
        <a:graphic>
          <a:graphicData uri="http://schemas.openxmlformats.org/drawingml/2006/table">
            <a:tbl>
              <a:tblPr>
                <a:tableStyleId>{5C22544A-7EE6-4342-B048-85BDC9FD1C3A}</a:tableStyleId>
              </a:tblPr>
              <a:tblGrid>
                <a:gridCol w="392113">
                  <a:extLst>
                    <a:ext uri="{9D8B030D-6E8A-4147-A177-3AD203B41FA5}">
                      <a16:colId xmlns:a16="http://schemas.microsoft.com/office/drawing/2014/main" val="1421688484"/>
                    </a:ext>
                  </a:extLst>
                </a:gridCol>
                <a:gridCol w="4899232">
                  <a:extLst>
                    <a:ext uri="{9D8B030D-6E8A-4147-A177-3AD203B41FA5}">
                      <a16:colId xmlns:a16="http://schemas.microsoft.com/office/drawing/2014/main" val="620373273"/>
                    </a:ext>
                  </a:extLst>
                </a:gridCol>
                <a:gridCol w="471679">
                  <a:extLst>
                    <a:ext uri="{9D8B030D-6E8A-4147-A177-3AD203B41FA5}">
                      <a16:colId xmlns:a16="http://schemas.microsoft.com/office/drawing/2014/main" val="3862328701"/>
                    </a:ext>
                  </a:extLst>
                </a:gridCol>
              </a:tblGrid>
              <a:tr h="323542">
                <a:tc>
                  <a:txBody>
                    <a:bodyPr/>
                    <a:lstStyle/>
                    <a:p>
                      <a:pPr algn="l" fontAlgn="ctr"/>
                      <a:r>
                        <a:rPr lang="es-ES" sz="1100" u="none" strike="noStrike">
                          <a:effectLst/>
                        </a:rPr>
                        <a:t>Item </a:t>
                      </a:r>
                      <a:endParaRPr lang="es-CO" sz="1100" b="0" i="1" u="none" strike="noStrike">
                        <a:solidFill>
                          <a:srgbClr val="000000"/>
                        </a:solidFill>
                        <a:effectLst/>
                        <a:latin typeface="Calibri Light" panose="020F0302020204030204" pitchFamily="34" charset="0"/>
                      </a:endParaRPr>
                    </a:p>
                  </a:txBody>
                  <a:tcPr marL="85725" marR="9525" marT="9525" marB="0" anchor="ctr"/>
                </a:tc>
                <a:tc>
                  <a:txBody>
                    <a:bodyPr/>
                    <a:lstStyle/>
                    <a:p>
                      <a:pPr algn="ctr" fontAlgn="ctr"/>
                      <a:r>
                        <a:rPr lang="es-ES" sz="1100" u="none" strike="noStrike" dirty="0">
                          <a:effectLst/>
                        </a:rPr>
                        <a:t>DESCRIPCIÓN </a:t>
                      </a:r>
                      <a:endParaRPr lang="es-CO" sz="1100" b="0" i="1" u="none" strike="noStrike" dirty="0">
                        <a:solidFill>
                          <a:srgbClr val="000000"/>
                        </a:solidFill>
                        <a:effectLst/>
                        <a:latin typeface="Calibri Light" panose="020F0302020204030204" pitchFamily="34" charset="0"/>
                      </a:endParaRPr>
                    </a:p>
                  </a:txBody>
                  <a:tcPr marL="9525" marR="9525" marT="9525" marB="0" anchor="ctr"/>
                </a:tc>
                <a:tc>
                  <a:txBody>
                    <a:bodyPr/>
                    <a:lstStyle/>
                    <a:p>
                      <a:pPr algn="l" fontAlgn="ctr"/>
                      <a:r>
                        <a:rPr lang="es-ES" sz="1100" u="none" strike="noStrike">
                          <a:effectLst/>
                        </a:rPr>
                        <a:t>Cant. </a:t>
                      </a:r>
                      <a:endParaRPr lang="es-CO" sz="1100" b="0" i="1" u="none" strike="noStrike">
                        <a:solidFill>
                          <a:srgbClr val="000000"/>
                        </a:solidFill>
                        <a:effectLst/>
                        <a:latin typeface="Calibri Light" panose="020F0302020204030204" pitchFamily="34" charset="0"/>
                      </a:endParaRPr>
                    </a:p>
                  </a:txBody>
                  <a:tcPr marL="85725" marR="9525" marT="9525" marB="0" anchor="ctr"/>
                </a:tc>
                <a:extLst>
                  <a:ext uri="{0D108BD9-81ED-4DB2-BD59-A6C34878D82A}">
                    <a16:rowId xmlns:a16="http://schemas.microsoft.com/office/drawing/2014/main" val="3800111767"/>
                  </a:ext>
                </a:extLst>
              </a:tr>
              <a:tr h="261915">
                <a:tc>
                  <a:txBody>
                    <a:bodyPr/>
                    <a:lstStyle/>
                    <a:p>
                      <a:pPr algn="ctr" fontAlgn="ctr"/>
                      <a:r>
                        <a:rPr lang="es-ES" sz="1100" u="none" strike="noStrike">
                          <a:effectLst/>
                        </a:rPr>
                        <a:t>15</a:t>
                      </a:r>
                      <a:endParaRPr lang="es-CO" sz="1100" b="0" i="1" u="none" strike="noStrike">
                        <a:solidFill>
                          <a:srgbClr val="000000"/>
                        </a:solidFill>
                        <a:effectLst/>
                        <a:latin typeface="Calibri Light" panose="020F0302020204030204" pitchFamily="34" charset="0"/>
                      </a:endParaRPr>
                    </a:p>
                  </a:txBody>
                  <a:tcPr marL="9525" marR="9525" marT="9525" marB="0" anchor="ctr"/>
                </a:tc>
                <a:tc>
                  <a:txBody>
                    <a:bodyPr/>
                    <a:lstStyle/>
                    <a:p>
                      <a:pPr algn="l" fontAlgn="ctr"/>
                      <a:r>
                        <a:rPr lang="es-ES" sz="1100" u="none" strike="noStrike" dirty="0">
                          <a:effectLst/>
                        </a:rPr>
                        <a:t>CLOSET de 2.00 </a:t>
                      </a:r>
                      <a:r>
                        <a:rPr lang="es-ES" sz="1100" u="none" strike="noStrike" dirty="0" err="1">
                          <a:effectLst/>
                        </a:rPr>
                        <a:t>mts</a:t>
                      </a:r>
                      <a:r>
                        <a:rPr lang="es-ES" sz="1100" u="none" strike="noStrike" dirty="0">
                          <a:effectLst/>
                        </a:rPr>
                        <a:t> de alto por 3.80 </a:t>
                      </a:r>
                      <a:r>
                        <a:rPr lang="es-ES" sz="1100" u="none" strike="noStrike" dirty="0" err="1">
                          <a:effectLst/>
                        </a:rPr>
                        <a:t>mts</a:t>
                      </a:r>
                      <a:r>
                        <a:rPr lang="es-ES" sz="1100" u="none" strike="noStrike" dirty="0">
                          <a:effectLst/>
                        </a:rPr>
                        <a:t> de ancho por 0.50 </a:t>
                      </a:r>
                      <a:r>
                        <a:rPr lang="es-ES" sz="1100" u="none" strike="noStrike" dirty="0" err="1">
                          <a:effectLst/>
                        </a:rPr>
                        <a:t>mts</a:t>
                      </a:r>
                      <a:r>
                        <a:rPr lang="es-ES" sz="1100" u="none" strike="noStrike" dirty="0">
                          <a:effectLst/>
                        </a:rPr>
                        <a:t> de fondo con </a:t>
                      </a:r>
                      <a:endParaRPr lang="es-CO" sz="1100" b="0" i="1" u="none" strike="noStrike" dirty="0">
                        <a:solidFill>
                          <a:srgbClr val="000000"/>
                        </a:solidFill>
                        <a:effectLst/>
                        <a:latin typeface="Calibri Light" panose="020F0302020204030204" pitchFamily="34" charset="0"/>
                      </a:endParaRPr>
                    </a:p>
                  </a:txBody>
                  <a:tcPr marL="9525" marR="9525" marT="9525" marB="0" anchor="ctr"/>
                </a:tc>
                <a:tc>
                  <a:txBody>
                    <a:bodyPr/>
                    <a:lstStyle/>
                    <a:p>
                      <a:pPr algn="r" fontAlgn="ctr"/>
                      <a:r>
                        <a:rPr lang="es-ES" sz="1100" u="none" strike="noStrike">
                          <a:effectLst/>
                        </a:rPr>
                        <a:t>1</a:t>
                      </a:r>
                      <a:endParaRPr lang="es-CO" sz="1100" b="0" i="1" u="none" strike="noStrike">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468660592"/>
                  </a:ext>
                </a:extLst>
              </a:tr>
              <a:tr h="261915">
                <a:tc>
                  <a:txBody>
                    <a:bodyPr/>
                    <a:lstStyle/>
                    <a:p>
                      <a:pPr algn="ctr" fontAlgn="ctr"/>
                      <a:r>
                        <a:rPr lang="es-ES" sz="1100" u="none" strike="noStrike">
                          <a:effectLst/>
                        </a:rPr>
                        <a:t>16</a:t>
                      </a:r>
                      <a:endParaRPr lang="es-CO" sz="1100" b="0" i="1" u="none" strike="noStrike">
                        <a:solidFill>
                          <a:srgbClr val="000000"/>
                        </a:solidFill>
                        <a:effectLst/>
                        <a:latin typeface="Calibri Light" panose="020F0302020204030204" pitchFamily="34" charset="0"/>
                      </a:endParaRPr>
                    </a:p>
                  </a:txBody>
                  <a:tcPr marL="9525" marR="9525" marT="9525" marB="0" anchor="ctr"/>
                </a:tc>
                <a:tc>
                  <a:txBody>
                    <a:bodyPr/>
                    <a:lstStyle/>
                    <a:p>
                      <a:pPr algn="l" fontAlgn="ctr"/>
                      <a:r>
                        <a:rPr lang="es-ES" sz="1100" u="none" strike="noStrike">
                          <a:effectLst/>
                        </a:rPr>
                        <a:t>CLOSET de 1.80 mts de alto por 1.20 mts de ancho por 0.50 mts de fondo </a:t>
                      </a:r>
                      <a:endParaRPr lang="es-CO" sz="1100" b="0" i="1" u="none" strike="noStrike">
                        <a:solidFill>
                          <a:srgbClr val="000000"/>
                        </a:solidFill>
                        <a:effectLst/>
                        <a:latin typeface="Calibri Light" panose="020F0302020204030204" pitchFamily="34" charset="0"/>
                      </a:endParaRPr>
                    </a:p>
                  </a:txBody>
                  <a:tcPr marL="9525" marR="9525" marT="9525" marB="0" anchor="ctr"/>
                </a:tc>
                <a:tc>
                  <a:txBody>
                    <a:bodyPr/>
                    <a:lstStyle/>
                    <a:p>
                      <a:pPr algn="r" fontAlgn="ctr"/>
                      <a:r>
                        <a:rPr lang="es-ES" sz="1100" u="none" strike="noStrike">
                          <a:effectLst/>
                        </a:rPr>
                        <a:t>1</a:t>
                      </a:r>
                      <a:endParaRPr lang="es-CO" sz="1100" b="0" i="1" u="none" strike="noStrike">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2144904742"/>
                  </a:ext>
                </a:extLst>
              </a:tr>
              <a:tr h="523830">
                <a:tc>
                  <a:txBody>
                    <a:bodyPr/>
                    <a:lstStyle/>
                    <a:p>
                      <a:pPr algn="ctr" fontAlgn="ctr"/>
                      <a:r>
                        <a:rPr lang="es-ES" sz="1100" u="none" strike="noStrike">
                          <a:effectLst/>
                        </a:rPr>
                        <a:t>17</a:t>
                      </a:r>
                      <a:endParaRPr lang="es-CO" sz="1100" b="0" i="1" u="none" strike="noStrike">
                        <a:solidFill>
                          <a:srgbClr val="000000"/>
                        </a:solidFill>
                        <a:effectLst/>
                        <a:latin typeface="Calibri Light" panose="020F0302020204030204" pitchFamily="34" charset="0"/>
                      </a:endParaRPr>
                    </a:p>
                  </a:txBody>
                  <a:tcPr marL="9525" marR="9525" marT="9525" marB="0" anchor="ctr"/>
                </a:tc>
                <a:tc>
                  <a:txBody>
                    <a:bodyPr/>
                    <a:lstStyle/>
                    <a:p>
                      <a:pPr algn="l" fontAlgn="ctr"/>
                      <a:r>
                        <a:rPr lang="es-ES" sz="1100" u="none" strike="noStrike" dirty="0">
                          <a:effectLst/>
                        </a:rPr>
                        <a:t>MUEBLE PARA ÁREA DE LECTURA de 1.60 </a:t>
                      </a:r>
                      <a:r>
                        <a:rPr lang="es-ES" sz="1100" u="none" strike="noStrike" dirty="0" err="1">
                          <a:effectLst/>
                        </a:rPr>
                        <a:t>mts</a:t>
                      </a:r>
                      <a:r>
                        <a:rPr lang="es-ES" sz="1100" u="none" strike="noStrike" dirty="0">
                          <a:effectLst/>
                        </a:rPr>
                        <a:t> de ancho por 0.90 </a:t>
                      </a:r>
                      <a:r>
                        <a:rPr lang="es-ES" sz="1100" u="none" strike="noStrike" dirty="0" err="1">
                          <a:effectLst/>
                        </a:rPr>
                        <a:t>mts</a:t>
                      </a:r>
                      <a:r>
                        <a:rPr lang="es-ES" sz="1100" u="none" strike="noStrike" dirty="0">
                          <a:effectLst/>
                        </a:rPr>
                        <a:t> de alto por 0.40 de fondo</a:t>
                      </a:r>
                      <a:endParaRPr lang="es-CO" sz="1100" b="0" i="1" u="none" strike="noStrike" dirty="0">
                        <a:solidFill>
                          <a:srgbClr val="000000"/>
                        </a:solidFill>
                        <a:effectLst/>
                        <a:latin typeface="Calibri Light" panose="020F0302020204030204" pitchFamily="34" charset="0"/>
                      </a:endParaRPr>
                    </a:p>
                  </a:txBody>
                  <a:tcPr marL="9525" marR="9525" marT="9525" marB="0" anchor="ctr"/>
                </a:tc>
                <a:tc>
                  <a:txBody>
                    <a:bodyPr/>
                    <a:lstStyle/>
                    <a:p>
                      <a:pPr algn="r" fontAlgn="ctr"/>
                      <a:r>
                        <a:rPr lang="es-ES" sz="1100" u="none" strike="noStrike">
                          <a:effectLst/>
                        </a:rPr>
                        <a:t>2</a:t>
                      </a:r>
                      <a:endParaRPr lang="es-CO" sz="1100" b="0" i="1" u="none" strike="noStrike">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1661288320"/>
                  </a:ext>
                </a:extLst>
              </a:tr>
              <a:tr h="261915">
                <a:tc>
                  <a:txBody>
                    <a:bodyPr/>
                    <a:lstStyle/>
                    <a:p>
                      <a:pPr algn="ctr" fontAlgn="ctr"/>
                      <a:r>
                        <a:rPr lang="es-ES" sz="1100" u="none" strike="noStrike">
                          <a:effectLst/>
                        </a:rPr>
                        <a:t>18</a:t>
                      </a:r>
                      <a:endParaRPr lang="es-CO" sz="1100" b="0" i="1" u="none" strike="noStrike">
                        <a:solidFill>
                          <a:srgbClr val="000000"/>
                        </a:solidFill>
                        <a:effectLst/>
                        <a:latin typeface="Calibri Light" panose="020F0302020204030204" pitchFamily="34" charset="0"/>
                      </a:endParaRPr>
                    </a:p>
                  </a:txBody>
                  <a:tcPr marL="9525" marR="9525" marT="9525" marB="0" anchor="ctr"/>
                </a:tc>
                <a:tc>
                  <a:txBody>
                    <a:bodyPr/>
                    <a:lstStyle/>
                    <a:p>
                      <a:pPr algn="l" fontAlgn="ctr"/>
                      <a:r>
                        <a:rPr lang="es-ES" sz="1100" u="none" strike="noStrike" dirty="0">
                          <a:effectLst/>
                        </a:rPr>
                        <a:t>MUEBLE PARA ÁREA DE LECTURA de 4.30 </a:t>
                      </a:r>
                      <a:r>
                        <a:rPr lang="es-ES" sz="1100" u="none" strike="noStrike" dirty="0" err="1">
                          <a:effectLst/>
                        </a:rPr>
                        <a:t>mts</a:t>
                      </a:r>
                      <a:r>
                        <a:rPr lang="es-ES" sz="1100" u="none" strike="noStrike" dirty="0">
                          <a:effectLst/>
                        </a:rPr>
                        <a:t> de ancho por 2.00 </a:t>
                      </a:r>
                      <a:r>
                        <a:rPr lang="es-ES" sz="1100" u="none" strike="noStrike" dirty="0" err="1">
                          <a:effectLst/>
                        </a:rPr>
                        <a:t>mts</a:t>
                      </a:r>
                      <a:r>
                        <a:rPr lang="es-ES" sz="1100" u="none" strike="noStrike" dirty="0">
                          <a:effectLst/>
                        </a:rPr>
                        <a:t> de alto por </a:t>
                      </a:r>
                      <a:endParaRPr lang="es-CO" sz="1100" b="0" i="1" u="none" strike="noStrike" dirty="0">
                        <a:solidFill>
                          <a:srgbClr val="000000"/>
                        </a:solidFill>
                        <a:effectLst/>
                        <a:latin typeface="Calibri Light" panose="020F0302020204030204" pitchFamily="34" charset="0"/>
                      </a:endParaRPr>
                    </a:p>
                  </a:txBody>
                  <a:tcPr marL="9525" marR="9525" marT="9525" marB="0" anchor="ctr"/>
                </a:tc>
                <a:tc>
                  <a:txBody>
                    <a:bodyPr/>
                    <a:lstStyle/>
                    <a:p>
                      <a:pPr algn="r" fontAlgn="ctr"/>
                      <a:r>
                        <a:rPr lang="es-ES" sz="1100" u="none" strike="noStrike">
                          <a:effectLst/>
                        </a:rPr>
                        <a:t>1</a:t>
                      </a:r>
                      <a:endParaRPr lang="es-CO" sz="1100" b="0" i="1" u="none" strike="noStrike">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2367110225"/>
                  </a:ext>
                </a:extLst>
              </a:tr>
              <a:tr h="523830">
                <a:tc>
                  <a:txBody>
                    <a:bodyPr/>
                    <a:lstStyle/>
                    <a:p>
                      <a:pPr algn="ctr" fontAlgn="ctr"/>
                      <a:r>
                        <a:rPr lang="es-ES" sz="1100" u="none" strike="noStrike">
                          <a:effectLst/>
                        </a:rPr>
                        <a:t>19</a:t>
                      </a:r>
                      <a:endParaRPr lang="es-CO" sz="1100" b="0" i="1" u="none" strike="noStrike">
                        <a:solidFill>
                          <a:srgbClr val="000000"/>
                        </a:solidFill>
                        <a:effectLst/>
                        <a:latin typeface="Calibri Light" panose="020F0302020204030204" pitchFamily="34" charset="0"/>
                      </a:endParaRPr>
                    </a:p>
                  </a:txBody>
                  <a:tcPr marL="9525" marR="9525" marT="9525" marB="0" anchor="ctr"/>
                </a:tc>
                <a:tc>
                  <a:txBody>
                    <a:bodyPr/>
                    <a:lstStyle/>
                    <a:p>
                      <a:pPr algn="l" fontAlgn="ctr"/>
                      <a:r>
                        <a:rPr lang="es-ES" sz="1100" u="none" strike="noStrike" dirty="0">
                          <a:effectLst/>
                        </a:rPr>
                        <a:t>ENTREPAÑOS de 0.60 </a:t>
                      </a:r>
                      <a:r>
                        <a:rPr lang="es-ES" sz="1100" u="none" strike="noStrike" dirty="0" err="1">
                          <a:effectLst/>
                        </a:rPr>
                        <a:t>mts</a:t>
                      </a:r>
                      <a:r>
                        <a:rPr lang="es-ES" sz="1100" u="none" strike="noStrike" dirty="0">
                          <a:effectLst/>
                        </a:rPr>
                        <a:t> de fondo por 6 cm de espesor de 190, 203, 206 enchapado en formica. </a:t>
                      </a:r>
                      <a:endParaRPr lang="es-CO" sz="1100" b="0" i="1" u="none" strike="noStrike" dirty="0">
                        <a:solidFill>
                          <a:srgbClr val="000000"/>
                        </a:solidFill>
                        <a:effectLst/>
                        <a:latin typeface="Calibri Light" panose="020F0302020204030204" pitchFamily="34" charset="0"/>
                      </a:endParaRPr>
                    </a:p>
                  </a:txBody>
                  <a:tcPr marL="9525" marR="9525" marT="9525" marB="0" anchor="ctr"/>
                </a:tc>
                <a:tc>
                  <a:txBody>
                    <a:bodyPr/>
                    <a:lstStyle/>
                    <a:p>
                      <a:pPr algn="r" fontAlgn="ctr"/>
                      <a:r>
                        <a:rPr lang="es-ES" sz="1100" u="none" strike="noStrike">
                          <a:effectLst/>
                        </a:rPr>
                        <a:t>6</a:t>
                      </a:r>
                      <a:endParaRPr lang="es-CO" sz="1100" b="0" i="1" u="none" strike="noStrike">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1146916559"/>
                  </a:ext>
                </a:extLst>
              </a:tr>
              <a:tr h="523830">
                <a:tc>
                  <a:txBody>
                    <a:bodyPr/>
                    <a:lstStyle/>
                    <a:p>
                      <a:pPr algn="ctr" fontAlgn="ctr"/>
                      <a:r>
                        <a:rPr lang="es-ES" sz="1100" u="none" strike="noStrike">
                          <a:effectLst/>
                        </a:rPr>
                        <a:t>20</a:t>
                      </a:r>
                      <a:endParaRPr lang="es-CO" sz="1100" b="0" i="1" u="none" strike="noStrike">
                        <a:solidFill>
                          <a:srgbClr val="000000"/>
                        </a:solidFill>
                        <a:effectLst/>
                        <a:latin typeface="Calibri Light" panose="020F0302020204030204" pitchFamily="34" charset="0"/>
                      </a:endParaRPr>
                    </a:p>
                  </a:txBody>
                  <a:tcPr marL="9525" marR="9525" marT="9525" marB="0" anchor="ctr"/>
                </a:tc>
                <a:tc>
                  <a:txBody>
                    <a:bodyPr/>
                    <a:lstStyle/>
                    <a:p>
                      <a:pPr algn="l" fontAlgn="ctr"/>
                      <a:r>
                        <a:rPr lang="es-ES" sz="1100" u="none" strike="noStrike" dirty="0">
                          <a:effectLst/>
                        </a:rPr>
                        <a:t>Marco para puerta de madera de 1.50 </a:t>
                      </a:r>
                      <a:r>
                        <a:rPr lang="es-ES" sz="1100" u="none" strike="noStrike" dirty="0" err="1">
                          <a:effectLst/>
                        </a:rPr>
                        <a:t>mts</a:t>
                      </a:r>
                      <a:r>
                        <a:rPr lang="es-ES" sz="1100" u="none" strike="noStrike" dirty="0">
                          <a:effectLst/>
                        </a:rPr>
                        <a:t> por 0.60 </a:t>
                      </a:r>
                      <a:r>
                        <a:rPr lang="es-ES" sz="1100" u="none" strike="noStrike" dirty="0" err="1">
                          <a:effectLst/>
                        </a:rPr>
                        <a:t>mts</a:t>
                      </a:r>
                      <a:r>
                        <a:rPr lang="es-ES" sz="1100" u="none" strike="noStrike" dirty="0">
                          <a:effectLst/>
                        </a:rPr>
                        <a:t> y 8cm de grosor con </a:t>
                      </a:r>
                      <a:r>
                        <a:rPr lang="es-ES" sz="1100" u="none" strike="noStrike" dirty="0" err="1">
                          <a:effectLst/>
                        </a:rPr>
                        <a:t>susr</a:t>
                      </a:r>
                      <a:r>
                        <a:rPr lang="es-ES" sz="1100" u="none" strike="noStrike" dirty="0">
                          <a:effectLst/>
                        </a:rPr>
                        <a:t> </a:t>
                      </a:r>
                      <a:r>
                        <a:rPr lang="es-ES" sz="1100" u="none" strike="noStrike" dirty="0" err="1">
                          <a:effectLst/>
                        </a:rPr>
                        <a:t>espectivas</a:t>
                      </a:r>
                      <a:r>
                        <a:rPr lang="es-ES" sz="1100" u="none" strike="noStrike" dirty="0">
                          <a:effectLst/>
                        </a:rPr>
                        <a:t> habas </a:t>
                      </a:r>
                      <a:endParaRPr lang="es-CO" sz="1100" b="0" i="1" u="none" strike="noStrike" dirty="0">
                        <a:solidFill>
                          <a:srgbClr val="000000"/>
                        </a:solidFill>
                        <a:effectLst/>
                        <a:latin typeface="Calibri Light" panose="020F0302020204030204" pitchFamily="34" charset="0"/>
                      </a:endParaRPr>
                    </a:p>
                  </a:txBody>
                  <a:tcPr marL="9525" marR="9525" marT="9525" marB="0" anchor="ctr"/>
                </a:tc>
                <a:tc>
                  <a:txBody>
                    <a:bodyPr/>
                    <a:lstStyle/>
                    <a:p>
                      <a:pPr algn="r" fontAlgn="ctr"/>
                      <a:r>
                        <a:rPr lang="es-ES" sz="1100" u="none" strike="noStrike">
                          <a:effectLst/>
                        </a:rPr>
                        <a:t>1</a:t>
                      </a:r>
                      <a:endParaRPr lang="es-CO" sz="1100" b="0" i="1" u="none" strike="noStrike">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2716134076"/>
                  </a:ext>
                </a:extLst>
              </a:tr>
              <a:tr h="785745">
                <a:tc>
                  <a:txBody>
                    <a:bodyPr/>
                    <a:lstStyle/>
                    <a:p>
                      <a:pPr algn="ctr" fontAlgn="ctr"/>
                      <a:r>
                        <a:rPr lang="es-ES" sz="1100" u="none" strike="noStrike">
                          <a:effectLst/>
                        </a:rPr>
                        <a:t>21</a:t>
                      </a:r>
                      <a:endParaRPr lang="es-CO" sz="1100" b="0" i="1" u="none" strike="noStrike">
                        <a:solidFill>
                          <a:srgbClr val="000000"/>
                        </a:solidFill>
                        <a:effectLst/>
                        <a:latin typeface="Calibri Light" panose="020F0302020204030204" pitchFamily="34" charset="0"/>
                      </a:endParaRPr>
                    </a:p>
                  </a:txBody>
                  <a:tcPr marL="9525" marR="9525" marT="9525" marB="0" anchor="ctr"/>
                </a:tc>
                <a:tc>
                  <a:txBody>
                    <a:bodyPr/>
                    <a:lstStyle/>
                    <a:p>
                      <a:pPr algn="l" fontAlgn="ctr"/>
                      <a:r>
                        <a:rPr lang="es-ES" sz="1100" u="none" strike="noStrike" dirty="0">
                          <a:effectLst/>
                        </a:rPr>
                        <a:t>MUEBLE TIPO BIBLIOTECA de 1.20 </a:t>
                      </a:r>
                      <a:r>
                        <a:rPr lang="es-ES" sz="1100" u="none" strike="noStrike" dirty="0" err="1">
                          <a:effectLst/>
                        </a:rPr>
                        <a:t>mts</a:t>
                      </a:r>
                      <a:r>
                        <a:rPr lang="es-ES" sz="1100" u="none" strike="noStrike" dirty="0">
                          <a:effectLst/>
                        </a:rPr>
                        <a:t> de ancho por 1.20 </a:t>
                      </a:r>
                      <a:r>
                        <a:rPr lang="es-ES" sz="1100" u="none" strike="noStrike" dirty="0" err="1">
                          <a:effectLst/>
                        </a:rPr>
                        <a:t>mts</a:t>
                      </a:r>
                      <a:r>
                        <a:rPr lang="es-ES" sz="1100" u="none" strike="noStrike" dirty="0">
                          <a:effectLst/>
                        </a:rPr>
                        <a:t> de alto por 0.40 </a:t>
                      </a:r>
                      <a:r>
                        <a:rPr lang="es-ES" sz="1100" u="none" strike="noStrike" dirty="0" err="1">
                          <a:effectLst/>
                        </a:rPr>
                        <a:t>mts</a:t>
                      </a:r>
                      <a:r>
                        <a:rPr lang="es-ES" sz="1100" u="none" strike="noStrike" dirty="0">
                          <a:effectLst/>
                        </a:rPr>
                        <a:t> de fondo con entrepaños </a:t>
                      </a:r>
                      <a:endParaRPr lang="es-CO" sz="1100" b="0" i="1" u="none" strike="noStrike" dirty="0">
                        <a:solidFill>
                          <a:srgbClr val="000000"/>
                        </a:solidFill>
                        <a:effectLst/>
                        <a:latin typeface="Calibri Light" panose="020F0302020204030204" pitchFamily="34" charset="0"/>
                      </a:endParaRPr>
                    </a:p>
                  </a:txBody>
                  <a:tcPr marL="9525" marR="9525" marT="9525" marB="0" anchor="ctr"/>
                </a:tc>
                <a:tc>
                  <a:txBody>
                    <a:bodyPr/>
                    <a:lstStyle/>
                    <a:p>
                      <a:pPr algn="r" fontAlgn="ctr"/>
                      <a:r>
                        <a:rPr lang="es-ES" sz="1100" u="none" strike="noStrike" dirty="0">
                          <a:effectLst/>
                        </a:rPr>
                        <a:t>1</a:t>
                      </a:r>
                      <a:endParaRPr lang="es-CO" sz="1100" b="0" i="1" u="none" strike="noStrike" dirty="0">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2447860970"/>
                  </a:ext>
                </a:extLst>
              </a:tr>
              <a:tr h="261915">
                <a:tc>
                  <a:txBody>
                    <a:bodyPr/>
                    <a:lstStyle/>
                    <a:p>
                      <a:pPr algn="ctr" fontAlgn="ctr"/>
                      <a:r>
                        <a:rPr lang="es-ES" sz="1100" u="none" strike="noStrike">
                          <a:effectLst/>
                        </a:rPr>
                        <a:t>22</a:t>
                      </a:r>
                      <a:endParaRPr lang="es-CO" sz="1100" b="0" i="1" u="none" strike="noStrike">
                        <a:solidFill>
                          <a:srgbClr val="000000"/>
                        </a:solidFill>
                        <a:effectLst/>
                        <a:latin typeface="Calibri Light" panose="020F0302020204030204" pitchFamily="34" charset="0"/>
                      </a:endParaRPr>
                    </a:p>
                  </a:txBody>
                  <a:tcPr marL="9525" marR="9525" marT="9525" marB="0" anchor="ctr"/>
                </a:tc>
                <a:tc>
                  <a:txBody>
                    <a:bodyPr/>
                    <a:lstStyle/>
                    <a:p>
                      <a:pPr algn="l" fontAlgn="ctr"/>
                      <a:r>
                        <a:rPr lang="es-ES" sz="1100" u="none" strike="noStrike" dirty="0">
                          <a:effectLst/>
                        </a:rPr>
                        <a:t>MUEBLE PARA OFICINA estilo biblioteca de 3.42 </a:t>
                      </a:r>
                      <a:r>
                        <a:rPr lang="es-ES" sz="1100" u="none" strike="noStrike" dirty="0" err="1">
                          <a:effectLst/>
                        </a:rPr>
                        <a:t>mts</a:t>
                      </a:r>
                      <a:r>
                        <a:rPr lang="es-ES" sz="1100" u="none" strike="noStrike" dirty="0">
                          <a:effectLst/>
                        </a:rPr>
                        <a:t> de ancho por 2.69 </a:t>
                      </a:r>
                      <a:r>
                        <a:rPr lang="es-ES" sz="1100" u="none" strike="noStrike" dirty="0" err="1">
                          <a:effectLst/>
                        </a:rPr>
                        <a:t>mts</a:t>
                      </a:r>
                      <a:r>
                        <a:rPr lang="es-ES" sz="1100" u="none" strike="noStrike" dirty="0">
                          <a:effectLst/>
                        </a:rPr>
                        <a:t> alto </a:t>
                      </a:r>
                      <a:endParaRPr lang="es-CO" sz="1100" b="0" i="1" u="none" strike="noStrike" dirty="0">
                        <a:solidFill>
                          <a:srgbClr val="000000"/>
                        </a:solidFill>
                        <a:effectLst/>
                        <a:latin typeface="Calibri Light" panose="020F0302020204030204" pitchFamily="34" charset="0"/>
                      </a:endParaRPr>
                    </a:p>
                  </a:txBody>
                  <a:tcPr marL="9525" marR="9525" marT="9525" marB="0" anchor="ctr"/>
                </a:tc>
                <a:tc>
                  <a:txBody>
                    <a:bodyPr/>
                    <a:lstStyle/>
                    <a:p>
                      <a:pPr algn="r" fontAlgn="ctr"/>
                      <a:r>
                        <a:rPr lang="es-ES" sz="1100" u="none" strike="noStrike" dirty="0">
                          <a:effectLst/>
                        </a:rPr>
                        <a:t>1</a:t>
                      </a:r>
                      <a:endParaRPr lang="es-CO" sz="1100" b="0" i="1" u="none" strike="noStrike" dirty="0">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1102814708"/>
                  </a:ext>
                </a:extLst>
              </a:tr>
              <a:tr h="261915">
                <a:tc>
                  <a:txBody>
                    <a:bodyPr/>
                    <a:lstStyle/>
                    <a:p>
                      <a:pPr algn="ctr" fontAlgn="ctr"/>
                      <a:r>
                        <a:rPr lang="es-ES" sz="1100" u="none" strike="noStrike">
                          <a:effectLst/>
                        </a:rPr>
                        <a:t>23</a:t>
                      </a:r>
                      <a:endParaRPr lang="es-CO" sz="1100" b="0" i="1" u="none" strike="noStrike">
                        <a:solidFill>
                          <a:srgbClr val="000000"/>
                        </a:solidFill>
                        <a:effectLst/>
                        <a:latin typeface="Calibri Light" panose="020F0302020204030204" pitchFamily="34" charset="0"/>
                      </a:endParaRPr>
                    </a:p>
                  </a:txBody>
                  <a:tcPr marL="9525" marR="9525" marT="9525" marB="0" anchor="ctr"/>
                </a:tc>
                <a:tc>
                  <a:txBody>
                    <a:bodyPr/>
                    <a:lstStyle/>
                    <a:p>
                      <a:pPr algn="l" fontAlgn="ctr"/>
                      <a:r>
                        <a:rPr lang="es-ES" sz="1100" u="none" strike="noStrike" dirty="0">
                          <a:effectLst/>
                        </a:rPr>
                        <a:t>MUEBLE DE COCINA de 1.00 </a:t>
                      </a:r>
                      <a:r>
                        <a:rPr lang="es-ES" sz="1100" u="none" strike="noStrike" dirty="0" err="1">
                          <a:effectLst/>
                        </a:rPr>
                        <a:t>mts</a:t>
                      </a:r>
                      <a:r>
                        <a:rPr lang="es-ES" sz="1100" u="none" strike="noStrike" dirty="0">
                          <a:effectLst/>
                        </a:rPr>
                        <a:t> de ancho por 0.60 </a:t>
                      </a:r>
                      <a:r>
                        <a:rPr lang="es-ES" sz="1100" u="none" strike="noStrike" dirty="0" err="1">
                          <a:effectLst/>
                        </a:rPr>
                        <a:t>mts</a:t>
                      </a:r>
                      <a:r>
                        <a:rPr lang="es-ES" sz="1100" u="none" strike="noStrike" dirty="0">
                          <a:effectLst/>
                        </a:rPr>
                        <a:t> de alto   por 0.30 </a:t>
                      </a:r>
                      <a:endParaRPr lang="es-CO" sz="1100" b="0" i="1" u="none" strike="noStrike" dirty="0">
                        <a:solidFill>
                          <a:srgbClr val="000000"/>
                        </a:solidFill>
                        <a:effectLst/>
                        <a:latin typeface="Calibri Light" panose="020F0302020204030204" pitchFamily="34" charset="0"/>
                      </a:endParaRPr>
                    </a:p>
                  </a:txBody>
                  <a:tcPr marL="9525" marR="9525" marT="9525" marB="0" anchor="ctr"/>
                </a:tc>
                <a:tc>
                  <a:txBody>
                    <a:bodyPr/>
                    <a:lstStyle/>
                    <a:p>
                      <a:pPr algn="r" fontAlgn="ctr"/>
                      <a:r>
                        <a:rPr lang="es-ES" sz="1100" u="none" strike="noStrike" dirty="0">
                          <a:effectLst/>
                        </a:rPr>
                        <a:t>1</a:t>
                      </a:r>
                      <a:endParaRPr lang="es-CO" sz="1100" b="0" i="1" u="none" strike="noStrike" dirty="0">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1591759508"/>
                  </a:ext>
                </a:extLst>
              </a:tr>
              <a:tr h="523830">
                <a:tc>
                  <a:txBody>
                    <a:bodyPr/>
                    <a:lstStyle/>
                    <a:p>
                      <a:pPr algn="ctr" fontAlgn="ctr"/>
                      <a:r>
                        <a:rPr lang="es-ES" sz="1100" u="none" strike="noStrike">
                          <a:effectLst/>
                        </a:rPr>
                        <a:t>24</a:t>
                      </a:r>
                      <a:endParaRPr lang="es-CO" sz="1100" b="0" i="1" u="none" strike="noStrike">
                        <a:solidFill>
                          <a:srgbClr val="000000"/>
                        </a:solidFill>
                        <a:effectLst/>
                        <a:latin typeface="Calibri Light" panose="020F0302020204030204" pitchFamily="34" charset="0"/>
                      </a:endParaRPr>
                    </a:p>
                  </a:txBody>
                  <a:tcPr marL="9525" marR="9525" marT="9525" marB="0" anchor="ctr"/>
                </a:tc>
                <a:tc>
                  <a:txBody>
                    <a:bodyPr/>
                    <a:lstStyle/>
                    <a:p>
                      <a:pPr algn="l" fontAlgn="ctr"/>
                      <a:r>
                        <a:rPr lang="es-ES" sz="1100" u="none" strike="noStrike" dirty="0">
                          <a:effectLst/>
                        </a:rPr>
                        <a:t>MARCO MÁS ENTREPAÑO Y PUERTA de 0.83 </a:t>
                      </a:r>
                      <a:r>
                        <a:rPr lang="es-ES" sz="1100" u="none" strike="noStrike" dirty="0" err="1">
                          <a:effectLst/>
                        </a:rPr>
                        <a:t>mts</a:t>
                      </a:r>
                      <a:r>
                        <a:rPr lang="es-ES" sz="1100" u="none" strike="noStrike" dirty="0">
                          <a:effectLst/>
                        </a:rPr>
                        <a:t> de ancho por 0.84 </a:t>
                      </a:r>
                      <a:r>
                        <a:rPr lang="es-ES" sz="1100" u="none" strike="noStrike" dirty="0" err="1">
                          <a:effectLst/>
                        </a:rPr>
                        <a:t>mts</a:t>
                      </a:r>
                      <a:r>
                        <a:rPr lang="es-ES" sz="1100" u="none" strike="noStrike" dirty="0">
                          <a:effectLst/>
                        </a:rPr>
                        <a:t> de alto </a:t>
                      </a:r>
                      <a:endParaRPr lang="es-CO" sz="1100" b="0" i="1" u="none" strike="noStrike" dirty="0">
                        <a:solidFill>
                          <a:srgbClr val="000000"/>
                        </a:solidFill>
                        <a:effectLst/>
                        <a:latin typeface="Calibri Light" panose="020F0302020204030204" pitchFamily="34" charset="0"/>
                      </a:endParaRPr>
                    </a:p>
                  </a:txBody>
                  <a:tcPr marL="9525" marR="9525" marT="9525" marB="0" anchor="ctr"/>
                </a:tc>
                <a:tc>
                  <a:txBody>
                    <a:bodyPr/>
                    <a:lstStyle/>
                    <a:p>
                      <a:pPr algn="r" fontAlgn="ctr"/>
                      <a:r>
                        <a:rPr lang="es-ES" sz="1100" u="none" strike="noStrike" dirty="0">
                          <a:effectLst/>
                        </a:rPr>
                        <a:t>1</a:t>
                      </a:r>
                      <a:endParaRPr lang="es-CO" sz="1100" b="0" i="1" u="none" strike="noStrike" dirty="0">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1419557594"/>
                  </a:ext>
                </a:extLst>
              </a:tr>
              <a:tr h="0">
                <a:tc>
                  <a:txBody>
                    <a:bodyPr/>
                    <a:lstStyle/>
                    <a:p>
                      <a:pPr algn="ctr" fontAlgn="ctr"/>
                      <a:r>
                        <a:rPr lang="es-ES" sz="1100" u="none" strike="noStrike">
                          <a:effectLst/>
                        </a:rPr>
                        <a:t>25</a:t>
                      </a:r>
                      <a:endParaRPr lang="es-CO" sz="1100" b="0" i="1" u="none" strike="noStrike">
                        <a:solidFill>
                          <a:srgbClr val="000000"/>
                        </a:solidFill>
                        <a:effectLst/>
                        <a:latin typeface="Calibri Light" panose="020F0302020204030204" pitchFamily="34" charset="0"/>
                      </a:endParaRPr>
                    </a:p>
                  </a:txBody>
                  <a:tcPr marL="9525" marR="9525" marT="9525" marB="0" anchor="ctr"/>
                </a:tc>
                <a:tc>
                  <a:txBody>
                    <a:bodyPr/>
                    <a:lstStyle/>
                    <a:p>
                      <a:pPr algn="l" fontAlgn="ctr"/>
                      <a:r>
                        <a:rPr lang="es-ES" sz="1100" u="none" strike="noStrike" dirty="0">
                          <a:effectLst/>
                        </a:rPr>
                        <a:t>Puesto de trabajo ejecutivo de 1.80 </a:t>
                      </a:r>
                      <a:r>
                        <a:rPr lang="es-ES" sz="1100" u="none" strike="noStrike" dirty="0" err="1">
                          <a:effectLst/>
                        </a:rPr>
                        <a:t>mts</a:t>
                      </a:r>
                      <a:r>
                        <a:rPr lang="es-ES" sz="1100" u="none" strike="noStrike" dirty="0">
                          <a:effectLst/>
                        </a:rPr>
                        <a:t> por 1.80 </a:t>
                      </a:r>
                      <a:r>
                        <a:rPr lang="es-ES" sz="1100" u="none" strike="noStrike" dirty="0" err="1">
                          <a:effectLst/>
                        </a:rPr>
                        <a:t>mts</a:t>
                      </a:r>
                      <a:r>
                        <a:rPr lang="es-ES" sz="1100" u="none" strike="noStrike" dirty="0">
                          <a:effectLst/>
                        </a:rPr>
                        <a:t> compuesto por costado en </a:t>
                      </a:r>
                      <a:endParaRPr lang="es-CO" sz="1100" b="0" i="1" u="none" strike="noStrike" dirty="0">
                        <a:solidFill>
                          <a:srgbClr val="000000"/>
                        </a:solidFill>
                        <a:effectLst/>
                        <a:latin typeface="Calibri Light" panose="020F0302020204030204" pitchFamily="34" charset="0"/>
                      </a:endParaRPr>
                    </a:p>
                  </a:txBody>
                  <a:tcPr marL="9525" marR="9525" marT="9525" marB="0" anchor="ctr"/>
                </a:tc>
                <a:tc>
                  <a:txBody>
                    <a:bodyPr/>
                    <a:lstStyle/>
                    <a:p>
                      <a:pPr algn="r" fontAlgn="ctr"/>
                      <a:r>
                        <a:rPr lang="es-ES" sz="1100" u="none" strike="noStrike" dirty="0">
                          <a:effectLst/>
                        </a:rPr>
                        <a:t>1</a:t>
                      </a:r>
                      <a:endParaRPr lang="es-CO" sz="1100" b="0" i="1" u="none" strike="noStrike" dirty="0">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48182968"/>
                  </a:ext>
                </a:extLst>
              </a:tr>
              <a:tr h="261915">
                <a:tc>
                  <a:txBody>
                    <a:bodyPr/>
                    <a:lstStyle/>
                    <a:p>
                      <a:pPr algn="ctr" fontAlgn="ctr"/>
                      <a:r>
                        <a:rPr lang="es-ES" sz="1100" u="none" strike="noStrike" dirty="0">
                          <a:effectLst/>
                        </a:rPr>
                        <a:t>26</a:t>
                      </a:r>
                      <a:endParaRPr lang="es-CO" sz="1100" b="0" i="1" u="none" strike="noStrike" dirty="0">
                        <a:solidFill>
                          <a:srgbClr val="000000"/>
                        </a:solidFill>
                        <a:effectLst/>
                        <a:latin typeface="Calibri Light" panose="020F0302020204030204" pitchFamily="34" charset="0"/>
                      </a:endParaRPr>
                    </a:p>
                  </a:txBody>
                  <a:tcPr marL="9525" marR="9525" marT="9525" marB="0" anchor="ctr"/>
                </a:tc>
                <a:tc>
                  <a:txBody>
                    <a:bodyPr/>
                    <a:lstStyle/>
                    <a:p>
                      <a:pPr algn="l" fontAlgn="ctr"/>
                      <a:r>
                        <a:rPr lang="es-ES" sz="1100" u="none" strike="noStrike" dirty="0">
                          <a:effectLst/>
                        </a:rPr>
                        <a:t>ARCHIVO RODANTE </a:t>
                      </a:r>
                      <a:endParaRPr lang="es-CO" sz="1100" b="0" i="1" u="none" strike="noStrike" dirty="0">
                        <a:solidFill>
                          <a:srgbClr val="000000"/>
                        </a:solidFill>
                        <a:effectLst/>
                        <a:latin typeface="Calibri Light" panose="020F0302020204030204" pitchFamily="34" charset="0"/>
                      </a:endParaRPr>
                    </a:p>
                  </a:txBody>
                  <a:tcPr marL="9525" marR="9525" marT="9525" marB="0" anchor="ctr"/>
                </a:tc>
                <a:tc>
                  <a:txBody>
                    <a:bodyPr/>
                    <a:lstStyle/>
                    <a:p>
                      <a:pPr algn="r" fontAlgn="ctr"/>
                      <a:r>
                        <a:rPr lang="es-ES" sz="1100" u="none" strike="noStrike" dirty="0">
                          <a:effectLst/>
                        </a:rPr>
                        <a:t>7</a:t>
                      </a:r>
                      <a:endParaRPr lang="es-CO" sz="1100" b="0" i="1" u="none" strike="noStrike" dirty="0">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2893262149"/>
                  </a:ext>
                </a:extLst>
              </a:tr>
            </a:tbl>
          </a:graphicData>
        </a:graphic>
      </p:graphicFrame>
    </p:spTree>
    <p:extLst>
      <p:ext uri="{BB962C8B-B14F-4D97-AF65-F5344CB8AC3E}">
        <p14:creationId xmlns:p14="http://schemas.microsoft.com/office/powerpoint/2010/main" val="36945694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Educación </a:t>
            </a:r>
          </a:p>
          <a:p>
            <a:pPr algn="ctr"/>
            <a:endParaRPr lang="es-CO" b="1" dirty="0">
              <a:ln w="22225">
                <a:solidFill>
                  <a:schemeClr val="accent2"/>
                </a:solidFill>
                <a:prstDash val="solid"/>
              </a:ln>
              <a:solidFill>
                <a:schemeClr val="accent2">
                  <a:lumMod val="40000"/>
                  <a:lumOff val="60000"/>
                </a:schemeClr>
              </a:solidFill>
            </a:endParaRPr>
          </a:p>
        </p:txBody>
      </p:sp>
      <p:sp>
        <p:nvSpPr>
          <p:cNvPr id="16" name="Rectángulo 15">
            <a:extLst>
              <a:ext uri="{FF2B5EF4-FFF2-40B4-BE49-F238E27FC236}">
                <a16:creationId xmlns:a16="http://schemas.microsoft.com/office/drawing/2014/main" id="{80B48D26-EAD7-2DF6-7989-E2B522FA2F2A}"/>
              </a:ext>
            </a:extLst>
          </p:cNvPr>
          <p:cNvSpPr/>
          <p:nvPr/>
        </p:nvSpPr>
        <p:spPr>
          <a:xfrm>
            <a:off x="1421434" y="1402159"/>
            <a:ext cx="1624873"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8800" b="1" cap="none" spc="0" dirty="0">
                <a:ln/>
                <a:solidFill>
                  <a:srgbClr val="00B050"/>
                </a:solidFill>
                <a:effectLst/>
              </a:rPr>
              <a:t> </a:t>
            </a:r>
          </a:p>
        </p:txBody>
      </p:sp>
      <p:sp>
        <p:nvSpPr>
          <p:cNvPr id="30" name="CuadroTexto 29">
            <a:extLst>
              <a:ext uri="{FF2B5EF4-FFF2-40B4-BE49-F238E27FC236}">
                <a16:creationId xmlns:a16="http://schemas.microsoft.com/office/drawing/2014/main" id="{E386FB85-09A1-345F-2792-2E7095BEF229}"/>
              </a:ext>
            </a:extLst>
          </p:cNvPr>
          <p:cNvSpPr txBox="1"/>
          <p:nvPr/>
        </p:nvSpPr>
        <p:spPr>
          <a:xfrm>
            <a:off x="-1309103" y="5620758"/>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graphicFrame>
        <p:nvGraphicFramePr>
          <p:cNvPr id="4" name="Tabla 3">
            <a:extLst>
              <a:ext uri="{FF2B5EF4-FFF2-40B4-BE49-F238E27FC236}">
                <a16:creationId xmlns:a16="http://schemas.microsoft.com/office/drawing/2014/main" id="{A594E650-7F4F-D77C-EDF4-ABB03AD79F85}"/>
              </a:ext>
            </a:extLst>
          </p:cNvPr>
          <p:cNvGraphicFramePr>
            <a:graphicFrameLocks noGrp="1"/>
          </p:cNvGraphicFramePr>
          <p:nvPr>
            <p:extLst>
              <p:ext uri="{D42A27DB-BD31-4B8C-83A1-F6EECF244321}">
                <p14:modId xmlns:p14="http://schemas.microsoft.com/office/powerpoint/2010/main" val="2233847368"/>
              </p:ext>
            </p:extLst>
          </p:nvPr>
        </p:nvGraphicFramePr>
        <p:xfrm>
          <a:off x="2151407" y="2608988"/>
          <a:ext cx="7702924" cy="3124625"/>
        </p:xfrm>
        <a:graphic>
          <a:graphicData uri="http://schemas.openxmlformats.org/drawingml/2006/table">
            <a:tbl>
              <a:tblPr firstRow="1" bandRow="1">
                <a:tableStyleId>{8799B23B-EC83-4686-B30A-512413B5E67A}</a:tableStyleId>
              </a:tblPr>
              <a:tblGrid>
                <a:gridCol w="4918574">
                  <a:extLst>
                    <a:ext uri="{9D8B030D-6E8A-4147-A177-3AD203B41FA5}">
                      <a16:colId xmlns:a16="http://schemas.microsoft.com/office/drawing/2014/main" val="2230727383"/>
                    </a:ext>
                  </a:extLst>
                </a:gridCol>
                <a:gridCol w="2784350">
                  <a:extLst>
                    <a:ext uri="{9D8B030D-6E8A-4147-A177-3AD203B41FA5}">
                      <a16:colId xmlns:a16="http://schemas.microsoft.com/office/drawing/2014/main" val="2424126709"/>
                    </a:ext>
                  </a:extLst>
                </a:gridCol>
              </a:tblGrid>
              <a:tr h="384387">
                <a:tc>
                  <a:txBody>
                    <a:bodyPr/>
                    <a:lstStyle/>
                    <a:p>
                      <a:pPr algn="ctr"/>
                      <a:r>
                        <a:rPr lang="es-ES" b="0" dirty="0">
                          <a:solidFill>
                            <a:schemeClr val="tx1"/>
                          </a:solidFill>
                          <a:latin typeface="+mj-lt"/>
                        </a:rPr>
                        <a:t>RESUMEN DE ADECUACIONES </a:t>
                      </a:r>
                      <a:endParaRPr lang="es-CO" b="0" dirty="0">
                        <a:solidFill>
                          <a:schemeClr val="tx1"/>
                        </a:solidFill>
                        <a:latin typeface="+mj-lt"/>
                      </a:endParaRPr>
                    </a:p>
                  </a:txBody>
                  <a:tcPr/>
                </a:tc>
                <a:tc>
                  <a:txBody>
                    <a:bodyPr/>
                    <a:lstStyle/>
                    <a:p>
                      <a:pPr algn="ctr"/>
                      <a:r>
                        <a:rPr lang="es-ES" b="0" dirty="0">
                          <a:solidFill>
                            <a:schemeClr val="tx1"/>
                          </a:solidFill>
                          <a:latin typeface="+mj-lt"/>
                        </a:rPr>
                        <a:t>CANT</a:t>
                      </a:r>
                      <a:endParaRPr lang="es-CO" b="0" dirty="0">
                        <a:solidFill>
                          <a:schemeClr val="tx1"/>
                        </a:solidFill>
                        <a:latin typeface="+mj-lt"/>
                      </a:endParaRPr>
                    </a:p>
                  </a:txBody>
                  <a:tcPr/>
                </a:tc>
                <a:extLst>
                  <a:ext uri="{0D108BD9-81ED-4DB2-BD59-A6C34878D82A}">
                    <a16:rowId xmlns:a16="http://schemas.microsoft.com/office/drawing/2014/main" val="2347440446"/>
                  </a:ext>
                </a:extLst>
              </a:tr>
              <a:tr h="759684">
                <a:tc>
                  <a:txBody>
                    <a:bodyPr/>
                    <a:lstStyle/>
                    <a:p>
                      <a:pPr algn="ctr"/>
                      <a:endParaRPr lang="es-ES" dirty="0">
                        <a:solidFill>
                          <a:schemeClr val="tx1"/>
                        </a:solidFill>
                        <a:latin typeface="+mj-lt"/>
                      </a:endParaRPr>
                    </a:p>
                    <a:p>
                      <a:pPr algn="ctr"/>
                      <a:r>
                        <a:rPr lang="es-ES" dirty="0">
                          <a:solidFill>
                            <a:schemeClr val="tx1"/>
                          </a:solidFill>
                          <a:latin typeface="+mj-lt"/>
                        </a:rPr>
                        <a:t>Baterías sanitarias</a:t>
                      </a:r>
                    </a:p>
                    <a:p>
                      <a:pPr algn="ctr"/>
                      <a:r>
                        <a:rPr lang="es-ES" dirty="0">
                          <a:solidFill>
                            <a:schemeClr val="tx1"/>
                          </a:solidFill>
                          <a:latin typeface="+mj-lt"/>
                        </a:rPr>
                        <a:t> </a:t>
                      </a:r>
                      <a:endParaRPr lang="es-CO" dirty="0">
                        <a:solidFill>
                          <a:schemeClr val="tx1"/>
                        </a:solidFill>
                        <a:latin typeface="+mj-lt"/>
                      </a:endParaRPr>
                    </a:p>
                  </a:txBody>
                  <a:tcPr/>
                </a:tc>
                <a:tc>
                  <a:txBody>
                    <a:bodyPr/>
                    <a:lstStyle/>
                    <a:p>
                      <a:pPr algn="ctr"/>
                      <a:endParaRPr lang="es-ES" dirty="0">
                        <a:solidFill>
                          <a:schemeClr val="tx1"/>
                        </a:solidFill>
                        <a:latin typeface="+mj-lt"/>
                      </a:endParaRPr>
                    </a:p>
                    <a:p>
                      <a:pPr algn="ctr"/>
                      <a:r>
                        <a:rPr lang="es-ES" dirty="0">
                          <a:solidFill>
                            <a:schemeClr val="tx1"/>
                          </a:solidFill>
                          <a:latin typeface="+mj-lt"/>
                        </a:rPr>
                        <a:t>228</a:t>
                      </a:r>
                      <a:endParaRPr lang="es-CO" dirty="0">
                        <a:solidFill>
                          <a:schemeClr val="tx1"/>
                        </a:solidFill>
                        <a:latin typeface="+mj-lt"/>
                      </a:endParaRPr>
                    </a:p>
                  </a:txBody>
                  <a:tcPr/>
                </a:tc>
                <a:extLst>
                  <a:ext uri="{0D108BD9-81ED-4DB2-BD59-A6C34878D82A}">
                    <a16:rowId xmlns:a16="http://schemas.microsoft.com/office/drawing/2014/main" val="2902908558"/>
                  </a:ext>
                </a:extLst>
              </a:tr>
              <a:tr h="672677">
                <a:tc>
                  <a:txBody>
                    <a:bodyPr/>
                    <a:lstStyle/>
                    <a:p>
                      <a:pPr algn="ctr"/>
                      <a:endParaRPr lang="es-ES" dirty="0">
                        <a:solidFill>
                          <a:schemeClr val="tx1"/>
                        </a:solidFill>
                        <a:latin typeface="+mj-lt"/>
                      </a:endParaRPr>
                    </a:p>
                    <a:p>
                      <a:pPr algn="ctr"/>
                      <a:r>
                        <a:rPr lang="es-ES" dirty="0">
                          <a:solidFill>
                            <a:schemeClr val="tx1"/>
                          </a:solidFill>
                          <a:latin typeface="+mj-lt"/>
                        </a:rPr>
                        <a:t>Baños con Aparatos Sanitarios para Discapacitados</a:t>
                      </a:r>
                      <a:endParaRPr lang="es-CO" dirty="0">
                        <a:solidFill>
                          <a:schemeClr val="tx1"/>
                        </a:solidFill>
                        <a:latin typeface="+mj-lt"/>
                      </a:endParaRPr>
                    </a:p>
                  </a:txBody>
                  <a:tcPr/>
                </a:tc>
                <a:tc>
                  <a:txBody>
                    <a:bodyPr/>
                    <a:lstStyle/>
                    <a:p>
                      <a:pPr algn="ctr"/>
                      <a:endParaRPr lang="es-ES" dirty="0">
                        <a:solidFill>
                          <a:schemeClr val="tx1"/>
                        </a:solidFill>
                        <a:latin typeface="+mj-lt"/>
                      </a:endParaRPr>
                    </a:p>
                    <a:p>
                      <a:pPr algn="ctr"/>
                      <a:r>
                        <a:rPr lang="es-ES" dirty="0">
                          <a:solidFill>
                            <a:schemeClr val="tx1"/>
                          </a:solidFill>
                          <a:latin typeface="+mj-lt"/>
                        </a:rPr>
                        <a:t>10</a:t>
                      </a:r>
                      <a:endParaRPr lang="es-CO" dirty="0">
                        <a:solidFill>
                          <a:schemeClr val="tx1"/>
                        </a:solidFill>
                        <a:latin typeface="+mj-lt"/>
                      </a:endParaRPr>
                    </a:p>
                  </a:txBody>
                  <a:tcPr/>
                </a:tc>
                <a:extLst>
                  <a:ext uri="{0D108BD9-81ED-4DB2-BD59-A6C34878D82A}">
                    <a16:rowId xmlns:a16="http://schemas.microsoft.com/office/drawing/2014/main" val="887251213"/>
                  </a:ext>
                </a:extLst>
              </a:tr>
              <a:tr h="384387">
                <a:tc>
                  <a:txBody>
                    <a:bodyPr/>
                    <a:lstStyle/>
                    <a:p>
                      <a:pPr algn="ctr"/>
                      <a:r>
                        <a:rPr lang="es-ES" dirty="0">
                          <a:solidFill>
                            <a:schemeClr val="tx1"/>
                          </a:solidFill>
                          <a:latin typeface="+mj-lt"/>
                        </a:rPr>
                        <a:t>Orinales</a:t>
                      </a:r>
                      <a:endParaRPr lang="es-CO" dirty="0">
                        <a:solidFill>
                          <a:schemeClr val="tx1"/>
                        </a:solidFill>
                        <a:latin typeface="+mj-lt"/>
                      </a:endParaRPr>
                    </a:p>
                  </a:txBody>
                  <a:tcPr/>
                </a:tc>
                <a:tc>
                  <a:txBody>
                    <a:bodyPr/>
                    <a:lstStyle/>
                    <a:p>
                      <a:pPr algn="ctr"/>
                      <a:r>
                        <a:rPr lang="es-ES" dirty="0">
                          <a:solidFill>
                            <a:schemeClr val="tx1"/>
                          </a:solidFill>
                          <a:latin typeface="+mj-lt"/>
                        </a:rPr>
                        <a:t>16</a:t>
                      </a:r>
                      <a:endParaRPr lang="es-CO" dirty="0">
                        <a:solidFill>
                          <a:schemeClr val="tx1"/>
                        </a:solidFill>
                        <a:latin typeface="+mj-lt"/>
                      </a:endParaRPr>
                    </a:p>
                  </a:txBody>
                  <a:tcPr/>
                </a:tc>
                <a:extLst>
                  <a:ext uri="{0D108BD9-81ED-4DB2-BD59-A6C34878D82A}">
                    <a16:rowId xmlns:a16="http://schemas.microsoft.com/office/drawing/2014/main" val="4041526951"/>
                  </a:ext>
                </a:extLst>
              </a:tr>
              <a:tr h="384387">
                <a:tc>
                  <a:txBody>
                    <a:bodyPr/>
                    <a:lstStyle/>
                    <a:p>
                      <a:pPr algn="ctr"/>
                      <a:r>
                        <a:rPr lang="es-ES" dirty="0">
                          <a:solidFill>
                            <a:schemeClr val="tx1"/>
                          </a:solidFill>
                          <a:latin typeface="+mj-lt"/>
                        </a:rPr>
                        <a:t>Lavamanos</a:t>
                      </a:r>
                      <a:endParaRPr lang="es-CO" dirty="0">
                        <a:solidFill>
                          <a:schemeClr val="tx1"/>
                        </a:solidFill>
                        <a:latin typeface="+mj-lt"/>
                      </a:endParaRPr>
                    </a:p>
                  </a:txBody>
                  <a:tcPr/>
                </a:tc>
                <a:tc>
                  <a:txBody>
                    <a:bodyPr/>
                    <a:lstStyle/>
                    <a:p>
                      <a:pPr algn="ctr"/>
                      <a:r>
                        <a:rPr lang="es-ES" dirty="0">
                          <a:solidFill>
                            <a:schemeClr val="tx1"/>
                          </a:solidFill>
                          <a:latin typeface="+mj-lt"/>
                        </a:rPr>
                        <a:t>181</a:t>
                      </a:r>
                      <a:endParaRPr lang="es-CO" dirty="0">
                        <a:solidFill>
                          <a:schemeClr val="tx1"/>
                        </a:solidFill>
                        <a:latin typeface="+mj-lt"/>
                      </a:endParaRPr>
                    </a:p>
                  </a:txBody>
                  <a:tcPr/>
                </a:tc>
                <a:extLst>
                  <a:ext uri="{0D108BD9-81ED-4DB2-BD59-A6C34878D82A}">
                    <a16:rowId xmlns:a16="http://schemas.microsoft.com/office/drawing/2014/main" val="3943399951"/>
                  </a:ext>
                </a:extLst>
              </a:tr>
              <a:tr h="384387">
                <a:tc>
                  <a:txBody>
                    <a:bodyPr/>
                    <a:lstStyle/>
                    <a:p>
                      <a:pPr algn="ctr"/>
                      <a:r>
                        <a:rPr lang="es-ES" dirty="0">
                          <a:solidFill>
                            <a:schemeClr val="tx1"/>
                          </a:solidFill>
                          <a:latin typeface="+mj-lt"/>
                        </a:rPr>
                        <a:t>Puertas </a:t>
                      </a:r>
                      <a:endParaRPr lang="es-CO" dirty="0">
                        <a:solidFill>
                          <a:schemeClr val="tx1"/>
                        </a:solidFill>
                        <a:latin typeface="+mj-lt"/>
                      </a:endParaRPr>
                    </a:p>
                  </a:txBody>
                  <a:tcPr/>
                </a:tc>
                <a:tc>
                  <a:txBody>
                    <a:bodyPr/>
                    <a:lstStyle/>
                    <a:p>
                      <a:pPr algn="ctr"/>
                      <a:r>
                        <a:rPr lang="es-ES" dirty="0">
                          <a:solidFill>
                            <a:schemeClr val="tx1"/>
                          </a:solidFill>
                          <a:latin typeface="+mj-lt"/>
                        </a:rPr>
                        <a:t>216</a:t>
                      </a:r>
                      <a:endParaRPr lang="es-CO" dirty="0">
                        <a:solidFill>
                          <a:schemeClr val="tx1"/>
                        </a:solidFill>
                        <a:latin typeface="+mj-lt"/>
                      </a:endParaRPr>
                    </a:p>
                  </a:txBody>
                  <a:tcPr/>
                </a:tc>
                <a:extLst>
                  <a:ext uri="{0D108BD9-81ED-4DB2-BD59-A6C34878D82A}">
                    <a16:rowId xmlns:a16="http://schemas.microsoft.com/office/drawing/2014/main" val="2768861914"/>
                  </a:ext>
                </a:extLst>
              </a:tr>
            </a:tbl>
          </a:graphicData>
        </a:graphic>
      </p:graphicFrame>
      <p:sp>
        <p:nvSpPr>
          <p:cNvPr id="10" name="CuadroTexto 9">
            <a:extLst>
              <a:ext uri="{FF2B5EF4-FFF2-40B4-BE49-F238E27FC236}">
                <a16:creationId xmlns:a16="http://schemas.microsoft.com/office/drawing/2014/main" id="{205882F9-F52F-414F-50BE-CD4BFDFDF3C3}"/>
              </a:ext>
            </a:extLst>
          </p:cNvPr>
          <p:cNvSpPr txBox="1"/>
          <p:nvPr/>
        </p:nvSpPr>
        <p:spPr>
          <a:xfrm>
            <a:off x="3016479" y="1144115"/>
            <a:ext cx="7119194" cy="400110"/>
          </a:xfrm>
          <a:prstGeom prst="rect">
            <a:avLst/>
          </a:prstGeom>
          <a:noFill/>
        </p:spPr>
        <p:txBody>
          <a:bodyPr wrap="square">
            <a:spAutoFit/>
          </a:bodyPr>
          <a:lstStyle/>
          <a:p>
            <a:r>
              <a:rPr lang="es-ES" sz="2000" b="1" dirty="0">
                <a:latin typeface="Amasis MT Pro Light" panose="020B0604020202020204" pitchFamily="18" charset="0"/>
                <a:cs typeface="Times New Roman" panose="02020603050405020304" pitchFamily="18" charset="0"/>
              </a:rPr>
              <a:t>ADECUACION DE INFRESTRUCTURA EDUCATIVA BAÑOS </a:t>
            </a:r>
            <a:endParaRPr lang="es-CO" sz="2000" b="1" dirty="0">
              <a:latin typeface="Amasis MT Pro Light" panose="020B0604020202020204" pitchFamily="18" charset="0"/>
              <a:cs typeface="Times New Roman" panose="02020603050405020304" pitchFamily="18" charset="0"/>
            </a:endParaRPr>
          </a:p>
        </p:txBody>
      </p:sp>
      <p:sp>
        <p:nvSpPr>
          <p:cNvPr id="12" name="Rectángulo 11">
            <a:extLst>
              <a:ext uri="{FF2B5EF4-FFF2-40B4-BE49-F238E27FC236}">
                <a16:creationId xmlns:a16="http://schemas.microsoft.com/office/drawing/2014/main" id="{D4491BA8-0149-66F6-3738-5CFAD4F878DA}"/>
              </a:ext>
            </a:extLst>
          </p:cNvPr>
          <p:cNvSpPr/>
          <p:nvPr/>
        </p:nvSpPr>
        <p:spPr>
          <a:xfrm>
            <a:off x="1587863" y="1375039"/>
            <a:ext cx="1624873"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8800" b="1" dirty="0">
                <a:ln/>
                <a:solidFill>
                  <a:srgbClr val="00B050"/>
                </a:solidFill>
              </a:rPr>
              <a:t>10</a:t>
            </a:r>
            <a:r>
              <a:rPr lang="es-ES" sz="8800" b="1" cap="none" spc="0" dirty="0">
                <a:ln/>
                <a:solidFill>
                  <a:srgbClr val="00B050"/>
                </a:solidFill>
                <a:effectLst/>
              </a:rPr>
              <a:t> </a:t>
            </a:r>
          </a:p>
        </p:txBody>
      </p:sp>
      <p:sp>
        <p:nvSpPr>
          <p:cNvPr id="15" name="CuadroTexto 14">
            <a:extLst>
              <a:ext uri="{FF2B5EF4-FFF2-40B4-BE49-F238E27FC236}">
                <a16:creationId xmlns:a16="http://schemas.microsoft.com/office/drawing/2014/main" id="{8A55A9C0-3889-FC6F-B93D-76AA3AC9C9D9}"/>
              </a:ext>
            </a:extLst>
          </p:cNvPr>
          <p:cNvSpPr txBox="1"/>
          <p:nvPr/>
        </p:nvSpPr>
        <p:spPr>
          <a:xfrm>
            <a:off x="3133629" y="1822111"/>
            <a:ext cx="6884894" cy="646331"/>
          </a:xfrm>
          <a:prstGeom prst="rect">
            <a:avLst/>
          </a:prstGeom>
          <a:noFill/>
        </p:spPr>
        <p:txBody>
          <a:bodyPr wrap="square">
            <a:spAutoFit/>
          </a:bodyPr>
          <a:lstStyle/>
          <a:p>
            <a:r>
              <a:rPr lang="es-ES" b="1" dirty="0">
                <a:latin typeface="Amasis MT Pro Light" panose="020B0604020202020204" pitchFamily="18" charset="0"/>
                <a:cs typeface="Times New Roman" panose="02020603050405020304" pitchFamily="18" charset="0"/>
              </a:rPr>
              <a:t>Establecimientos educativos que se adecuaron la infraestructura de los baños </a:t>
            </a:r>
            <a:endParaRPr lang="es-CO" b="1" dirty="0"/>
          </a:p>
        </p:txBody>
      </p:sp>
    </p:spTree>
    <p:extLst>
      <p:ext uri="{BB962C8B-B14F-4D97-AF65-F5344CB8AC3E}">
        <p14:creationId xmlns:p14="http://schemas.microsoft.com/office/powerpoint/2010/main" val="22183768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Educación </a:t>
            </a:r>
          </a:p>
          <a:p>
            <a:pPr algn="ctr"/>
            <a:endParaRPr lang="es-CO" b="1" dirty="0">
              <a:ln w="22225">
                <a:solidFill>
                  <a:schemeClr val="accent2"/>
                </a:solidFill>
                <a:prstDash val="solid"/>
              </a:ln>
              <a:solidFill>
                <a:schemeClr val="accent2">
                  <a:lumMod val="40000"/>
                  <a:lumOff val="60000"/>
                </a:schemeClr>
              </a:solidFill>
            </a:endParaRPr>
          </a:p>
        </p:txBody>
      </p:sp>
      <p:sp>
        <p:nvSpPr>
          <p:cNvPr id="16" name="Rectángulo 15">
            <a:extLst>
              <a:ext uri="{FF2B5EF4-FFF2-40B4-BE49-F238E27FC236}">
                <a16:creationId xmlns:a16="http://schemas.microsoft.com/office/drawing/2014/main" id="{80B48D26-EAD7-2DF6-7989-E2B522FA2F2A}"/>
              </a:ext>
            </a:extLst>
          </p:cNvPr>
          <p:cNvSpPr/>
          <p:nvPr/>
        </p:nvSpPr>
        <p:spPr>
          <a:xfrm>
            <a:off x="1421434" y="1402159"/>
            <a:ext cx="1624873"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8800" b="1" cap="none" spc="0" dirty="0">
                <a:ln/>
                <a:solidFill>
                  <a:srgbClr val="00B050"/>
                </a:solidFill>
                <a:effectLst/>
              </a:rPr>
              <a:t> </a:t>
            </a:r>
          </a:p>
        </p:txBody>
      </p:sp>
      <p:sp>
        <p:nvSpPr>
          <p:cNvPr id="30" name="CuadroTexto 29">
            <a:extLst>
              <a:ext uri="{FF2B5EF4-FFF2-40B4-BE49-F238E27FC236}">
                <a16:creationId xmlns:a16="http://schemas.microsoft.com/office/drawing/2014/main" id="{E386FB85-09A1-345F-2792-2E7095BEF229}"/>
              </a:ext>
            </a:extLst>
          </p:cNvPr>
          <p:cNvSpPr txBox="1"/>
          <p:nvPr/>
        </p:nvSpPr>
        <p:spPr>
          <a:xfrm>
            <a:off x="-1279790" y="5620758"/>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10" name="CuadroTexto 9">
            <a:extLst>
              <a:ext uri="{FF2B5EF4-FFF2-40B4-BE49-F238E27FC236}">
                <a16:creationId xmlns:a16="http://schemas.microsoft.com/office/drawing/2014/main" id="{205882F9-F52F-414F-50BE-CD4BFDFDF3C3}"/>
              </a:ext>
            </a:extLst>
          </p:cNvPr>
          <p:cNvSpPr txBox="1"/>
          <p:nvPr/>
        </p:nvSpPr>
        <p:spPr>
          <a:xfrm>
            <a:off x="3046307" y="1066800"/>
            <a:ext cx="8913083" cy="1200329"/>
          </a:xfrm>
          <a:prstGeom prst="rect">
            <a:avLst/>
          </a:prstGeom>
          <a:noFill/>
        </p:spPr>
        <p:txBody>
          <a:bodyPr wrap="square">
            <a:spAutoFit/>
          </a:bodyPr>
          <a:lstStyle/>
          <a:p>
            <a:pPr algn="just"/>
            <a:r>
              <a:rPr lang="es-ES" b="1" dirty="0">
                <a:latin typeface="Amasis MT Pro Light" panose="020B0604020202020204" pitchFamily="18" charset="0"/>
                <a:cs typeface="Times New Roman" panose="02020603050405020304" pitchFamily="18" charset="0"/>
              </a:rPr>
              <a:t>FORTALECIMIENTO DE COMPETENCIAS SOCIOEMOCIONALES PARA CONTROLAR LOS ESTRAGOS DE LA VIOLENCIA ESCOLAR O BULLYING EN LA COMUNIDAD EDUCATIVA DE LAS I.E. OFICIALES DEL MUNICIPIO DE CIÉNAGA- MAGDALENA.</a:t>
            </a:r>
            <a:endParaRPr lang="es-CO" b="1" dirty="0">
              <a:latin typeface="Amasis MT Pro Light" panose="020B0604020202020204" pitchFamily="18" charset="0"/>
              <a:cs typeface="Times New Roman" panose="02020603050405020304" pitchFamily="18" charset="0"/>
            </a:endParaRPr>
          </a:p>
        </p:txBody>
      </p:sp>
      <p:sp>
        <p:nvSpPr>
          <p:cNvPr id="2" name="CuadroTexto 1">
            <a:extLst>
              <a:ext uri="{FF2B5EF4-FFF2-40B4-BE49-F238E27FC236}">
                <a16:creationId xmlns:a16="http://schemas.microsoft.com/office/drawing/2014/main" id="{4AF783AB-5599-D2CA-DAE3-C3C2F5D51C60}"/>
              </a:ext>
            </a:extLst>
          </p:cNvPr>
          <p:cNvSpPr txBox="1"/>
          <p:nvPr/>
        </p:nvSpPr>
        <p:spPr>
          <a:xfrm>
            <a:off x="3559830" y="5088517"/>
            <a:ext cx="5334209" cy="584775"/>
          </a:xfrm>
          <a:prstGeom prst="rect">
            <a:avLst/>
          </a:prstGeom>
          <a:noFill/>
        </p:spPr>
        <p:txBody>
          <a:bodyPr wrap="square">
            <a:spAutoFit/>
          </a:bodyPr>
          <a:lstStyle/>
          <a:p>
            <a:r>
              <a:rPr lang="es-CO" sz="3200" b="1" dirty="0">
                <a:latin typeface="Amasis MT Pro Light" panose="020B0604020202020204" pitchFamily="18" charset="0"/>
                <a:cs typeface="Times New Roman" panose="02020603050405020304" pitchFamily="18" charset="0"/>
              </a:rPr>
              <a:t>Inversión: </a:t>
            </a:r>
            <a:r>
              <a:rPr lang="es-CO" sz="3200" dirty="0">
                <a:latin typeface="Amasis MT Pro Light" panose="020B0604020202020204" pitchFamily="18" charset="0"/>
                <a:cs typeface="Times New Roman" panose="02020603050405020304" pitchFamily="18" charset="0"/>
              </a:rPr>
              <a:t>$ 1.698.979.743</a:t>
            </a:r>
          </a:p>
        </p:txBody>
      </p:sp>
      <p:pic>
        <p:nvPicPr>
          <p:cNvPr id="5" name="Imagen 4">
            <a:extLst>
              <a:ext uri="{FF2B5EF4-FFF2-40B4-BE49-F238E27FC236}">
                <a16:creationId xmlns:a16="http://schemas.microsoft.com/office/drawing/2014/main" id="{0CFC9F70-C114-4520-3613-AEAD04BC1F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05024" y="2185682"/>
            <a:ext cx="7419975" cy="2776959"/>
          </a:xfrm>
          <a:prstGeom prst="rect">
            <a:avLst/>
          </a:prstGeom>
        </p:spPr>
      </p:pic>
    </p:spTree>
    <p:extLst>
      <p:ext uri="{BB962C8B-B14F-4D97-AF65-F5344CB8AC3E}">
        <p14:creationId xmlns:p14="http://schemas.microsoft.com/office/powerpoint/2010/main" val="40168782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Educación </a:t>
            </a:r>
          </a:p>
          <a:p>
            <a:pPr algn="ctr"/>
            <a:endParaRPr lang="es-CO" b="1" dirty="0">
              <a:ln w="22225">
                <a:solidFill>
                  <a:schemeClr val="accent2"/>
                </a:solidFill>
                <a:prstDash val="solid"/>
              </a:ln>
              <a:solidFill>
                <a:schemeClr val="accent2">
                  <a:lumMod val="40000"/>
                  <a:lumOff val="60000"/>
                </a:schemeClr>
              </a:solidFill>
            </a:endParaRPr>
          </a:p>
        </p:txBody>
      </p:sp>
      <p:sp>
        <p:nvSpPr>
          <p:cNvPr id="16" name="Rectángulo 15">
            <a:extLst>
              <a:ext uri="{FF2B5EF4-FFF2-40B4-BE49-F238E27FC236}">
                <a16:creationId xmlns:a16="http://schemas.microsoft.com/office/drawing/2014/main" id="{80B48D26-EAD7-2DF6-7989-E2B522FA2F2A}"/>
              </a:ext>
            </a:extLst>
          </p:cNvPr>
          <p:cNvSpPr/>
          <p:nvPr/>
        </p:nvSpPr>
        <p:spPr>
          <a:xfrm>
            <a:off x="1421434" y="1402159"/>
            <a:ext cx="1624873"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8800" b="1" cap="none" spc="0" dirty="0">
                <a:ln/>
                <a:solidFill>
                  <a:srgbClr val="00B050"/>
                </a:solidFill>
                <a:effectLst/>
              </a:rPr>
              <a:t> </a:t>
            </a:r>
          </a:p>
        </p:txBody>
      </p:sp>
      <p:sp>
        <p:nvSpPr>
          <p:cNvPr id="30" name="CuadroTexto 29">
            <a:extLst>
              <a:ext uri="{FF2B5EF4-FFF2-40B4-BE49-F238E27FC236}">
                <a16:creationId xmlns:a16="http://schemas.microsoft.com/office/drawing/2014/main" id="{E386FB85-09A1-345F-2792-2E7095BEF229}"/>
              </a:ext>
            </a:extLst>
          </p:cNvPr>
          <p:cNvSpPr txBox="1"/>
          <p:nvPr/>
        </p:nvSpPr>
        <p:spPr>
          <a:xfrm>
            <a:off x="-995895" y="5470108"/>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3" name="Subtítulo 2">
            <a:extLst>
              <a:ext uri="{FF2B5EF4-FFF2-40B4-BE49-F238E27FC236}">
                <a16:creationId xmlns:a16="http://schemas.microsoft.com/office/drawing/2014/main" id="{2D955F1B-0444-2297-26CE-20B1624A37CC}"/>
              </a:ext>
            </a:extLst>
          </p:cNvPr>
          <p:cNvSpPr>
            <a:spLocks noGrp="1"/>
          </p:cNvSpPr>
          <p:nvPr>
            <p:ph type="subTitle" idx="1"/>
          </p:nvPr>
        </p:nvSpPr>
        <p:spPr>
          <a:xfrm>
            <a:off x="2752542" y="1385764"/>
            <a:ext cx="7115358" cy="685148"/>
          </a:xfrm>
        </p:spPr>
        <p:txBody>
          <a:bodyPr>
            <a:normAutofit/>
          </a:bodyPr>
          <a:lstStyle/>
          <a:p>
            <a:pPr>
              <a:lnSpc>
                <a:spcPct val="100000"/>
              </a:lnSpc>
            </a:pPr>
            <a:r>
              <a:rPr lang="es-ES" sz="3200" b="1" dirty="0">
                <a:latin typeface="Amasis MT Pro Light" panose="020B0604020202020204" pitchFamily="18" charset="0"/>
                <a:cs typeface="Times New Roman" panose="02020603050405020304" pitchFamily="18" charset="0"/>
              </a:rPr>
              <a:t>TRANSPORTE ESCOLAR </a:t>
            </a:r>
          </a:p>
          <a:p>
            <a:pPr>
              <a:lnSpc>
                <a:spcPct val="100000"/>
              </a:lnSpc>
            </a:pPr>
            <a:endParaRPr lang="es-CO" dirty="0"/>
          </a:p>
        </p:txBody>
      </p:sp>
      <p:graphicFrame>
        <p:nvGraphicFramePr>
          <p:cNvPr id="12" name="Tabla 11">
            <a:extLst>
              <a:ext uri="{FF2B5EF4-FFF2-40B4-BE49-F238E27FC236}">
                <a16:creationId xmlns:a16="http://schemas.microsoft.com/office/drawing/2014/main" id="{399E4EF1-963A-496C-0776-0647AB2E8A00}"/>
              </a:ext>
            </a:extLst>
          </p:cNvPr>
          <p:cNvGraphicFramePr>
            <a:graphicFrameLocks noGrp="1"/>
          </p:cNvGraphicFramePr>
          <p:nvPr>
            <p:extLst>
              <p:ext uri="{D42A27DB-BD31-4B8C-83A1-F6EECF244321}">
                <p14:modId xmlns:p14="http://schemas.microsoft.com/office/powerpoint/2010/main" val="486171383"/>
              </p:ext>
            </p:extLst>
          </p:nvPr>
        </p:nvGraphicFramePr>
        <p:xfrm>
          <a:off x="3085905" y="3429000"/>
          <a:ext cx="5200276" cy="1730147"/>
        </p:xfrm>
        <a:graphic>
          <a:graphicData uri="http://schemas.openxmlformats.org/drawingml/2006/table">
            <a:tbl>
              <a:tblPr>
                <a:tableStyleId>{5C22544A-7EE6-4342-B048-85BDC9FD1C3A}</a:tableStyleId>
              </a:tblPr>
              <a:tblGrid>
                <a:gridCol w="1422717">
                  <a:extLst>
                    <a:ext uri="{9D8B030D-6E8A-4147-A177-3AD203B41FA5}">
                      <a16:colId xmlns:a16="http://schemas.microsoft.com/office/drawing/2014/main" val="2299115653"/>
                    </a:ext>
                  </a:extLst>
                </a:gridCol>
                <a:gridCol w="1749778">
                  <a:extLst>
                    <a:ext uri="{9D8B030D-6E8A-4147-A177-3AD203B41FA5}">
                      <a16:colId xmlns:a16="http://schemas.microsoft.com/office/drawing/2014/main" val="1130316634"/>
                    </a:ext>
                  </a:extLst>
                </a:gridCol>
                <a:gridCol w="2027781">
                  <a:extLst>
                    <a:ext uri="{9D8B030D-6E8A-4147-A177-3AD203B41FA5}">
                      <a16:colId xmlns:a16="http://schemas.microsoft.com/office/drawing/2014/main" val="2627802595"/>
                    </a:ext>
                  </a:extLst>
                </a:gridCol>
              </a:tblGrid>
              <a:tr h="409424">
                <a:tc>
                  <a:txBody>
                    <a:bodyPr/>
                    <a:lstStyle/>
                    <a:p>
                      <a:pPr algn="ctr" fontAlgn="b"/>
                      <a:r>
                        <a:rPr lang="es-CO" sz="2000" u="none" strike="noStrike" dirty="0">
                          <a:effectLst/>
                        </a:rPr>
                        <a:t>Año </a:t>
                      </a:r>
                      <a:endParaRPr lang="es-CO"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CO" sz="2000" u="none" strike="noStrike">
                          <a:effectLst/>
                        </a:rPr>
                        <a:t>Beneficiados</a:t>
                      </a:r>
                      <a:endParaRPr lang="es-CO" sz="20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2000" u="none" strike="noStrike" dirty="0">
                          <a:effectLst/>
                        </a:rPr>
                        <a:t>Valor</a:t>
                      </a:r>
                      <a:endParaRPr lang="es-CO"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30918594"/>
                  </a:ext>
                </a:extLst>
              </a:tr>
              <a:tr h="440241">
                <a:tc>
                  <a:txBody>
                    <a:bodyPr/>
                    <a:lstStyle/>
                    <a:p>
                      <a:pPr algn="ctr" fontAlgn="b"/>
                      <a:r>
                        <a:rPr lang="es-CO" sz="2000" u="none" strike="noStrike" dirty="0">
                          <a:effectLst/>
                        </a:rPr>
                        <a:t>2022</a:t>
                      </a:r>
                      <a:endParaRPr lang="es-CO"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CO" sz="2000" u="none" strike="noStrike" dirty="0">
                          <a:effectLst/>
                        </a:rPr>
                        <a:t>588</a:t>
                      </a:r>
                      <a:endParaRPr lang="es-CO"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CO" sz="2000" u="none" strike="noStrike">
                          <a:effectLst/>
                        </a:rPr>
                        <a:t>$ 110.501.806,00</a:t>
                      </a:r>
                      <a:endParaRPr lang="es-CO"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9931238"/>
                  </a:ext>
                </a:extLst>
              </a:tr>
              <a:tr h="440241">
                <a:tc>
                  <a:txBody>
                    <a:bodyPr/>
                    <a:lstStyle/>
                    <a:p>
                      <a:pPr algn="ctr" fontAlgn="b"/>
                      <a:r>
                        <a:rPr lang="es-CO" sz="2000" u="none" strike="noStrike" dirty="0">
                          <a:effectLst/>
                        </a:rPr>
                        <a:t>2023</a:t>
                      </a:r>
                      <a:endParaRPr lang="es-CO"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CO" sz="2000" u="none" strike="noStrike" dirty="0">
                          <a:effectLst/>
                        </a:rPr>
                        <a:t>656</a:t>
                      </a:r>
                      <a:endParaRPr lang="es-CO"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CO" sz="2000" u="none" strike="noStrike">
                          <a:effectLst/>
                        </a:rPr>
                        <a:t>$ 425.593.795,00</a:t>
                      </a:r>
                      <a:endParaRPr lang="es-CO"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71979369"/>
                  </a:ext>
                </a:extLst>
              </a:tr>
              <a:tr h="440241">
                <a:tc>
                  <a:txBody>
                    <a:bodyPr/>
                    <a:lstStyle/>
                    <a:p>
                      <a:pPr algn="ctr" fontAlgn="b"/>
                      <a:r>
                        <a:rPr lang="es-CO" sz="2000" u="none" strike="noStrike" dirty="0">
                          <a:effectLst/>
                        </a:rPr>
                        <a:t>Total</a:t>
                      </a:r>
                      <a:endParaRPr lang="es-CO"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CO" sz="2000" u="none" strike="noStrike">
                          <a:effectLst/>
                        </a:rPr>
                        <a:t>1244</a:t>
                      </a:r>
                      <a:endParaRPr lang="es-CO" sz="20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CO" sz="2000" u="none" strike="noStrike" dirty="0">
                          <a:effectLst/>
                        </a:rPr>
                        <a:t>$ 536.095.601,00</a:t>
                      </a:r>
                      <a:endParaRPr lang="es-CO"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69533902"/>
                  </a:ext>
                </a:extLst>
              </a:tr>
            </a:tbl>
          </a:graphicData>
        </a:graphic>
      </p:graphicFrame>
      <p:sp>
        <p:nvSpPr>
          <p:cNvPr id="15" name="CuadroTexto 14">
            <a:extLst>
              <a:ext uri="{FF2B5EF4-FFF2-40B4-BE49-F238E27FC236}">
                <a16:creationId xmlns:a16="http://schemas.microsoft.com/office/drawing/2014/main" id="{8331CA08-6C01-D462-7B46-9AFC6F19680E}"/>
              </a:ext>
            </a:extLst>
          </p:cNvPr>
          <p:cNvSpPr txBox="1"/>
          <p:nvPr/>
        </p:nvSpPr>
        <p:spPr>
          <a:xfrm>
            <a:off x="2400300" y="2194709"/>
            <a:ext cx="6884894" cy="923330"/>
          </a:xfrm>
          <a:prstGeom prst="rect">
            <a:avLst/>
          </a:prstGeom>
          <a:noFill/>
        </p:spPr>
        <p:txBody>
          <a:bodyPr wrap="square">
            <a:spAutoFit/>
          </a:bodyPr>
          <a:lstStyle/>
          <a:p>
            <a:pPr marL="0" marR="0" algn="ctr">
              <a:spcBef>
                <a:spcPts val="0"/>
              </a:spcBef>
              <a:spcAft>
                <a:spcPts val="800"/>
              </a:spcAft>
            </a:pPr>
            <a:r>
              <a:rPr lang="es-CO" dirty="0">
                <a:latin typeface="Amasis MT Pro Light" panose="020B0604020202020204" pitchFamily="18" charset="0"/>
                <a:ea typeface="Times New Roman" panose="02020603050405020304" pitchFamily="18" charset="0"/>
                <a:cs typeface="Times New Roman" panose="02020603050405020304" pitchFamily="18" charset="0"/>
              </a:rPr>
              <a:t>Establecimientos educativos beneficiados con transporte escolar, Alfredo correa de andaréis, Manuel j del Castillo, Carlos García Mayorca y sevillano </a:t>
            </a:r>
          </a:p>
        </p:txBody>
      </p:sp>
      <p:sp>
        <p:nvSpPr>
          <p:cNvPr id="17" name="Rectángulo 16">
            <a:extLst>
              <a:ext uri="{FF2B5EF4-FFF2-40B4-BE49-F238E27FC236}">
                <a16:creationId xmlns:a16="http://schemas.microsoft.com/office/drawing/2014/main" id="{2815B5DF-C4FE-E5F3-89C7-948837777CF0}"/>
              </a:ext>
            </a:extLst>
          </p:cNvPr>
          <p:cNvSpPr/>
          <p:nvPr/>
        </p:nvSpPr>
        <p:spPr>
          <a:xfrm>
            <a:off x="1127669" y="1740078"/>
            <a:ext cx="1624873"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8800" b="1" cap="none" spc="0" dirty="0">
                <a:ln/>
                <a:solidFill>
                  <a:srgbClr val="00B050"/>
                </a:solidFill>
                <a:effectLst/>
              </a:rPr>
              <a:t>4 </a:t>
            </a:r>
          </a:p>
        </p:txBody>
      </p:sp>
    </p:spTree>
    <p:extLst>
      <p:ext uri="{BB962C8B-B14F-4D97-AF65-F5344CB8AC3E}">
        <p14:creationId xmlns:p14="http://schemas.microsoft.com/office/powerpoint/2010/main" val="32080151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Educación </a:t>
            </a:r>
          </a:p>
          <a:p>
            <a:pPr algn="ctr"/>
            <a:endParaRPr lang="es-CO" b="1" dirty="0">
              <a:ln w="22225">
                <a:solidFill>
                  <a:schemeClr val="accent2"/>
                </a:solidFill>
                <a:prstDash val="solid"/>
              </a:ln>
              <a:solidFill>
                <a:schemeClr val="accent2">
                  <a:lumMod val="40000"/>
                  <a:lumOff val="60000"/>
                </a:schemeClr>
              </a:solidFill>
            </a:endParaRPr>
          </a:p>
        </p:txBody>
      </p:sp>
      <p:sp>
        <p:nvSpPr>
          <p:cNvPr id="16" name="Rectángulo 15">
            <a:extLst>
              <a:ext uri="{FF2B5EF4-FFF2-40B4-BE49-F238E27FC236}">
                <a16:creationId xmlns:a16="http://schemas.microsoft.com/office/drawing/2014/main" id="{80B48D26-EAD7-2DF6-7989-E2B522FA2F2A}"/>
              </a:ext>
            </a:extLst>
          </p:cNvPr>
          <p:cNvSpPr/>
          <p:nvPr/>
        </p:nvSpPr>
        <p:spPr>
          <a:xfrm>
            <a:off x="1421434" y="1402159"/>
            <a:ext cx="1624873"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8800" b="1" cap="none" spc="0" dirty="0">
                <a:ln/>
                <a:solidFill>
                  <a:srgbClr val="00B050"/>
                </a:solidFill>
                <a:effectLst/>
              </a:rPr>
              <a:t> </a:t>
            </a:r>
          </a:p>
        </p:txBody>
      </p:sp>
      <p:graphicFrame>
        <p:nvGraphicFramePr>
          <p:cNvPr id="5" name="Tabla 4">
            <a:extLst>
              <a:ext uri="{FF2B5EF4-FFF2-40B4-BE49-F238E27FC236}">
                <a16:creationId xmlns:a16="http://schemas.microsoft.com/office/drawing/2014/main" id="{9E0F922E-3028-4A12-42FC-16D7508D4441}"/>
              </a:ext>
            </a:extLst>
          </p:cNvPr>
          <p:cNvGraphicFramePr>
            <a:graphicFrameLocks noGrp="1"/>
          </p:cNvGraphicFramePr>
          <p:nvPr/>
        </p:nvGraphicFramePr>
        <p:xfrm>
          <a:off x="1183341" y="1786479"/>
          <a:ext cx="9587225" cy="4293083"/>
        </p:xfrm>
        <a:graphic>
          <a:graphicData uri="http://schemas.openxmlformats.org/drawingml/2006/table">
            <a:tbl>
              <a:tblPr firstRow="1" firstCol="1" bandRow="1">
                <a:tableStyleId>{5C22544A-7EE6-4342-B048-85BDC9FD1C3A}</a:tableStyleId>
              </a:tblPr>
              <a:tblGrid>
                <a:gridCol w="2934211">
                  <a:extLst>
                    <a:ext uri="{9D8B030D-6E8A-4147-A177-3AD203B41FA5}">
                      <a16:colId xmlns:a16="http://schemas.microsoft.com/office/drawing/2014/main" val="2188593021"/>
                    </a:ext>
                  </a:extLst>
                </a:gridCol>
                <a:gridCol w="1608552">
                  <a:extLst>
                    <a:ext uri="{9D8B030D-6E8A-4147-A177-3AD203B41FA5}">
                      <a16:colId xmlns:a16="http://schemas.microsoft.com/office/drawing/2014/main" val="676177073"/>
                    </a:ext>
                  </a:extLst>
                </a:gridCol>
                <a:gridCol w="1656331">
                  <a:extLst>
                    <a:ext uri="{9D8B030D-6E8A-4147-A177-3AD203B41FA5}">
                      <a16:colId xmlns:a16="http://schemas.microsoft.com/office/drawing/2014/main" val="2750615505"/>
                    </a:ext>
                  </a:extLst>
                </a:gridCol>
                <a:gridCol w="3388131">
                  <a:extLst>
                    <a:ext uri="{9D8B030D-6E8A-4147-A177-3AD203B41FA5}">
                      <a16:colId xmlns:a16="http://schemas.microsoft.com/office/drawing/2014/main" val="1329812969"/>
                    </a:ext>
                  </a:extLst>
                </a:gridCol>
              </a:tblGrid>
              <a:tr h="145041">
                <a:tc gridSpan="4">
                  <a:txBody>
                    <a:bodyPr/>
                    <a:lstStyle/>
                    <a:p>
                      <a:pPr algn="ctr">
                        <a:lnSpc>
                          <a:spcPct val="107000"/>
                        </a:lnSpc>
                        <a:spcAft>
                          <a:spcPts val="800"/>
                        </a:spcAft>
                      </a:pPr>
                      <a:r>
                        <a:rPr lang="es-CO" sz="1400" dirty="0">
                          <a:effectLst/>
                        </a:rPr>
                        <a:t>PROYECTO DE LA SEM</a:t>
                      </a:r>
                      <a:endParaRPr lang="es-CO" sz="1400" dirty="0">
                        <a:effectLst/>
                        <a:latin typeface="Calibri" panose="020F0502020204030204" pitchFamily="34" charset="0"/>
                        <a:ea typeface="SimSun" panose="02010600030101010101" pitchFamily="2" charset="-122"/>
                        <a:cs typeface="SimSun" panose="02010600030101010101" pitchFamily="2" charset="-122"/>
                      </a:endParaRPr>
                    </a:p>
                  </a:txBody>
                  <a:tcPr marL="55786" marR="55786" marT="0" marB="0"/>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821234472"/>
                  </a:ext>
                </a:extLst>
              </a:tr>
              <a:tr h="145041">
                <a:tc>
                  <a:txBody>
                    <a:bodyPr/>
                    <a:lstStyle/>
                    <a:p>
                      <a:pPr algn="ctr">
                        <a:lnSpc>
                          <a:spcPct val="107000"/>
                        </a:lnSpc>
                        <a:spcAft>
                          <a:spcPts val="800"/>
                        </a:spcAft>
                      </a:pPr>
                      <a:r>
                        <a:rPr lang="es-CO" sz="1400" dirty="0">
                          <a:effectLst/>
                        </a:rPr>
                        <a:t>Nombre</a:t>
                      </a:r>
                      <a:endParaRPr lang="es-CO" sz="1400" dirty="0">
                        <a:effectLst/>
                        <a:latin typeface="Calibri" panose="020F0502020204030204" pitchFamily="34" charset="0"/>
                        <a:ea typeface="SimSun" panose="02010600030101010101" pitchFamily="2" charset="-122"/>
                        <a:cs typeface="SimSun" panose="02010600030101010101" pitchFamily="2" charset="-122"/>
                      </a:endParaRPr>
                    </a:p>
                  </a:txBody>
                  <a:tcPr marL="55786" marR="55786" marT="0" marB="0"/>
                </a:tc>
                <a:tc>
                  <a:txBody>
                    <a:bodyPr/>
                    <a:lstStyle/>
                    <a:p>
                      <a:pPr algn="ctr">
                        <a:lnSpc>
                          <a:spcPct val="107000"/>
                        </a:lnSpc>
                        <a:spcAft>
                          <a:spcPts val="800"/>
                        </a:spcAft>
                      </a:pPr>
                      <a:r>
                        <a:rPr lang="es-CO" sz="1400">
                          <a:effectLst/>
                        </a:rPr>
                        <a:t>Valor</a:t>
                      </a:r>
                      <a:endParaRPr lang="es-CO" sz="1400">
                        <a:effectLst/>
                        <a:latin typeface="Calibri" panose="020F0502020204030204" pitchFamily="34" charset="0"/>
                        <a:ea typeface="SimSun" panose="02010600030101010101" pitchFamily="2" charset="-122"/>
                        <a:cs typeface="SimSun" panose="02010600030101010101" pitchFamily="2" charset="-122"/>
                      </a:endParaRPr>
                    </a:p>
                  </a:txBody>
                  <a:tcPr marL="55786" marR="55786" marT="0" marB="0"/>
                </a:tc>
                <a:tc>
                  <a:txBody>
                    <a:bodyPr/>
                    <a:lstStyle/>
                    <a:p>
                      <a:pPr algn="ctr">
                        <a:lnSpc>
                          <a:spcPct val="107000"/>
                        </a:lnSpc>
                        <a:spcAft>
                          <a:spcPts val="800"/>
                        </a:spcAft>
                      </a:pPr>
                      <a:r>
                        <a:rPr lang="es-CO" sz="1400">
                          <a:effectLst/>
                        </a:rPr>
                        <a:t>Beneficiados</a:t>
                      </a:r>
                      <a:endParaRPr lang="es-CO" sz="1400">
                        <a:effectLst/>
                        <a:latin typeface="Calibri" panose="020F0502020204030204" pitchFamily="34" charset="0"/>
                        <a:ea typeface="SimSun" panose="02010600030101010101" pitchFamily="2" charset="-122"/>
                        <a:cs typeface="SimSun" panose="02010600030101010101" pitchFamily="2" charset="-122"/>
                      </a:endParaRPr>
                    </a:p>
                  </a:txBody>
                  <a:tcPr marL="55786" marR="55786" marT="0" marB="0"/>
                </a:tc>
                <a:tc>
                  <a:txBody>
                    <a:bodyPr/>
                    <a:lstStyle/>
                    <a:p>
                      <a:pPr algn="ctr">
                        <a:lnSpc>
                          <a:spcPct val="107000"/>
                        </a:lnSpc>
                        <a:spcAft>
                          <a:spcPts val="800"/>
                        </a:spcAft>
                      </a:pPr>
                      <a:r>
                        <a:rPr lang="es-CO" sz="1400">
                          <a:effectLst/>
                        </a:rPr>
                        <a:t>Impacto Generado</a:t>
                      </a:r>
                      <a:endParaRPr lang="es-CO" sz="1400">
                        <a:effectLst/>
                        <a:latin typeface="Calibri" panose="020F0502020204030204" pitchFamily="34" charset="0"/>
                        <a:ea typeface="SimSun" panose="02010600030101010101" pitchFamily="2" charset="-122"/>
                        <a:cs typeface="SimSun" panose="02010600030101010101" pitchFamily="2" charset="-122"/>
                      </a:endParaRPr>
                    </a:p>
                  </a:txBody>
                  <a:tcPr marL="55786" marR="55786" marT="0" marB="0"/>
                </a:tc>
                <a:extLst>
                  <a:ext uri="{0D108BD9-81ED-4DB2-BD59-A6C34878D82A}">
                    <a16:rowId xmlns:a16="http://schemas.microsoft.com/office/drawing/2014/main" val="4102876751"/>
                  </a:ext>
                </a:extLst>
              </a:tr>
              <a:tr h="1661926">
                <a:tc>
                  <a:txBody>
                    <a:bodyPr/>
                    <a:lstStyle/>
                    <a:p>
                      <a:pPr algn="just">
                        <a:lnSpc>
                          <a:spcPct val="107000"/>
                        </a:lnSpc>
                        <a:spcAft>
                          <a:spcPts val="800"/>
                        </a:spcAft>
                      </a:pPr>
                      <a:r>
                        <a:rPr lang="es-CO" sz="1400" dirty="0">
                          <a:effectLst/>
                        </a:rPr>
                        <a:t>DIPLOMADO: FORTALECIMIENTO DE LAS COMPETENCIAS COMUNICATIVAS EN LOS PROCESOS DE ENSEÑANZA Y APRENDIZAJE EN LAS </a:t>
                      </a:r>
                      <a:r>
                        <a:rPr lang="es-CO" sz="1400" dirty="0" err="1">
                          <a:effectLst/>
                        </a:rPr>
                        <a:t>l.E</a:t>
                      </a:r>
                      <a:r>
                        <a:rPr lang="es-CO" sz="1400" dirty="0">
                          <a:effectLst/>
                        </a:rPr>
                        <a:t>. OFICIALES DEL MUNICIPIO DE CIÉNAGA, MAGDALENA</a:t>
                      </a:r>
                      <a:endParaRPr lang="es-CO" sz="1400" dirty="0">
                        <a:effectLst/>
                        <a:latin typeface="Calibri" panose="020F0502020204030204" pitchFamily="34" charset="0"/>
                        <a:ea typeface="SimSun" panose="02010600030101010101" pitchFamily="2" charset="-122"/>
                        <a:cs typeface="SimSun" panose="02010600030101010101" pitchFamily="2" charset="-122"/>
                      </a:endParaRPr>
                    </a:p>
                  </a:txBody>
                  <a:tcPr marL="55786" marR="55786" marT="0" marB="0"/>
                </a:tc>
                <a:tc>
                  <a:txBody>
                    <a:bodyPr/>
                    <a:lstStyle/>
                    <a:p>
                      <a:pPr algn="just">
                        <a:lnSpc>
                          <a:spcPct val="107000"/>
                        </a:lnSpc>
                        <a:spcAft>
                          <a:spcPts val="800"/>
                        </a:spcAft>
                      </a:pPr>
                      <a:r>
                        <a:rPr lang="es-CO" sz="1400" dirty="0">
                          <a:effectLst/>
                        </a:rPr>
                        <a:t>$ 1.980.000.000</a:t>
                      </a:r>
                      <a:endParaRPr lang="es-CO" sz="1400" dirty="0">
                        <a:effectLst/>
                        <a:latin typeface="Calibri" panose="020F0502020204030204" pitchFamily="34" charset="0"/>
                        <a:ea typeface="SimSun" panose="02010600030101010101" pitchFamily="2" charset="-122"/>
                        <a:cs typeface="SimSun" panose="02010600030101010101" pitchFamily="2" charset="-122"/>
                      </a:endParaRPr>
                    </a:p>
                  </a:txBody>
                  <a:tcPr marL="55786" marR="55786" marT="0" marB="0"/>
                </a:tc>
                <a:tc>
                  <a:txBody>
                    <a:bodyPr/>
                    <a:lstStyle/>
                    <a:p>
                      <a:pPr algn="just">
                        <a:lnSpc>
                          <a:spcPct val="107000"/>
                        </a:lnSpc>
                        <a:spcAft>
                          <a:spcPts val="800"/>
                        </a:spcAft>
                      </a:pPr>
                      <a:r>
                        <a:rPr lang="es-CO" sz="1400" dirty="0">
                          <a:effectLst/>
                        </a:rPr>
                        <a:t>600 docentes de los Establecimientos Educativos. Oficiales del Municipio</a:t>
                      </a:r>
                      <a:endParaRPr lang="es-CO" sz="1400" dirty="0">
                        <a:effectLst/>
                        <a:latin typeface="Calibri" panose="020F0502020204030204" pitchFamily="34" charset="0"/>
                        <a:ea typeface="SimSun" panose="02010600030101010101" pitchFamily="2" charset="-122"/>
                        <a:cs typeface="SimSun" panose="02010600030101010101" pitchFamily="2" charset="-122"/>
                      </a:endParaRPr>
                    </a:p>
                  </a:txBody>
                  <a:tcPr marL="55786" marR="55786" marT="0" marB="0"/>
                </a:tc>
                <a:tc>
                  <a:txBody>
                    <a:bodyPr/>
                    <a:lstStyle/>
                    <a:p>
                      <a:pPr algn="just">
                        <a:lnSpc>
                          <a:spcPct val="107000"/>
                        </a:lnSpc>
                        <a:spcAft>
                          <a:spcPts val="800"/>
                        </a:spcAft>
                      </a:pPr>
                      <a:r>
                        <a:rPr lang="es-CO" sz="1400">
                          <a:effectLst/>
                        </a:rPr>
                        <a:t>Enriquecer desde la formación docentes el </a:t>
                      </a:r>
                    </a:p>
                    <a:p>
                      <a:pPr algn="just">
                        <a:lnSpc>
                          <a:spcPct val="107000"/>
                        </a:lnSpc>
                        <a:spcAft>
                          <a:spcPts val="800"/>
                        </a:spcAft>
                      </a:pPr>
                      <a:r>
                        <a:rPr lang="es-CO" sz="1400">
                          <a:effectLst/>
                        </a:rPr>
                        <a:t>desempeño social de los y las estudiantes mediante el fortalecimiento de las </a:t>
                      </a:r>
                    </a:p>
                    <a:p>
                      <a:pPr algn="just">
                        <a:lnSpc>
                          <a:spcPct val="107000"/>
                        </a:lnSpc>
                        <a:spcAft>
                          <a:spcPts val="800"/>
                        </a:spcAft>
                      </a:pPr>
                      <a:r>
                        <a:rPr lang="es-CO" sz="1400">
                          <a:effectLst/>
                        </a:rPr>
                        <a:t>competencias comunicativas en los diferentes contextos en que ellos lo requieran </a:t>
                      </a:r>
                    </a:p>
                    <a:p>
                      <a:pPr algn="just">
                        <a:lnSpc>
                          <a:spcPct val="107000"/>
                        </a:lnSpc>
                        <a:spcAft>
                          <a:spcPts val="800"/>
                        </a:spcAft>
                      </a:pPr>
                      <a:r>
                        <a:rPr lang="es-CO" sz="1400">
                          <a:effectLst/>
                        </a:rPr>
                        <a:t> </a:t>
                      </a:r>
                      <a:endParaRPr lang="es-CO" sz="1400">
                        <a:effectLst/>
                        <a:latin typeface="Calibri" panose="020F0502020204030204" pitchFamily="34" charset="0"/>
                        <a:ea typeface="SimSun" panose="02010600030101010101" pitchFamily="2" charset="-122"/>
                        <a:cs typeface="SimSun" panose="02010600030101010101" pitchFamily="2" charset="-122"/>
                      </a:endParaRPr>
                    </a:p>
                  </a:txBody>
                  <a:tcPr marL="55786" marR="55786" marT="0" marB="0"/>
                </a:tc>
                <a:extLst>
                  <a:ext uri="{0D108BD9-81ED-4DB2-BD59-A6C34878D82A}">
                    <a16:rowId xmlns:a16="http://schemas.microsoft.com/office/drawing/2014/main" val="2126392625"/>
                  </a:ext>
                </a:extLst>
              </a:tr>
              <a:tr h="1964093">
                <a:tc>
                  <a:txBody>
                    <a:bodyPr/>
                    <a:lstStyle/>
                    <a:p>
                      <a:pPr algn="just">
                        <a:lnSpc>
                          <a:spcPct val="107000"/>
                        </a:lnSpc>
                        <a:spcAft>
                          <a:spcPts val="800"/>
                        </a:spcAft>
                      </a:pPr>
                      <a:r>
                        <a:rPr lang="es-CO" sz="1400">
                          <a:effectLst/>
                        </a:rPr>
                        <a:t>FORTALECIMIENTO DE COMPETENCIAS SOCIOEMOCIONALES PARA CONTROLAR LOS ESTRAGOS DE LA VIOLENCIA ESCOLAR O BULLYING EN LA COMUNIDAD EDUCATIVA DE LAS I.E. OFICIALES DEL MUNICIPIO DE CIÉNAGA- MAGDALENA.</a:t>
                      </a:r>
                      <a:endParaRPr lang="es-CO" sz="1400">
                        <a:effectLst/>
                        <a:latin typeface="Calibri" panose="020F0502020204030204" pitchFamily="34" charset="0"/>
                        <a:ea typeface="SimSun" panose="02010600030101010101" pitchFamily="2" charset="-122"/>
                        <a:cs typeface="SimSun" panose="02010600030101010101" pitchFamily="2" charset="-122"/>
                      </a:endParaRPr>
                    </a:p>
                  </a:txBody>
                  <a:tcPr marL="55786" marR="55786" marT="0" marB="0"/>
                </a:tc>
                <a:tc>
                  <a:txBody>
                    <a:bodyPr/>
                    <a:lstStyle/>
                    <a:p>
                      <a:pPr algn="just">
                        <a:lnSpc>
                          <a:spcPct val="107000"/>
                        </a:lnSpc>
                        <a:spcAft>
                          <a:spcPts val="800"/>
                        </a:spcAft>
                      </a:pPr>
                      <a:r>
                        <a:rPr lang="es-CO" sz="1400" dirty="0">
                          <a:effectLst/>
                        </a:rPr>
                        <a:t>$1.698.979.743</a:t>
                      </a:r>
                      <a:endParaRPr lang="es-CO" sz="1400" dirty="0">
                        <a:effectLst/>
                        <a:latin typeface="Calibri" panose="020F0502020204030204" pitchFamily="34" charset="0"/>
                        <a:ea typeface="SimSun" panose="02010600030101010101" pitchFamily="2" charset="-122"/>
                        <a:cs typeface="SimSun" panose="02010600030101010101" pitchFamily="2" charset="-122"/>
                      </a:endParaRPr>
                    </a:p>
                  </a:txBody>
                  <a:tcPr marL="55786" marR="55786" marT="0" marB="0"/>
                </a:tc>
                <a:tc>
                  <a:txBody>
                    <a:bodyPr/>
                    <a:lstStyle/>
                    <a:p>
                      <a:pPr algn="just">
                        <a:lnSpc>
                          <a:spcPct val="107000"/>
                        </a:lnSpc>
                        <a:spcAft>
                          <a:spcPts val="800"/>
                        </a:spcAft>
                      </a:pPr>
                      <a:r>
                        <a:rPr lang="es-CO" sz="1400" dirty="0">
                          <a:effectLst/>
                        </a:rPr>
                        <a:t>8101 estudiantes de las Instituciones Educativas Oficiales del Municipio </a:t>
                      </a:r>
                      <a:endParaRPr lang="es-CO" sz="1400" dirty="0">
                        <a:effectLst/>
                        <a:latin typeface="Calibri" panose="020F0502020204030204" pitchFamily="34" charset="0"/>
                        <a:ea typeface="SimSun" panose="02010600030101010101" pitchFamily="2" charset="-122"/>
                        <a:cs typeface="SimSun" panose="02010600030101010101" pitchFamily="2" charset="-122"/>
                      </a:endParaRPr>
                    </a:p>
                  </a:txBody>
                  <a:tcPr marL="55786" marR="55786" marT="0" marB="0"/>
                </a:tc>
                <a:tc>
                  <a:txBody>
                    <a:bodyPr/>
                    <a:lstStyle/>
                    <a:p>
                      <a:pPr algn="just">
                        <a:lnSpc>
                          <a:spcPct val="107000"/>
                        </a:lnSpc>
                        <a:spcAft>
                          <a:spcPts val="800"/>
                        </a:spcAft>
                      </a:pPr>
                      <a:r>
                        <a:rPr lang="es-CO" sz="1400" dirty="0">
                          <a:effectLst/>
                        </a:rPr>
                        <a:t>Brindar acompañamiento de manera presencial a los estudiantes de las instituciones educativas beneficiadas en el proyecto, frente al consumo de sustancias psicoactivas, ciberacoso, embarazo en adolescencia, conducta suicida, violencias o la asunción de comportamientos de riesgo</a:t>
                      </a:r>
                      <a:endParaRPr lang="es-CO" sz="1400" dirty="0">
                        <a:effectLst/>
                        <a:latin typeface="Calibri" panose="020F0502020204030204" pitchFamily="34" charset="0"/>
                        <a:ea typeface="SimSun" panose="02010600030101010101" pitchFamily="2" charset="-122"/>
                        <a:cs typeface="SimSun" panose="02010600030101010101" pitchFamily="2" charset="-122"/>
                      </a:endParaRPr>
                    </a:p>
                  </a:txBody>
                  <a:tcPr marL="55786" marR="55786" marT="0" marB="0"/>
                </a:tc>
                <a:extLst>
                  <a:ext uri="{0D108BD9-81ED-4DB2-BD59-A6C34878D82A}">
                    <a16:rowId xmlns:a16="http://schemas.microsoft.com/office/drawing/2014/main" val="538796238"/>
                  </a:ext>
                </a:extLst>
              </a:tr>
            </a:tbl>
          </a:graphicData>
        </a:graphic>
      </p:graphicFrame>
    </p:spTree>
    <p:extLst>
      <p:ext uri="{BB962C8B-B14F-4D97-AF65-F5344CB8AC3E}">
        <p14:creationId xmlns:p14="http://schemas.microsoft.com/office/powerpoint/2010/main" val="8604503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Educación </a:t>
            </a:r>
          </a:p>
          <a:p>
            <a:pPr algn="ctr"/>
            <a:endParaRPr lang="es-CO" b="1" dirty="0">
              <a:ln w="22225">
                <a:solidFill>
                  <a:schemeClr val="accent2"/>
                </a:solidFill>
                <a:prstDash val="solid"/>
              </a:ln>
              <a:solidFill>
                <a:schemeClr val="accent2">
                  <a:lumMod val="40000"/>
                  <a:lumOff val="60000"/>
                </a:schemeClr>
              </a:solidFill>
            </a:endParaRPr>
          </a:p>
        </p:txBody>
      </p:sp>
      <p:sp>
        <p:nvSpPr>
          <p:cNvPr id="16" name="Rectángulo 15">
            <a:extLst>
              <a:ext uri="{FF2B5EF4-FFF2-40B4-BE49-F238E27FC236}">
                <a16:creationId xmlns:a16="http://schemas.microsoft.com/office/drawing/2014/main" id="{80B48D26-EAD7-2DF6-7989-E2B522FA2F2A}"/>
              </a:ext>
            </a:extLst>
          </p:cNvPr>
          <p:cNvSpPr/>
          <p:nvPr/>
        </p:nvSpPr>
        <p:spPr>
          <a:xfrm>
            <a:off x="1421434" y="1402159"/>
            <a:ext cx="1624873"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8800" b="1" cap="none" spc="0" dirty="0">
                <a:ln/>
                <a:solidFill>
                  <a:srgbClr val="00B050"/>
                </a:solidFill>
                <a:effectLst/>
              </a:rPr>
              <a:t> </a:t>
            </a:r>
          </a:p>
        </p:txBody>
      </p:sp>
      <p:graphicFrame>
        <p:nvGraphicFramePr>
          <p:cNvPr id="5" name="Tabla 4">
            <a:extLst>
              <a:ext uri="{FF2B5EF4-FFF2-40B4-BE49-F238E27FC236}">
                <a16:creationId xmlns:a16="http://schemas.microsoft.com/office/drawing/2014/main" id="{9E0F922E-3028-4A12-42FC-16D7508D4441}"/>
              </a:ext>
            </a:extLst>
          </p:cNvPr>
          <p:cNvGraphicFramePr>
            <a:graphicFrameLocks noGrp="1"/>
          </p:cNvGraphicFramePr>
          <p:nvPr/>
        </p:nvGraphicFramePr>
        <p:xfrm>
          <a:off x="1183341" y="1786479"/>
          <a:ext cx="9587225" cy="4460001"/>
        </p:xfrm>
        <a:graphic>
          <a:graphicData uri="http://schemas.openxmlformats.org/drawingml/2006/table">
            <a:tbl>
              <a:tblPr firstRow="1" firstCol="1" bandRow="1">
                <a:tableStyleId>{5C22544A-7EE6-4342-B048-85BDC9FD1C3A}</a:tableStyleId>
              </a:tblPr>
              <a:tblGrid>
                <a:gridCol w="2366683">
                  <a:extLst>
                    <a:ext uri="{9D8B030D-6E8A-4147-A177-3AD203B41FA5}">
                      <a16:colId xmlns:a16="http://schemas.microsoft.com/office/drawing/2014/main" val="2188593021"/>
                    </a:ext>
                  </a:extLst>
                </a:gridCol>
                <a:gridCol w="1264023">
                  <a:extLst>
                    <a:ext uri="{9D8B030D-6E8A-4147-A177-3AD203B41FA5}">
                      <a16:colId xmlns:a16="http://schemas.microsoft.com/office/drawing/2014/main" val="676177073"/>
                    </a:ext>
                  </a:extLst>
                </a:gridCol>
                <a:gridCol w="1909482">
                  <a:extLst>
                    <a:ext uri="{9D8B030D-6E8A-4147-A177-3AD203B41FA5}">
                      <a16:colId xmlns:a16="http://schemas.microsoft.com/office/drawing/2014/main" val="2750615505"/>
                    </a:ext>
                  </a:extLst>
                </a:gridCol>
                <a:gridCol w="4047037">
                  <a:extLst>
                    <a:ext uri="{9D8B030D-6E8A-4147-A177-3AD203B41FA5}">
                      <a16:colId xmlns:a16="http://schemas.microsoft.com/office/drawing/2014/main" val="1329812969"/>
                    </a:ext>
                  </a:extLst>
                </a:gridCol>
              </a:tblGrid>
              <a:tr h="231570">
                <a:tc gridSpan="4">
                  <a:txBody>
                    <a:bodyPr/>
                    <a:lstStyle/>
                    <a:p>
                      <a:pPr algn="ctr">
                        <a:lnSpc>
                          <a:spcPct val="107000"/>
                        </a:lnSpc>
                        <a:spcAft>
                          <a:spcPts val="800"/>
                        </a:spcAft>
                      </a:pPr>
                      <a:r>
                        <a:rPr lang="es-CO" sz="1600" dirty="0">
                          <a:effectLst/>
                          <a:latin typeface="+mj-lt"/>
                        </a:rPr>
                        <a:t>PROYECTO DE LA SEM</a:t>
                      </a:r>
                      <a:endParaRPr lang="es-CO" sz="1600" dirty="0">
                        <a:effectLst/>
                        <a:latin typeface="+mj-lt"/>
                        <a:ea typeface="SimSun" panose="02010600030101010101" pitchFamily="2" charset="-122"/>
                        <a:cs typeface="SimSun" panose="02010600030101010101" pitchFamily="2" charset="-122"/>
                      </a:endParaRPr>
                    </a:p>
                  </a:txBody>
                  <a:tcPr marL="55786" marR="55786" marT="0" marB="0"/>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821234472"/>
                  </a:ext>
                </a:extLst>
              </a:tr>
              <a:tr h="231570">
                <a:tc>
                  <a:txBody>
                    <a:bodyPr/>
                    <a:lstStyle/>
                    <a:p>
                      <a:pPr algn="ctr">
                        <a:lnSpc>
                          <a:spcPct val="107000"/>
                        </a:lnSpc>
                        <a:spcAft>
                          <a:spcPts val="800"/>
                        </a:spcAft>
                      </a:pPr>
                      <a:r>
                        <a:rPr lang="es-CO" sz="1600" dirty="0">
                          <a:effectLst/>
                          <a:latin typeface="+mj-lt"/>
                        </a:rPr>
                        <a:t>Nombre</a:t>
                      </a:r>
                      <a:endParaRPr lang="es-CO" sz="1600" dirty="0">
                        <a:effectLst/>
                        <a:latin typeface="+mj-lt"/>
                        <a:ea typeface="SimSun" panose="02010600030101010101" pitchFamily="2" charset="-122"/>
                        <a:cs typeface="SimSun" panose="02010600030101010101" pitchFamily="2" charset="-122"/>
                      </a:endParaRPr>
                    </a:p>
                  </a:txBody>
                  <a:tcPr marL="55786" marR="55786" marT="0" marB="0"/>
                </a:tc>
                <a:tc>
                  <a:txBody>
                    <a:bodyPr/>
                    <a:lstStyle/>
                    <a:p>
                      <a:pPr algn="ctr">
                        <a:lnSpc>
                          <a:spcPct val="107000"/>
                        </a:lnSpc>
                        <a:spcAft>
                          <a:spcPts val="800"/>
                        </a:spcAft>
                      </a:pPr>
                      <a:r>
                        <a:rPr lang="es-CO" sz="1600">
                          <a:effectLst/>
                          <a:latin typeface="+mj-lt"/>
                        </a:rPr>
                        <a:t>Valor</a:t>
                      </a:r>
                      <a:endParaRPr lang="es-CO" sz="1600">
                        <a:effectLst/>
                        <a:latin typeface="+mj-lt"/>
                        <a:ea typeface="SimSun" panose="02010600030101010101" pitchFamily="2" charset="-122"/>
                        <a:cs typeface="SimSun" panose="02010600030101010101" pitchFamily="2" charset="-122"/>
                      </a:endParaRPr>
                    </a:p>
                  </a:txBody>
                  <a:tcPr marL="55786" marR="55786" marT="0" marB="0"/>
                </a:tc>
                <a:tc>
                  <a:txBody>
                    <a:bodyPr/>
                    <a:lstStyle/>
                    <a:p>
                      <a:pPr algn="ctr">
                        <a:lnSpc>
                          <a:spcPct val="107000"/>
                        </a:lnSpc>
                        <a:spcAft>
                          <a:spcPts val="800"/>
                        </a:spcAft>
                      </a:pPr>
                      <a:r>
                        <a:rPr lang="es-CO" sz="1600">
                          <a:effectLst/>
                          <a:latin typeface="+mj-lt"/>
                        </a:rPr>
                        <a:t>Beneficiados</a:t>
                      </a:r>
                      <a:endParaRPr lang="es-CO" sz="1600">
                        <a:effectLst/>
                        <a:latin typeface="+mj-lt"/>
                        <a:ea typeface="SimSun" panose="02010600030101010101" pitchFamily="2" charset="-122"/>
                        <a:cs typeface="SimSun" panose="02010600030101010101" pitchFamily="2" charset="-122"/>
                      </a:endParaRPr>
                    </a:p>
                  </a:txBody>
                  <a:tcPr marL="55786" marR="55786" marT="0" marB="0"/>
                </a:tc>
                <a:tc>
                  <a:txBody>
                    <a:bodyPr/>
                    <a:lstStyle/>
                    <a:p>
                      <a:pPr algn="ctr">
                        <a:lnSpc>
                          <a:spcPct val="107000"/>
                        </a:lnSpc>
                        <a:spcAft>
                          <a:spcPts val="800"/>
                        </a:spcAft>
                      </a:pPr>
                      <a:r>
                        <a:rPr lang="es-CO" sz="1600">
                          <a:effectLst/>
                          <a:latin typeface="+mj-lt"/>
                        </a:rPr>
                        <a:t>Impacto Generado</a:t>
                      </a:r>
                      <a:endParaRPr lang="es-CO" sz="1600">
                        <a:effectLst/>
                        <a:latin typeface="+mj-lt"/>
                        <a:ea typeface="SimSun" panose="02010600030101010101" pitchFamily="2" charset="-122"/>
                        <a:cs typeface="SimSun" panose="02010600030101010101" pitchFamily="2" charset="-122"/>
                      </a:endParaRPr>
                    </a:p>
                  </a:txBody>
                  <a:tcPr marL="55786" marR="55786" marT="0" marB="0"/>
                </a:tc>
                <a:extLst>
                  <a:ext uri="{0D108BD9-81ED-4DB2-BD59-A6C34878D82A}">
                    <a16:rowId xmlns:a16="http://schemas.microsoft.com/office/drawing/2014/main" val="4102876751"/>
                  </a:ext>
                </a:extLst>
              </a:tr>
              <a:tr h="3961399">
                <a:tc>
                  <a:txBody>
                    <a:bodyPr/>
                    <a:lstStyle/>
                    <a:p>
                      <a:pPr algn="just">
                        <a:lnSpc>
                          <a:spcPct val="107000"/>
                        </a:lnSpc>
                        <a:spcAft>
                          <a:spcPts val="800"/>
                        </a:spcAft>
                      </a:pPr>
                      <a:r>
                        <a:rPr lang="es-CO" sz="1600" dirty="0">
                          <a:effectLst/>
                          <a:latin typeface="+mj-lt"/>
                          <a:ea typeface="SimSun" panose="02010600030101010101" pitchFamily="2" charset="-122"/>
                          <a:cs typeface="Calibri" panose="020F0502020204030204" pitchFamily="34" charset="0"/>
                        </a:rPr>
                        <a:t>FORTALECIMIENTO DE HABILIDADDES EN DOCENTES DE EDUCACION BASICA Y MEDIA PARA LA CONSOLIDACION DE UN DISEÑO CURRICULAR MUNICIPAL A TRAVES DE LA PRUEBA SABER EN E.E. OFICIALES DEL MUNICIPIO DE CIENAGA MAGDALENA</a:t>
                      </a:r>
                      <a:endParaRPr lang="es-CO" sz="1600" dirty="0">
                        <a:effectLst/>
                        <a:latin typeface="+mj-lt"/>
                        <a:ea typeface="SimSun" panose="02010600030101010101" pitchFamily="2" charset="-122"/>
                        <a:cs typeface="SimSun" panose="02010600030101010101" pitchFamily="2" charset="-122"/>
                      </a:endParaRPr>
                    </a:p>
                  </a:txBody>
                  <a:tcPr marL="68580" marR="68580" marT="0" marB="0"/>
                </a:tc>
                <a:tc>
                  <a:txBody>
                    <a:bodyPr/>
                    <a:lstStyle/>
                    <a:p>
                      <a:pPr algn="just">
                        <a:lnSpc>
                          <a:spcPct val="107000"/>
                        </a:lnSpc>
                        <a:spcAft>
                          <a:spcPts val="800"/>
                        </a:spcAft>
                      </a:pPr>
                      <a:r>
                        <a:rPr lang="es-CO" sz="1600">
                          <a:effectLst/>
                          <a:latin typeface="+mj-lt"/>
                          <a:ea typeface="SimSun" panose="02010600030101010101" pitchFamily="2" charset="-122"/>
                          <a:cs typeface="Calibri" panose="020F0502020204030204" pitchFamily="34" charset="0"/>
                        </a:rPr>
                        <a:t>$844,672,576</a:t>
                      </a:r>
                      <a:endParaRPr lang="es-CO" sz="1600">
                        <a:effectLst/>
                        <a:latin typeface="+mj-lt"/>
                        <a:ea typeface="SimSun" panose="02010600030101010101" pitchFamily="2" charset="-122"/>
                        <a:cs typeface="SimSun" panose="02010600030101010101" pitchFamily="2" charset="-122"/>
                      </a:endParaRPr>
                    </a:p>
                  </a:txBody>
                  <a:tcPr marL="68580" marR="68580" marT="0" marB="0"/>
                </a:tc>
                <a:tc>
                  <a:txBody>
                    <a:bodyPr/>
                    <a:lstStyle/>
                    <a:p>
                      <a:pPr algn="ctr">
                        <a:lnSpc>
                          <a:spcPct val="107000"/>
                        </a:lnSpc>
                        <a:spcAft>
                          <a:spcPts val="800"/>
                        </a:spcAft>
                      </a:pPr>
                      <a:r>
                        <a:rPr lang="es-CO" sz="1600" b="1">
                          <a:effectLst/>
                          <a:latin typeface="+mj-lt"/>
                          <a:ea typeface="SimSun" panose="02010600030101010101" pitchFamily="2" charset="-122"/>
                          <a:cs typeface="Calibri" panose="020F0502020204030204" pitchFamily="34" charset="0"/>
                        </a:rPr>
                        <a:t>Docente</a:t>
                      </a:r>
                      <a:endParaRPr lang="es-CO" sz="1600">
                        <a:effectLst/>
                        <a:latin typeface="+mj-lt"/>
                        <a:ea typeface="SimSun" panose="02010600030101010101" pitchFamily="2" charset="-122"/>
                        <a:cs typeface="SimSun" panose="02010600030101010101" pitchFamily="2" charset="-122"/>
                      </a:endParaRPr>
                    </a:p>
                    <a:p>
                      <a:pPr algn="just">
                        <a:lnSpc>
                          <a:spcPct val="107000"/>
                        </a:lnSpc>
                        <a:spcAft>
                          <a:spcPts val="800"/>
                        </a:spcAft>
                      </a:pPr>
                      <a:r>
                        <a:rPr lang="es-CO" sz="1600">
                          <a:effectLst/>
                          <a:latin typeface="+mj-lt"/>
                          <a:ea typeface="SimSun" panose="02010600030101010101" pitchFamily="2" charset="-122"/>
                          <a:cs typeface="Calibri" panose="020F0502020204030204" pitchFamily="34" charset="0"/>
                        </a:rPr>
                        <a:t>Se beneficiaron con el desarrollo del diplomado todos los Docentes adscrito a la planta de la SEM.</a:t>
                      </a:r>
                      <a:endParaRPr lang="es-CO" sz="1600">
                        <a:effectLst/>
                        <a:latin typeface="+mj-lt"/>
                        <a:ea typeface="SimSun" panose="02010600030101010101" pitchFamily="2" charset="-122"/>
                        <a:cs typeface="SimSun" panose="02010600030101010101" pitchFamily="2" charset="-122"/>
                      </a:endParaRPr>
                    </a:p>
                    <a:p>
                      <a:pPr algn="ctr">
                        <a:lnSpc>
                          <a:spcPct val="107000"/>
                        </a:lnSpc>
                        <a:spcAft>
                          <a:spcPts val="800"/>
                        </a:spcAft>
                      </a:pPr>
                      <a:r>
                        <a:rPr lang="es-CO" sz="1600" b="1">
                          <a:effectLst/>
                          <a:latin typeface="+mj-lt"/>
                          <a:ea typeface="SimSun" panose="02010600030101010101" pitchFamily="2" charset="-122"/>
                          <a:cs typeface="Calibri" panose="020F0502020204030204" pitchFamily="34" charset="0"/>
                        </a:rPr>
                        <a:t>Estudiante</a:t>
                      </a:r>
                      <a:endParaRPr lang="es-CO" sz="1600">
                        <a:effectLst/>
                        <a:latin typeface="+mj-lt"/>
                        <a:ea typeface="SimSun" panose="02010600030101010101" pitchFamily="2" charset="-122"/>
                        <a:cs typeface="SimSun" panose="02010600030101010101" pitchFamily="2" charset="-122"/>
                      </a:endParaRPr>
                    </a:p>
                    <a:p>
                      <a:pPr algn="just">
                        <a:lnSpc>
                          <a:spcPct val="107000"/>
                        </a:lnSpc>
                        <a:spcAft>
                          <a:spcPts val="800"/>
                        </a:spcAft>
                      </a:pPr>
                      <a:r>
                        <a:rPr lang="es-CO" sz="1600">
                          <a:effectLst/>
                          <a:latin typeface="+mj-lt"/>
                          <a:ea typeface="SimSun" panose="02010600030101010101" pitchFamily="2" charset="-122"/>
                          <a:cs typeface="Calibri" panose="020F0502020204030204" pitchFamily="34" charset="0"/>
                        </a:rPr>
                        <a:t>Se beneficiaron 23150 Estudiantes </a:t>
                      </a:r>
                      <a:endParaRPr lang="es-CO" sz="1600">
                        <a:effectLst/>
                        <a:latin typeface="+mj-lt"/>
                        <a:ea typeface="SimSun" panose="02010600030101010101" pitchFamily="2" charset="-122"/>
                        <a:cs typeface="SimSun" panose="02010600030101010101" pitchFamily="2" charset="-122"/>
                      </a:endParaRPr>
                    </a:p>
                    <a:p>
                      <a:pPr algn="just">
                        <a:lnSpc>
                          <a:spcPct val="107000"/>
                        </a:lnSpc>
                        <a:spcAft>
                          <a:spcPts val="800"/>
                        </a:spcAft>
                      </a:pPr>
                      <a:r>
                        <a:rPr lang="es-CO" sz="1600">
                          <a:effectLst/>
                          <a:latin typeface="+mj-lt"/>
                          <a:ea typeface="SimSun" panose="02010600030101010101" pitchFamily="2" charset="-122"/>
                          <a:cs typeface="Calibri" panose="020F0502020204030204" pitchFamily="34" charset="0"/>
                        </a:rPr>
                        <a:t> </a:t>
                      </a:r>
                      <a:endParaRPr lang="es-CO" sz="1600">
                        <a:effectLst/>
                        <a:latin typeface="+mj-lt"/>
                        <a:ea typeface="SimSun" panose="02010600030101010101" pitchFamily="2" charset="-122"/>
                        <a:cs typeface="SimSun" panose="02010600030101010101" pitchFamily="2" charset="-122"/>
                      </a:endParaRPr>
                    </a:p>
                  </a:txBody>
                  <a:tcPr marL="68580" marR="68580" marT="0" marB="0"/>
                </a:tc>
                <a:tc>
                  <a:txBody>
                    <a:bodyPr/>
                    <a:lstStyle/>
                    <a:p>
                      <a:pPr algn="just">
                        <a:lnSpc>
                          <a:spcPct val="107000"/>
                        </a:lnSpc>
                        <a:spcAft>
                          <a:spcPts val="800"/>
                        </a:spcAft>
                      </a:pPr>
                      <a:r>
                        <a:rPr lang="es-CO" sz="1600" dirty="0">
                          <a:effectLst/>
                          <a:latin typeface="+mj-lt"/>
                          <a:ea typeface="SimSun" panose="02010600030101010101" pitchFamily="2" charset="-122"/>
                          <a:cs typeface="Calibri" panose="020F0502020204030204" pitchFamily="34" charset="0"/>
                        </a:rPr>
                        <a:t>Generar en docentes y directivos docentes de los establecimientos educativos del Distrito, habilidades propias para el abordaje de los resultados de las pruebas saber de una marera integral dentro del proceso educativo: a partir de la apropiación de nuevos conocimientos que viabilice la consolidación de un diseño curricular municipal que permitan actualizar los currículos existentes, por medio de herramientas de innovación educativa, a fin de superar la tendencia decreciente en el promedio global alcanzado en las pruebas SABER 11 por bs establecimientos educativos oficiales de zona urbana y zona rural del Municipio de Ciénaga</a:t>
                      </a:r>
                      <a:endParaRPr lang="es-CO" sz="1600" dirty="0">
                        <a:effectLst/>
                        <a:latin typeface="+mj-lt"/>
                        <a:ea typeface="SimSun" panose="02010600030101010101" pitchFamily="2" charset="-122"/>
                        <a:cs typeface="SimSun" panose="02010600030101010101" pitchFamily="2" charset="-122"/>
                      </a:endParaRPr>
                    </a:p>
                  </a:txBody>
                  <a:tcPr marL="68580" marR="68580" marT="0" marB="0"/>
                </a:tc>
                <a:extLst>
                  <a:ext uri="{0D108BD9-81ED-4DB2-BD59-A6C34878D82A}">
                    <a16:rowId xmlns:a16="http://schemas.microsoft.com/office/drawing/2014/main" val="2126392625"/>
                  </a:ext>
                </a:extLst>
              </a:tr>
            </a:tbl>
          </a:graphicData>
        </a:graphic>
      </p:graphicFrame>
    </p:spTree>
    <p:extLst>
      <p:ext uri="{BB962C8B-B14F-4D97-AF65-F5344CB8AC3E}">
        <p14:creationId xmlns:p14="http://schemas.microsoft.com/office/powerpoint/2010/main" val="3166749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7E836DBC-A868-0EE3-72A0-F80DC3EA10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0893" y="3112671"/>
            <a:ext cx="3722505" cy="2795270"/>
          </a:xfrm>
          <a:prstGeom prst="rect">
            <a:avLst/>
          </a:prstGeom>
          <a:ln>
            <a:noFill/>
          </a:ln>
          <a:effectLst>
            <a:outerShdw blurRad="190500" algn="tl" rotWithShape="0">
              <a:srgbClr val="000000">
                <a:alpha val="70000"/>
              </a:srgbClr>
            </a:outerShdw>
          </a:effectLst>
        </p:spPr>
      </p:pic>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3"/>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4"/>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5"/>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6"/>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Oficina de Planeación </a:t>
            </a:r>
            <a:endPar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p>
            <a:pPr algn="ctr"/>
            <a:endParaRPr lang="es-CO" b="1" dirty="0">
              <a:ln w="22225">
                <a:solidFill>
                  <a:schemeClr val="accent2"/>
                </a:solidFill>
                <a:prstDash val="solid"/>
              </a:ln>
              <a:solidFill>
                <a:schemeClr val="accent2">
                  <a:lumMod val="40000"/>
                  <a:lumOff val="60000"/>
                </a:schemeClr>
              </a:solidFill>
            </a:endParaRPr>
          </a:p>
        </p:txBody>
      </p:sp>
      <p:cxnSp>
        <p:nvCxnSpPr>
          <p:cNvPr id="26" name="Conector recto 25">
            <a:extLst>
              <a:ext uri="{FF2B5EF4-FFF2-40B4-BE49-F238E27FC236}">
                <a16:creationId xmlns:a16="http://schemas.microsoft.com/office/drawing/2014/main" id="{53FB1A3F-9F90-1AD7-E610-8D65F13ED0CC}"/>
              </a:ext>
            </a:extLst>
          </p:cNvPr>
          <p:cNvCxnSpPr>
            <a:cxnSpLocks/>
          </p:cNvCxnSpPr>
          <p:nvPr/>
        </p:nvCxnSpPr>
        <p:spPr>
          <a:xfrm>
            <a:off x="4822079" y="2161977"/>
            <a:ext cx="0" cy="3402490"/>
          </a:xfrm>
          <a:prstGeom prst="line">
            <a:avLst/>
          </a:prstGeom>
          <a:ln w="19050" cap="rnd">
            <a:solidFill>
              <a:schemeClr val="tx1"/>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30" name="CuadroTexto 29">
            <a:extLst>
              <a:ext uri="{FF2B5EF4-FFF2-40B4-BE49-F238E27FC236}">
                <a16:creationId xmlns:a16="http://schemas.microsoft.com/office/drawing/2014/main" id="{E386FB85-09A1-345F-2792-2E7095BEF229}"/>
              </a:ext>
            </a:extLst>
          </p:cNvPr>
          <p:cNvSpPr txBox="1"/>
          <p:nvPr/>
        </p:nvSpPr>
        <p:spPr>
          <a:xfrm>
            <a:off x="-1083238" y="5443112"/>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4" name="CuadroTexto 3">
            <a:extLst>
              <a:ext uri="{FF2B5EF4-FFF2-40B4-BE49-F238E27FC236}">
                <a16:creationId xmlns:a16="http://schemas.microsoft.com/office/drawing/2014/main" id="{73091EA8-5D68-ACCB-E2E6-54B07414F510}"/>
              </a:ext>
            </a:extLst>
          </p:cNvPr>
          <p:cNvSpPr txBox="1"/>
          <p:nvPr/>
        </p:nvSpPr>
        <p:spPr>
          <a:xfrm>
            <a:off x="57745" y="2993159"/>
            <a:ext cx="4639059" cy="2123658"/>
          </a:xfrm>
          <a:prstGeom prst="rect">
            <a:avLst/>
          </a:prstGeom>
          <a:noFill/>
        </p:spPr>
        <p:txBody>
          <a:bodyPr wrap="square">
            <a:spAutoFit/>
          </a:bodyPr>
          <a:lstStyle/>
          <a:p>
            <a:pPr marL="0" marR="0" algn="ctr">
              <a:spcBef>
                <a:spcPts val="0"/>
              </a:spcBef>
              <a:spcAft>
                <a:spcPts val="800"/>
              </a:spcAft>
            </a:pPr>
            <a:r>
              <a:rPr lang="es-MX" sz="2200" dirty="0">
                <a:latin typeface="Amasis MT Pro Light" panose="020B0604020202020204" pitchFamily="18" charset="0"/>
                <a:ea typeface="Times New Roman" panose="02020603050405020304" pitchFamily="18" charset="0"/>
                <a:cs typeface="Times New Roman" panose="02020603050405020304" pitchFamily="18" charset="0"/>
              </a:rPr>
              <a:t>Usuarios registrados en la plataforma SisbenApp, con 26.581 personas atendidas en la ruta del Sisben para resolver los estados de verificación de los procesos y solicitudes en el municipio</a:t>
            </a:r>
            <a:endParaRPr lang="es-CO" sz="2200" dirty="0">
              <a:effectLst/>
              <a:latin typeface="Amasis MT Pro Light" panose="020B0604020202020204" pitchFamily="18" charset="0"/>
              <a:ea typeface="Times New Roman" panose="02020603050405020304" pitchFamily="18" charset="0"/>
              <a:cs typeface="Times New Roman" panose="02020603050405020304" pitchFamily="18" charset="0"/>
            </a:endParaRPr>
          </a:p>
        </p:txBody>
      </p:sp>
      <p:sp>
        <p:nvSpPr>
          <p:cNvPr id="16" name="CuadroTexto 15">
            <a:extLst>
              <a:ext uri="{FF2B5EF4-FFF2-40B4-BE49-F238E27FC236}">
                <a16:creationId xmlns:a16="http://schemas.microsoft.com/office/drawing/2014/main" id="{FA063C89-EC58-15F6-81BD-64AA1B870E77}"/>
              </a:ext>
            </a:extLst>
          </p:cNvPr>
          <p:cNvSpPr txBox="1"/>
          <p:nvPr/>
        </p:nvSpPr>
        <p:spPr>
          <a:xfrm>
            <a:off x="3236694" y="968087"/>
            <a:ext cx="5401710" cy="523220"/>
          </a:xfrm>
          <a:prstGeom prst="rect">
            <a:avLst/>
          </a:prstGeom>
          <a:noFill/>
        </p:spPr>
        <p:txBody>
          <a:bodyPr wrap="square">
            <a:spAutoFit/>
          </a:bodyPr>
          <a:lstStyle/>
          <a:p>
            <a:pPr marL="0" marR="0" algn="ctr">
              <a:spcBef>
                <a:spcPts val="0"/>
              </a:spcBef>
              <a:spcAft>
                <a:spcPts val="800"/>
              </a:spcAft>
            </a:pPr>
            <a:r>
              <a:rPr lang="es-CO" sz="2800" b="1" dirty="0">
                <a:latin typeface="Amasis MT Pro Light" panose="020B0604020202020204" pitchFamily="18" charset="0"/>
                <a:ea typeface="Times New Roman" panose="02020603050405020304" pitchFamily="18" charset="0"/>
                <a:cs typeface="Times New Roman" panose="02020603050405020304" pitchFamily="18" charset="0"/>
              </a:rPr>
              <a:t>SISBEN</a:t>
            </a:r>
            <a:endParaRPr lang="es-CO" sz="2200" b="1" dirty="0">
              <a:effectLst/>
              <a:latin typeface="Amasis MT Pro Light" panose="020B0604020202020204" pitchFamily="18" charset="0"/>
              <a:ea typeface="Times New Roman" panose="02020603050405020304" pitchFamily="18" charset="0"/>
              <a:cs typeface="Times New Roman" panose="02020603050405020304" pitchFamily="18" charset="0"/>
            </a:endParaRPr>
          </a:p>
        </p:txBody>
      </p:sp>
      <p:sp>
        <p:nvSpPr>
          <p:cNvPr id="2" name="Rectángulo 1">
            <a:extLst>
              <a:ext uri="{FF2B5EF4-FFF2-40B4-BE49-F238E27FC236}">
                <a16:creationId xmlns:a16="http://schemas.microsoft.com/office/drawing/2014/main" id="{1A0FD4A5-43DC-8998-6F81-8A65074E6C24}"/>
              </a:ext>
            </a:extLst>
          </p:cNvPr>
          <p:cNvSpPr/>
          <p:nvPr/>
        </p:nvSpPr>
        <p:spPr>
          <a:xfrm>
            <a:off x="619750" y="1845377"/>
            <a:ext cx="4018316"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8800" b="1" cap="none" spc="0" dirty="0">
                <a:ln/>
                <a:solidFill>
                  <a:srgbClr val="00B050"/>
                </a:solidFill>
                <a:effectLst/>
              </a:rPr>
              <a:t>110.106</a:t>
            </a:r>
          </a:p>
        </p:txBody>
      </p:sp>
      <p:pic>
        <p:nvPicPr>
          <p:cNvPr id="14" name="Imagen 13">
            <a:extLst>
              <a:ext uri="{FF2B5EF4-FFF2-40B4-BE49-F238E27FC236}">
                <a16:creationId xmlns:a16="http://schemas.microsoft.com/office/drawing/2014/main" id="{875A017A-01A5-0941-B10C-45C826D100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71836" y="1066800"/>
            <a:ext cx="3787554" cy="284079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958944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387A2B1B-63A8-DCEC-2220-4B747C2740FA}"/>
              </a:ext>
            </a:extLst>
          </p:cNvPr>
          <p:cNvSpPr txBox="1"/>
          <p:nvPr/>
        </p:nvSpPr>
        <p:spPr>
          <a:xfrm>
            <a:off x="1583075" y="4965723"/>
            <a:ext cx="9025849" cy="981487"/>
          </a:xfrm>
          <a:prstGeom prst="rect">
            <a:avLst/>
          </a:prstGeom>
          <a:noFill/>
        </p:spPr>
        <p:txBody>
          <a:bodyPr wrap="square">
            <a:spAutoFit/>
          </a:bodyPr>
          <a:lstStyle/>
          <a:p>
            <a:pPr marL="0" marR="0" algn="ctr">
              <a:lnSpc>
                <a:spcPct val="107000"/>
              </a:lnSpc>
              <a:spcBef>
                <a:spcPts val="0"/>
              </a:spcBef>
              <a:spcAft>
                <a:spcPts val="800"/>
              </a:spcAft>
            </a:pPr>
            <a:r>
              <a:rPr lang="es-CO" sz="5400" b="1" dirty="0">
                <a:effectLst/>
                <a:latin typeface="Cochocib Script Latin Pro" panose="02000503000000020003" pitchFamily="2" charset="0"/>
                <a:ea typeface="Times New Roman" panose="02020603050405020304" pitchFamily="18" charset="0"/>
                <a:cs typeface="Times New Roman" panose="02020603050405020304" pitchFamily="18" charset="0"/>
              </a:rPr>
              <a:t>Secretaria: </a:t>
            </a:r>
            <a:r>
              <a:rPr lang="es-CO" sz="5400" dirty="0">
                <a:effectLst/>
                <a:latin typeface="Cochocib Script Latin Pro" panose="02000503000000020003" pitchFamily="2" charset="0"/>
                <a:ea typeface="Times New Roman" panose="02020603050405020304" pitchFamily="18" charset="0"/>
                <a:cs typeface="Times New Roman" panose="02020603050405020304" pitchFamily="18" charset="0"/>
              </a:rPr>
              <a:t>Dra. </a:t>
            </a:r>
            <a:r>
              <a:rPr lang="es-CO" sz="5400" dirty="0">
                <a:latin typeface="Cochocib Script Latin Pro" panose="02000503000000020003" pitchFamily="2" charset="0"/>
                <a:ea typeface="Times New Roman" panose="02020603050405020304" pitchFamily="18" charset="0"/>
                <a:cs typeface="Times New Roman" panose="02020603050405020304" pitchFamily="18" charset="0"/>
              </a:rPr>
              <a:t>Alexandra Cabezas Quiñones</a:t>
            </a:r>
            <a:endParaRPr lang="es-CO" sz="5400" dirty="0">
              <a:effectLst/>
              <a:latin typeface="Cochocib Script Latin Pro" panose="02000503000000020003" pitchFamily="2" charset="0"/>
              <a:ea typeface="Times New Roman" panose="02020603050405020304" pitchFamily="18" charset="0"/>
              <a:cs typeface="Times New Roman" panose="02020603050405020304" pitchFamily="18" charset="0"/>
            </a:endParaRPr>
          </a:p>
        </p:txBody>
      </p:sp>
      <p:pic>
        <p:nvPicPr>
          <p:cNvPr id="12" name="Imagen 11" descr="Logotipo&#10;&#10;Descripción generada automáticamente">
            <a:extLst>
              <a:ext uri="{FF2B5EF4-FFF2-40B4-BE49-F238E27FC236}">
                <a16:creationId xmlns:a16="http://schemas.microsoft.com/office/drawing/2014/main" id="{7A7D1B9A-705A-4347-AAC1-A3B52D53A4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627" y="1330607"/>
            <a:ext cx="10524744" cy="3738867"/>
          </a:xfrm>
          <a:prstGeom prst="rect">
            <a:avLst/>
          </a:prstGeom>
        </p:spPr>
      </p:pic>
    </p:spTree>
    <p:extLst>
      <p:ext uri="{BB962C8B-B14F-4D97-AF65-F5344CB8AC3E}">
        <p14:creationId xmlns:p14="http://schemas.microsoft.com/office/powerpoint/2010/main" val="928249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Salud</a:t>
            </a:r>
          </a:p>
          <a:p>
            <a:pPr algn="ctr"/>
            <a:endParaRPr lang="es-CO" b="1" dirty="0">
              <a:ln w="22225">
                <a:solidFill>
                  <a:schemeClr val="accent2"/>
                </a:solidFill>
                <a:prstDash val="solid"/>
              </a:ln>
              <a:solidFill>
                <a:schemeClr val="accent2">
                  <a:lumMod val="40000"/>
                  <a:lumOff val="60000"/>
                </a:schemeClr>
              </a:solidFill>
            </a:endParaRPr>
          </a:p>
        </p:txBody>
      </p:sp>
      <p:sp>
        <p:nvSpPr>
          <p:cNvPr id="30" name="CuadroTexto 29">
            <a:extLst>
              <a:ext uri="{FF2B5EF4-FFF2-40B4-BE49-F238E27FC236}">
                <a16:creationId xmlns:a16="http://schemas.microsoft.com/office/drawing/2014/main" id="{E386FB85-09A1-345F-2792-2E7095BEF229}"/>
              </a:ext>
            </a:extLst>
          </p:cNvPr>
          <p:cNvSpPr txBox="1"/>
          <p:nvPr/>
        </p:nvSpPr>
        <p:spPr>
          <a:xfrm>
            <a:off x="-1139121" y="5421478"/>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Estamos Cumpliendo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3" name="CuadroTexto 2">
            <a:extLst>
              <a:ext uri="{FF2B5EF4-FFF2-40B4-BE49-F238E27FC236}">
                <a16:creationId xmlns:a16="http://schemas.microsoft.com/office/drawing/2014/main" id="{C6119089-DCDF-A976-2F4A-0CACE89844AE}"/>
              </a:ext>
            </a:extLst>
          </p:cNvPr>
          <p:cNvSpPr txBox="1"/>
          <p:nvPr/>
        </p:nvSpPr>
        <p:spPr>
          <a:xfrm>
            <a:off x="3334677" y="1093907"/>
            <a:ext cx="5522645" cy="523220"/>
          </a:xfrm>
          <a:prstGeom prst="rect">
            <a:avLst/>
          </a:prstGeom>
          <a:noFill/>
        </p:spPr>
        <p:txBody>
          <a:bodyPr wrap="square">
            <a:spAutoFit/>
          </a:bodyPr>
          <a:lstStyle/>
          <a:p>
            <a:pPr marL="0" marR="0" algn="ctr">
              <a:spcBef>
                <a:spcPts val="0"/>
              </a:spcBef>
              <a:spcAft>
                <a:spcPts val="800"/>
              </a:spcAft>
            </a:pPr>
            <a:r>
              <a:rPr lang="es-CO" sz="2800" b="1" dirty="0">
                <a:effectLst/>
                <a:latin typeface="Amasis MT Pro Light" panose="020B0604020202020204" pitchFamily="18" charset="0"/>
                <a:ea typeface="Times New Roman" panose="02020603050405020304" pitchFamily="18" charset="0"/>
                <a:cs typeface="Times New Roman" panose="02020603050405020304" pitchFamily="18" charset="0"/>
              </a:rPr>
              <a:t>  PLAN DE ACCION EN SALUD</a:t>
            </a:r>
          </a:p>
        </p:txBody>
      </p:sp>
      <p:pic>
        <p:nvPicPr>
          <p:cNvPr id="15" name="Imagen 14">
            <a:extLst>
              <a:ext uri="{FF2B5EF4-FFF2-40B4-BE49-F238E27FC236}">
                <a16:creationId xmlns:a16="http://schemas.microsoft.com/office/drawing/2014/main" id="{C25FB749-55F6-4995-97EE-082530727679}"/>
              </a:ext>
            </a:extLst>
          </p:cNvPr>
          <p:cNvPicPr/>
          <p:nvPr/>
        </p:nvPicPr>
        <p:blipFill rotWithShape="1">
          <a:blip r:embed="rId7"/>
          <a:srcRect l="37687" t="12099" r="33125" b="17313"/>
          <a:stretch/>
        </p:blipFill>
        <p:spPr bwMode="auto">
          <a:xfrm>
            <a:off x="1365386" y="1945362"/>
            <a:ext cx="4081325" cy="3660961"/>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16" name="Imagen 15">
            <a:extLst>
              <a:ext uri="{FF2B5EF4-FFF2-40B4-BE49-F238E27FC236}">
                <a16:creationId xmlns:a16="http://schemas.microsoft.com/office/drawing/2014/main" id="{D26039B9-62D4-48B8-81B6-9BE750D6BF16}"/>
              </a:ext>
            </a:extLst>
          </p:cNvPr>
          <p:cNvPicPr/>
          <p:nvPr/>
        </p:nvPicPr>
        <p:blipFill rotWithShape="1">
          <a:blip r:embed="rId8"/>
          <a:srcRect l="35846" t="17138" r="32560" b="28916"/>
          <a:stretch/>
        </p:blipFill>
        <p:spPr bwMode="auto">
          <a:xfrm>
            <a:off x="6098683" y="1945361"/>
            <a:ext cx="3915137" cy="3660961"/>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3334084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Salud</a:t>
            </a:r>
          </a:p>
          <a:p>
            <a:pPr algn="ctr"/>
            <a:endParaRPr lang="es-CO" b="1" dirty="0">
              <a:ln w="22225">
                <a:solidFill>
                  <a:schemeClr val="accent2"/>
                </a:solidFill>
                <a:prstDash val="solid"/>
              </a:ln>
              <a:solidFill>
                <a:schemeClr val="accent2">
                  <a:lumMod val="40000"/>
                  <a:lumOff val="60000"/>
                </a:schemeClr>
              </a:solidFill>
            </a:endParaRPr>
          </a:p>
        </p:txBody>
      </p:sp>
      <p:sp>
        <p:nvSpPr>
          <p:cNvPr id="30" name="CuadroTexto 29">
            <a:extLst>
              <a:ext uri="{FF2B5EF4-FFF2-40B4-BE49-F238E27FC236}">
                <a16:creationId xmlns:a16="http://schemas.microsoft.com/office/drawing/2014/main" id="{E386FB85-09A1-345F-2792-2E7095BEF229}"/>
              </a:ext>
            </a:extLst>
          </p:cNvPr>
          <p:cNvSpPr txBox="1"/>
          <p:nvPr/>
        </p:nvSpPr>
        <p:spPr>
          <a:xfrm>
            <a:off x="-1139121" y="5421478"/>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Estamos Cumpliendo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3" name="CuadroTexto 2">
            <a:extLst>
              <a:ext uri="{FF2B5EF4-FFF2-40B4-BE49-F238E27FC236}">
                <a16:creationId xmlns:a16="http://schemas.microsoft.com/office/drawing/2014/main" id="{C6119089-DCDF-A976-2F4A-0CACE89844AE}"/>
              </a:ext>
            </a:extLst>
          </p:cNvPr>
          <p:cNvSpPr txBox="1"/>
          <p:nvPr/>
        </p:nvSpPr>
        <p:spPr>
          <a:xfrm>
            <a:off x="3415707" y="1106333"/>
            <a:ext cx="5360586" cy="523220"/>
          </a:xfrm>
          <a:prstGeom prst="rect">
            <a:avLst/>
          </a:prstGeom>
          <a:noFill/>
        </p:spPr>
        <p:txBody>
          <a:bodyPr wrap="square">
            <a:spAutoFit/>
          </a:bodyPr>
          <a:lstStyle/>
          <a:p>
            <a:pPr marL="0" marR="0" algn="ctr">
              <a:spcBef>
                <a:spcPts val="0"/>
              </a:spcBef>
              <a:spcAft>
                <a:spcPts val="800"/>
              </a:spcAft>
            </a:pPr>
            <a:r>
              <a:rPr lang="es-CO" sz="2800" b="1" dirty="0">
                <a:effectLst/>
                <a:latin typeface="Amasis MT Pro Light" panose="020B0604020202020204" pitchFamily="18" charset="0"/>
                <a:ea typeface="Times New Roman" panose="02020603050405020304" pitchFamily="18" charset="0"/>
                <a:cs typeface="Times New Roman" panose="02020603050405020304" pitchFamily="18" charset="0"/>
              </a:rPr>
              <a:t>  PLAN DE ACCION EN SALUD</a:t>
            </a:r>
          </a:p>
        </p:txBody>
      </p:sp>
      <p:pic>
        <p:nvPicPr>
          <p:cNvPr id="15" name="Imagen 14">
            <a:extLst>
              <a:ext uri="{FF2B5EF4-FFF2-40B4-BE49-F238E27FC236}">
                <a16:creationId xmlns:a16="http://schemas.microsoft.com/office/drawing/2014/main" id="{A12C34FA-8C06-4FE6-B9BE-D15357DBBA9B}"/>
              </a:ext>
            </a:extLst>
          </p:cNvPr>
          <p:cNvPicPr/>
          <p:nvPr/>
        </p:nvPicPr>
        <p:blipFill rotWithShape="1">
          <a:blip r:embed="rId7"/>
          <a:srcRect l="25808" t="20170" r="36101" b="38314"/>
          <a:stretch/>
        </p:blipFill>
        <p:spPr bwMode="auto">
          <a:xfrm>
            <a:off x="2772697" y="2522667"/>
            <a:ext cx="6458907" cy="2973296"/>
          </a:xfrm>
          <a:prstGeom prst="rect">
            <a:avLst/>
          </a:prstGeom>
          <a:ln>
            <a:noFill/>
          </a:ln>
          <a:extLst>
            <a:ext uri="{53640926-AAD7-44D8-BBD7-CCE9431645EC}">
              <a14:shadowObscured xmlns:a14="http://schemas.microsoft.com/office/drawing/2010/main"/>
            </a:ext>
          </a:extLst>
        </p:spPr>
      </p:pic>
      <p:sp>
        <p:nvSpPr>
          <p:cNvPr id="2" name="CuadroTexto 1">
            <a:extLst>
              <a:ext uri="{FF2B5EF4-FFF2-40B4-BE49-F238E27FC236}">
                <a16:creationId xmlns:a16="http://schemas.microsoft.com/office/drawing/2014/main" id="{4C32C53A-96EB-27F8-B470-88F46134B71B}"/>
              </a:ext>
            </a:extLst>
          </p:cNvPr>
          <p:cNvSpPr txBox="1"/>
          <p:nvPr/>
        </p:nvSpPr>
        <p:spPr>
          <a:xfrm>
            <a:off x="2324099" y="1500056"/>
            <a:ext cx="7543801" cy="954107"/>
          </a:xfrm>
          <a:prstGeom prst="rect">
            <a:avLst/>
          </a:prstGeom>
          <a:noFill/>
        </p:spPr>
        <p:txBody>
          <a:bodyPr wrap="square">
            <a:spAutoFit/>
          </a:bodyPr>
          <a:lstStyle/>
          <a:p>
            <a:pPr marL="0" marR="0" algn="ctr">
              <a:spcBef>
                <a:spcPts val="0"/>
              </a:spcBef>
              <a:spcAft>
                <a:spcPts val="800"/>
              </a:spcAft>
            </a:pPr>
            <a:r>
              <a:rPr lang="es-CO" sz="2800" b="1" dirty="0">
                <a:effectLst/>
                <a:latin typeface="Amasis MT Pro Light" panose="020B0604020202020204" pitchFamily="18" charset="0"/>
                <a:ea typeface="Times New Roman" panose="02020603050405020304" pitchFamily="18" charset="0"/>
                <a:cs typeface="Times New Roman" panose="02020603050405020304" pitchFamily="18" charset="0"/>
              </a:rPr>
              <a:t>  Recursos asignados por SGP para salud pública $ 1.315.574.661  </a:t>
            </a:r>
          </a:p>
        </p:txBody>
      </p:sp>
    </p:spTree>
    <p:extLst>
      <p:ext uri="{BB962C8B-B14F-4D97-AF65-F5344CB8AC3E}">
        <p14:creationId xmlns:p14="http://schemas.microsoft.com/office/powerpoint/2010/main" val="3630525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Salud</a:t>
            </a:r>
          </a:p>
          <a:p>
            <a:pPr algn="ctr"/>
            <a:endParaRPr lang="es-CO" b="1" dirty="0">
              <a:ln w="22225">
                <a:solidFill>
                  <a:schemeClr val="accent2"/>
                </a:solidFill>
                <a:prstDash val="solid"/>
              </a:ln>
              <a:solidFill>
                <a:schemeClr val="accent2">
                  <a:lumMod val="40000"/>
                  <a:lumOff val="60000"/>
                </a:schemeClr>
              </a:solidFill>
            </a:endParaRPr>
          </a:p>
        </p:txBody>
      </p:sp>
      <p:sp>
        <p:nvSpPr>
          <p:cNvPr id="30" name="CuadroTexto 29">
            <a:extLst>
              <a:ext uri="{FF2B5EF4-FFF2-40B4-BE49-F238E27FC236}">
                <a16:creationId xmlns:a16="http://schemas.microsoft.com/office/drawing/2014/main" id="{E386FB85-09A1-345F-2792-2E7095BEF229}"/>
              </a:ext>
            </a:extLst>
          </p:cNvPr>
          <p:cNvSpPr txBox="1"/>
          <p:nvPr/>
        </p:nvSpPr>
        <p:spPr>
          <a:xfrm>
            <a:off x="-1139121" y="5421478"/>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Estamos Cumpliendo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3" name="CuadroTexto 2">
            <a:extLst>
              <a:ext uri="{FF2B5EF4-FFF2-40B4-BE49-F238E27FC236}">
                <a16:creationId xmlns:a16="http://schemas.microsoft.com/office/drawing/2014/main" id="{C6119089-DCDF-A976-2F4A-0CACE89844AE}"/>
              </a:ext>
            </a:extLst>
          </p:cNvPr>
          <p:cNvSpPr txBox="1"/>
          <p:nvPr/>
        </p:nvSpPr>
        <p:spPr>
          <a:xfrm>
            <a:off x="3704055" y="1209635"/>
            <a:ext cx="5262964" cy="523220"/>
          </a:xfrm>
          <a:prstGeom prst="rect">
            <a:avLst/>
          </a:prstGeom>
          <a:noFill/>
        </p:spPr>
        <p:txBody>
          <a:bodyPr wrap="square">
            <a:spAutoFit/>
          </a:bodyPr>
          <a:lstStyle/>
          <a:p>
            <a:pPr marL="0" marR="0" algn="ctr">
              <a:spcBef>
                <a:spcPts val="0"/>
              </a:spcBef>
              <a:spcAft>
                <a:spcPts val="800"/>
              </a:spcAft>
            </a:pPr>
            <a:r>
              <a:rPr lang="es-CO" sz="2800" b="1" dirty="0">
                <a:effectLst/>
                <a:latin typeface="Amasis MT Pro Light" panose="020B0604020202020204" pitchFamily="18" charset="0"/>
                <a:ea typeface="Times New Roman" panose="02020603050405020304" pitchFamily="18" charset="0"/>
                <a:cs typeface="Times New Roman" panose="02020603050405020304" pitchFamily="18" charset="0"/>
              </a:rPr>
              <a:t>  PLAN DE ACCION EN SALUD</a:t>
            </a:r>
          </a:p>
        </p:txBody>
      </p:sp>
      <p:graphicFrame>
        <p:nvGraphicFramePr>
          <p:cNvPr id="2" name="Tabla 1">
            <a:extLst>
              <a:ext uri="{FF2B5EF4-FFF2-40B4-BE49-F238E27FC236}">
                <a16:creationId xmlns:a16="http://schemas.microsoft.com/office/drawing/2014/main" id="{C76CA72B-7F83-4BED-8622-DA2476A6AB0C}"/>
              </a:ext>
            </a:extLst>
          </p:cNvPr>
          <p:cNvGraphicFramePr>
            <a:graphicFrameLocks noGrp="1"/>
          </p:cNvGraphicFramePr>
          <p:nvPr>
            <p:extLst>
              <p:ext uri="{D42A27DB-BD31-4B8C-83A1-F6EECF244321}">
                <p14:modId xmlns:p14="http://schemas.microsoft.com/office/powerpoint/2010/main" val="776646300"/>
              </p:ext>
            </p:extLst>
          </p:nvPr>
        </p:nvGraphicFramePr>
        <p:xfrm>
          <a:off x="2867167" y="1910491"/>
          <a:ext cx="6936740" cy="3106539"/>
        </p:xfrm>
        <a:graphic>
          <a:graphicData uri="http://schemas.openxmlformats.org/drawingml/2006/table">
            <a:tbl>
              <a:tblPr firstRow="1" firstCol="1" bandRow="1">
                <a:tableStyleId>{5FD0F851-EC5A-4D38-B0AD-8093EC10F338}</a:tableStyleId>
              </a:tblPr>
              <a:tblGrid>
                <a:gridCol w="6936740">
                  <a:extLst>
                    <a:ext uri="{9D8B030D-6E8A-4147-A177-3AD203B41FA5}">
                      <a16:colId xmlns:a16="http://schemas.microsoft.com/office/drawing/2014/main" val="3941065025"/>
                    </a:ext>
                  </a:extLst>
                </a:gridCol>
              </a:tblGrid>
              <a:tr h="345171">
                <a:tc>
                  <a:txBody>
                    <a:bodyPr/>
                    <a:lstStyle/>
                    <a:p>
                      <a:pPr algn="ctr">
                        <a:lnSpc>
                          <a:spcPct val="107000"/>
                        </a:lnSpc>
                        <a:spcAft>
                          <a:spcPts val="800"/>
                        </a:spcAft>
                        <a:tabLst>
                          <a:tab pos="540385" algn="l"/>
                        </a:tabLst>
                      </a:pPr>
                      <a:r>
                        <a:rPr lang="es-CO" sz="1100">
                          <a:effectLst/>
                        </a:rPr>
                        <a:t>DIMENSIONES</a:t>
                      </a:r>
                      <a:endParaRPr lang="es-C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10651106"/>
                  </a:ext>
                </a:extLst>
              </a:tr>
              <a:tr h="345171">
                <a:tc>
                  <a:txBody>
                    <a:bodyPr/>
                    <a:lstStyle/>
                    <a:p>
                      <a:pPr>
                        <a:lnSpc>
                          <a:spcPct val="107000"/>
                        </a:lnSpc>
                        <a:spcAft>
                          <a:spcPts val="800"/>
                        </a:spcAft>
                        <a:tabLst>
                          <a:tab pos="540385" algn="l"/>
                        </a:tabLst>
                      </a:pPr>
                      <a:r>
                        <a:rPr lang="es-CO" sz="1600" dirty="0">
                          <a:effectLst/>
                        </a:rPr>
                        <a:t>SALUD AMBIENTAL</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28912713"/>
                  </a:ext>
                </a:extLst>
              </a:tr>
              <a:tr h="345171">
                <a:tc>
                  <a:txBody>
                    <a:bodyPr/>
                    <a:lstStyle/>
                    <a:p>
                      <a:pPr>
                        <a:lnSpc>
                          <a:spcPct val="107000"/>
                        </a:lnSpc>
                        <a:spcAft>
                          <a:spcPts val="800"/>
                        </a:spcAft>
                        <a:tabLst>
                          <a:tab pos="540385" algn="l"/>
                        </a:tabLst>
                      </a:pPr>
                      <a:r>
                        <a:rPr lang="es-CO" sz="1600" dirty="0">
                          <a:effectLst/>
                        </a:rPr>
                        <a:t>VIDA SALUDABLE Y CONDICIONES NO TRANSMISIBLES</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54541232"/>
                  </a:ext>
                </a:extLst>
              </a:tr>
              <a:tr h="345171">
                <a:tc>
                  <a:txBody>
                    <a:bodyPr/>
                    <a:lstStyle/>
                    <a:p>
                      <a:pPr>
                        <a:lnSpc>
                          <a:spcPct val="107000"/>
                        </a:lnSpc>
                        <a:spcAft>
                          <a:spcPts val="800"/>
                        </a:spcAft>
                        <a:tabLst>
                          <a:tab pos="540385" algn="l"/>
                        </a:tabLst>
                      </a:pPr>
                      <a:r>
                        <a:rPr lang="es-CO" sz="1600" dirty="0">
                          <a:effectLst/>
                        </a:rPr>
                        <a:t>CONVIVENCIA SOCIAL Y SALUD MENTAL</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51728163"/>
                  </a:ext>
                </a:extLst>
              </a:tr>
              <a:tr h="345171">
                <a:tc>
                  <a:txBody>
                    <a:bodyPr/>
                    <a:lstStyle/>
                    <a:p>
                      <a:pPr>
                        <a:lnSpc>
                          <a:spcPct val="107000"/>
                        </a:lnSpc>
                        <a:spcAft>
                          <a:spcPts val="800"/>
                        </a:spcAft>
                        <a:tabLst>
                          <a:tab pos="540385" algn="l"/>
                        </a:tabLst>
                      </a:pPr>
                      <a:r>
                        <a:rPr lang="es-CO" sz="1600" dirty="0">
                          <a:effectLst/>
                        </a:rPr>
                        <a:t>SEGURIDAD ALIMENTARIA Y NUTRICIONAL </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7968173"/>
                  </a:ext>
                </a:extLst>
              </a:tr>
              <a:tr h="345171">
                <a:tc>
                  <a:txBody>
                    <a:bodyPr/>
                    <a:lstStyle/>
                    <a:p>
                      <a:pPr>
                        <a:lnSpc>
                          <a:spcPct val="107000"/>
                        </a:lnSpc>
                        <a:spcAft>
                          <a:spcPts val="800"/>
                        </a:spcAft>
                        <a:tabLst>
                          <a:tab pos="540385" algn="l"/>
                        </a:tabLst>
                      </a:pPr>
                      <a:r>
                        <a:rPr lang="es-CO" sz="1600" dirty="0">
                          <a:effectLst/>
                        </a:rPr>
                        <a:t>SEXUALIDAD, DERECHOS SEXUALES Y RESPRODUCTIVOS</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1092913"/>
                  </a:ext>
                </a:extLst>
              </a:tr>
              <a:tr h="345171">
                <a:tc>
                  <a:txBody>
                    <a:bodyPr/>
                    <a:lstStyle/>
                    <a:p>
                      <a:pPr>
                        <a:lnSpc>
                          <a:spcPct val="107000"/>
                        </a:lnSpc>
                        <a:spcAft>
                          <a:spcPts val="800"/>
                        </a:spcAft>
                        <a:tabLst>
                          <a:tab pos="540385" algn="l"/>
                        </a:tabLst>
                      </a:pPr>
                      <a:r>
                        <a:rPr lang="es-CO" sz="1600" dirty="0">
                          <a:effectLst/>
                        </a:rPr>
                        <a:t>VIDA SALUDABLE Y ENFERMEDADES TRANSMISIBLES</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98806818"/>
                  </a:ext>
                </a:extLst>
              </a:tr>
              <a:tr h="345171">
                <a:tc>
                  <a:txBody>
                    <a:bodyPr/>
                    <a:lstStyle/>
                    <a:p>
                      <a:pPr>
                        <a:lnSpc>
                          <a:spcPct val="107000"/>
                        </a:lnSpc>
                        <a:spcAft>
                          <a:spcPts val="800"/>
                        </a:spcAft>
                        <a:tabLst>
                          <a:tab pos="540385" algn="l"/>
                        </a:tabLst>
                      </a:pPr>
                      <a:r>
                        <a:rPr lang="es-CO" sz="1600" dirty="0">
                          <a:effectLst/>
                        </a:rPr>
                        <a:t>SALUD Y AMBITO LABORAL</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91753464"/>
                  </a:ext>
                </a:extLst>
              </a:tr>
              <a:tr h="345171">
                <a:tc>
                  <a:txBody>
                    <a:bodyPr/>
                    <a:lstStyle/>
                    <a:p>
                      <a:pPr>
                        <a:lnSpc>
                          <a:spcPct val="107000"/>
                        </a:lnSpc>
                        <a:spcAft>
                          <a:spcPts val="800"/>
                        </a:spcAft>
                        <a:tabLst>
                          <a:tab pos="540385" algn="l"/>
                        </a:tabLst>
                      </a:pPr>
                      <a:r>
                        <a:rPr lang="es-CO" sz="1600" dirty="0">
                          <a:effectLst/>
                        </a:rPr>
                        <a:t>TRANSVERSAL-GESTION DIFERENCIAL DE POBLACIONES VULNERABLES.</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78468040"/>
                  </a:ext>
                </a:extLst>
              </a:tr>
            </a:tbl>
          </a:graphicData>
        </a:graphic>
      </p:graphicFrame>
    </p:spTree>
    <p:extLst>
      <p:ext uri="{BB962C8B-B14F-4D97-AF65-F5344CB8AC3E}">
        <p14:creationId xmlns:p14="http://schemas.microsoft.com/office/powerpoint/2010/main" val="4566773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Salud</a:t>
            </a:r>
          </a:p>
          <a:p>
            <a:pPr algn="ctr"/>
            <a:endParaRPr lang="es-CO" b="1" dirty="0">
              <a:ln w="22225">
                <a:solidFill>
                  <a:schemeClr val="accent2"/>
                </a:solidFill>
                <a:prstDash val="solid"/>
              </a:ln>
              <a:solidFill>
                <a:schemeClr val="accent2">
                  <a:lumMod val="40000"/>
                  <a:lumOff val="60000"/>
                </a:schemeClr>
              </a:solidFill>
            </a:endParaRPr>
          </a:p>
        </p:txBody>
      </p:sp>
      <p:sp>
        <p:nvSpPr>
          <p:cNvPr id="30" name="CuadroTexto 29">
            <a:extLst>
              <a:ext uri="{FF2B5EF4-FFF2-40B4-BE49-F238E27FC236}">
                <a16:creationId xmlns:a16="http://schemas.microsoft.com/office/drawing/2014/main" id="{E386FB85-09A1-345F-2792-2E7095BEF229}"/>
              </a:ext>
            </a:extLst>
          </p:cNvPr>
          <p:cNvSpPr txBox="1"/>
          <p:nvPr/>
        </p:nvSpPr>
        <p:spPr>
          <a:xfrm>
            <a:off x="-1414800" y="5620758"/>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Estamos Cumpliendo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7" name="CuadroTexto 6">
            <a:extLst>
              <a:ext uri="{FF2B5EF4-FFF2-40B4-BE49-F238E27FC236}">
                <a16:creationId xmlns:a16="http://schemas.microsoft.com/office/drawing/2014/main" id="{AEA1AEFE-3EF1-A368-14A3-2C2385148A50}"/>
              </a:ext>
            </a:extLst>
          </p:cNvPr>
          <p:cNvSpPr txBox="1"/>
          <p:nvPr/>
        </p:nvSpPr>
        <p:spPr>
          <a:xfrm>
            <a:off x="2772697" y="1125183"/>
            <a:ext cx="7723771" cy="584775"/>
          </a:xfrm>
          <a:prstGeom prst="rect">
            <a:avLst/>
          </a:prstGeom>
          <a:solidFill>
            <a:schemeClr val="bg1"/>
          </a:solidFill>
        </p:spPr>
        <p:txBody>
          <a:bodyPr wrap="square">
            <a:spAutoFit/>
          </a:bodyPr>
          <a:lstStyle/>
          <a:p>
            <a:pPr marL="0" marR="0" algn="ctr">
              <a:spcBef>
                <a:spcPts val="0"/>
              </a:spcBef>
              <a:spcAft>
                <a:spcPts val="800"/>
              </a:spcAft>
            </a:pPr>
            <a:r>
              <a:rPr lang="es-CO" sz="3200" b="1" dirty="0">
                <a:effectLst/>
                <a:latin typeface="Amasis MT Pro Light" panose="020B0604020202020204" pitchFamily="18" charset="0"/>
                <a:ea typeface="Times New Roman" panose="02020603050405020304" pitchFamily="18" charset="0"/>
                <a:cs typeface="Times New Roman" panose="02020603050405020304" pitchFamily="18" charset="0"/>
              </a:rPr>
              <a:t>COBERTURAS DE VACUNACION </a:t>
            </a:r>
          </a:p>
        </p:txBody>
      </p:sp>
      <p:pic>
        <p:nvPicPr>
          <p:cNvPr id="14" name="Imagen 13">
            <a:extLst>
              <a:ext uri="{FF2B5EF4-FFF2-40B4-BE49-F238E27FC236}">
                <a16:creationId xmlns:a16="http://schemas.microsoft.com/office/drawing/2014/main" id="{00C32E44-2AA9-41F2-B3A2-4E7658F934B1}"/>
              </a:ext>
            </a:extLst>
          </p:cNvPr>
          <p:cNvPicPr/>
          <p:nvPr/>
        </p:nvPicPr>
        <p:blipFill rotWithShape="1">
          <a:blip r:embed="rId7"/>
          <a:srcRect l="32328" t="21681" r="25998" b="14051"/>
          <a:stretch/>
        </p:blipFill>
        <p:spPr bwMode="auto">
          <a:xfrm>
            <a:off x="819070" y="1768341"/>
            <a:ext cx="5276930" cy="3884502"/>
          </a:xfrm>
          <a:prstGeom prst="rect">
            <a:avLst/>
          </a:prstGeom>
          <a:ln>
            <a:noFill/>
          </a:ln>
          <a:extLst>
            <a:ext uri="{53640926-AAD7-44D8-BBD7-CCE9431645EC}">
              <a14:shadowObscured xmlns:a14="http://schemas.microsoft.com/office/drawing/2010/main"/>
            </a:ext>
          </a:extLst>
        </p:spPr>
      </p:pic>
      <p:pic>
        <p:nvPicPr>
          <p:cNvPr id="15" name="Imagen 14">
            <a:extLst>
              <a:ext uri="{FF2B5EF4-FFF2-40B4-BE49-F238E27FC236}">
                <a16:creationId xmlns:a16="http://schemas.microsoft.com/office/drawing/2014/main" id="{7BD1BAE8-13B4-4B39-99B2-5B5E1979B49F}"/>
              </a:ext>
            </a:extLst>
          </p:cNvPr>
          <p:cNvPicPr/>
          <p:nvPr/>
        </p:nvPicPr>
        <p:blipFill rotWithShape="1">
          <a:blip r:embed="rId8"/>
          <a:srcRect l="31737" t="11597" r="29725" b="8751"/>
          <a:stretch/>
        </p:blipFill>
        <p:spPr bwMode="auto">
          <a:xfrm>
            <a:off x="6516366" y="1811619"/>
            <a:ext cx="4151290" cy="3933886"/>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0289549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Salud</a:t>
            </a:r>
          </a:p>
          <a:p>
            <a:pPr algn="ctr"/>
            <a:endParaRPr lang="es-CO" b="1" dirty="0">
              <a:ln w="22225">
                <a:solidFill>
                  <a:schemeClr val="accent2"/>
                </a:solidFill>
                <a:prstDash val="solid"/>
              </a:ln>
              <a:solidFill>
                <a:schemeClr val="accent2">
                  <a:lumMod val="40000"/>
                  <a:lumOff val="60000"/>
                </a:schemeClr>
              </a:solidFill>
            </a:endParaRPr>
          </a:p>
        </p:txBody>
      </p:sp>
      <p:sp>
        <p:nvSpPr>
          <p:cNvPr id="30" name="CuadroTexto 29">
            <a:extLst>
              <a:ext uri="{FF2B5EF4-FFF2-40B4-BE49-F238E27FC236}">
                <a16:creationId xmlns:a16="http://schemas.microsoft.com/office/drawing/2014/main" id="{E386FB85-09A1-345F-2792-2E7095BEF229}"/>
              </a:ext>
            </a:extLst>
          </p:cNvPr>
          <p:cNvSpPr txBox="1"/>
          <p:nvPr/>
        </p:nvSpPr>
        <p:spPr>
          <a:xfrm>
            <a:off x="-1309103" y="5583316"/>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Estamos Cumpliendo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7" name="CuadroTexto 6">
            <a:extLst>
              <a:ext uri="{FF2B5EF4-FFF2-40B4-BE49-F238E27FC236}">
                <a16:creationId xmlns:a16="http://schemas.microsoft.com/office/drawing/2014/main" id="{AEA1AEFE-3EF1-A368-14A3-2C2385148A50}"/>
              </a:ext>
            </a:extLst>
          </p:cNvPr>
          <p:cNvSpPr txBox="1"/>
          <p:nvPr/>
        </p:nvSpPr>
        <p:spPr>
          <a:xfrm>
            <a:off x="2772697" y="1125183"/>
            <a:ext cx="7723771" cy="584775"/>
          </a:xfrm>
          <a:prstGeom prst="rect">
            <a:avLst/>
          </a:prstGeom>
          <a:solidFill>
            <a:schemeClr val="bg1"/>
          </a:solidFill>
        </p:spPr>
        <p:txBody>
          <a:bodyPr wrap="square">
            <a:spAutoFit/>
          </a:bodyPr>
          <a:lstStyle/>
          <a:p>
            <a:pPr marL="0" marR="0" algn="ctr">
              <a:spcBef>
                <a:spcPts val="0"/>
              </a:spcBef>
              <a:spcAft>
                <a:spcPts val="800"/>
              </a:spcAft>
            </a:pPr>
            <a:r>
              <a:rPr lang="es-CO" sz="3200" b="1" dirty="0">
                <a:latin typeface="Amasis MT Pro Light" panose="020B0604020202020204" pitchFamily="18" charset="0"/>
                <a:ea typeface="Times New Roman" panose="02020603050405020304" pitchFamily="18" charset="0"/>
                <a:cs typeface="Times New Roman" panose="02020603050405020304" pitchFamily="18" charset="0"/>
              </a:rPr>
              <a:t>ACCIONES SALUD PUBLICA</a:t>
            </a:r>
            <a:r>
              <a:rPr lang="es-CO" sz="3200" b="1" dirty="0">
                <a:effectLst/>
                <a:latin typeface="Amasis MT Pro Light" panose="020B0604020202020204" pitchFamily="18" charset="0"/>
                <a:ea typeface="Times New Roman" panose="02020603050405020304" pitchFamily="18" charset="0"/>
                <a:cs typeface="Times New Roman" panose="02020603050405020304" pitchFamily="18" charset="0"/>
              </a:rPr>
              <a:t> </a:t>
            </a:r>
          </a:p>
        </p:txBody>
      </p:sp>
      <p:pic>
        <p:nvPicPr>
          <p:cNvPr id="16" name="Imagen 15">
            <a:extLst>
              <a:ext uri="{FF2B5EF4-FFF2-40B4-BE49-F238E27FC236}">
                <a16:creationId xmlns:a16="http://schemas.microsoft.com/office/drawing/2014/main" id="{265F42DE-8E9F-4964-9D76-E75D1029613B}"/>
              </a:ext>
            </a:extLst>
          </p:cNvPr>
          <p:cNvPicPr/>
          <p:nvPr/>
        </p:nvPicPr>
        <p:blipFill rotWithShape="1">
          <a:blip r:embed="rId7"/>
          <a:srcRect l="37687" t="13110" r="36384" b="21858"/>
          <a:stretch/>
        </p:blipFill>
        <p:spPr bwMode="auto">
          <a:xfrm>
            <a:off x="816255" y="1906454"/>
            <a:ext cx="4800600" cy="3676862"/>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17" name="Imagen 16">
            <a:extLst>
              <a:ext uri="{FF2B5EF4-FFF2-40B4-BE49-F238E27FC236}">
                <a16:creationId xmlns:a16="http://schemas.microsoft.com/office/drawing/2014/main" id="{C780280A-7004-4A4E-BBC9-DB36C35FA841}"/>
              </a:ext>
            </a:extLst>
          </p:cNvPr>
          <p:cNvPicPr/>
          <p:nvPr/>
        </p:nvPicPr>
        <p:blipFill rotWithShape="1">
          <a:blip r:embed="rId8"/>
          <a:srcRect l="38678" t="30506" r="35958" b="8751"/>
          <a:stretch/>
        </p:blipFill>
        <p:spPr bwMode="auto">
          <a:xfrm>
            <a:off x="6096000" y="1880231"/>
            <a:ext cx="5392205" cy="3676862"/>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575367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Salud</a:t>
            </a:r>
          </a:p>
          <a:p>
            <a:pPr algn="ctr"/>
            <a:endParaRPr lang="es-CO" b="1" dirty="0">
              <a:ln w="22225">
                <a:solidFill>
                  <a:schemeClr val="accent2"/>
                </a:solidFill>
                <a:prstDash val="solid"/>
              </a:ln>
              <a:solidFill>
                <a:schemeClr val="accent2">
                  <a:lumMod val="40000"/>
                  <a:lumOff val="60000"/>
                </a:schemeClr>
              </a:solidFill>
            </a:endParaRPr>
          </a:p>
        </p:txBody>
      </p:sp>
      <p:sp>
        <p:nvSpPr>
          <p:cNvPr id="30" name="CuadroTexto 29">
            <a:extLst>
              <a:ext uri="{FF2B5EF4-FFF2-40B4-BE49-F238E27FC236}">
                <a16:creationId xmlns:a16="http://schemas.microsoft.com/office/drawing/2014/main" id="{E386FB85-09A1-345F-2792-2E7095BEF229}"/>
              </a:ext>
            </a:extLst>
          </p:cNvPr>
          <p:cNvSpPr txBox="1"/>
          <p:nvPr/>
        </p:nvSpPr>
        <p:spPr>
          <a:xfrm>
            <a:off x="-1096310" y="5381052"/>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Estamos Cumpliendo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7" name="CuadroTexto 6">
            <a:extLst>
              <a:ext uri="{FF2B5EF4-FFF2-40B4-BE49-F238E27FC236}">
                <a16:creationId xmlns:a16="http://schemas.microsoft.com/office/drawing/2014/main" id="{AEA1AEFE-3EF1-A368-14A3-2C2385148A50}"/>
              </a:ext>
            </a:extLst>
          </p:cNvPr>
          <p:cNvSpPr txBox="1"/>
          <p:nvPr/>
        </p:nvSpPr>
        <p:spPr>
          <a:xfrm>
            <a:off x="2772697" y="1125183"/>
            <a:ext cx="7723771" cy="584775"/>
          </a:xfrm>
          <a:prstGeom prst="rect">
            <a:avLst/>
          </a:prstGeom>
          <a:solidFill>
            <a:schemeClr val="bg1"/>
          </a:solidFill>
        </p:spPr>
        <p:txBody>
          <a:bodyPr wrap="square">
            <a:spAutoFit/>
          </a:bodyPr>
          <a:lstStyle/>
          <a:p>
            <a:pPr marL="0" marR="0" algn="ctr">
              <a:spcBef>
                <a:spcPts val="0"/>
              </a:spcBef>
              <a:spcAft>
                <a:spcPts val="800"/>
              </a:spcAft>
            </a:pPr>
            <a:r>
              <a:rPr lang="es-ES" sz="3200" b="1" dirty="0">
                <a:latin typeface="Amasis MT Pro Light" panose="020B0604020202020204" pitchFamily="18" charset="0"/>
                <a:ea typeface="Times New Roman" panose="02020603050405020304" pitchFamily="18" charset="0"/>
                <a:cs typeface="Times New Roman" panose="02020603050405020304" pitchFamily="18" charset="0"/>
              </a:rPr>
              <a:t>RECONOCIMIENTO -SALUD PUBLICA</a:t>
            </a:r>
            <a:endParaRPr lang="es-CO" sz="3200" b="1" dirty="0">
              <a:effectLst/>
              <a:latin typeface="Amasis MT Pro Light" panose="020B0604020202020204" pitchFamily="18" charset="0"/>
              <a:ea typeface="Times New Roman" panose="02020603050405020304" pitchFamily="18" charset="0"/>
              <a:cs typeface="Times New Roman" panose="02020603050405020304" pitchFamily="18" charset="0"/>
            </a:endParaRPr>
          </a:p>
        </p:txBody>
      </p:sp>
      <p:pic>
        <p:nvPicPr>
          <p:cNvPr id="15" name="Imagen 14">
            <a:extLst>
              <a:ext uri="{FF2B5EF4-FFF2-40B4-BE49-F238E27FC236}">
                <a16:creationId xmlns:a16="http://schemas.microsoft.com/office/drawing/2014/main" id="{05F21287-3791-4C4F-971F-0AD86439B851}"/>
              </a:ext>
            </a:extLst>
          </p:cNvPr>
          <p:cNvPicPr/>
          <p:nvPr/>
        </p:nvPicPr>
        <p:blipFill rotWithShape="1">
          <a:blip r:embed="rId7"/>
          <a:srcRect l="24086" t="42422" r="25183" b="21026"/>
          <a:stretch/>
        </p:blipFill>
        <p:spPr bwMode="auto">
          <a:xfrm>
            <a:off x="3852861" y="1737831"/>
            <a:ext cx="7081301" cy="3826636"/>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18" name="Diagrama de flujo: terminador 17">
            <a:extLst>
              <a:ext uri="{FF2B5EF4-FFF2-40B4-BE49-F238E27FC236}">
                <a16:creationId xmlns:a16="http://schemas.microsoft.com/office/drawing/2014/main" id="{FED6B1CD-EE1A-46F3-9839-985922E2AA9D}"/>
              </a:ext>
            </a:extLst>
          </p:cNvPr>
          <p:cNvSpPr/>
          <p:nvPr/>
        </p:nvSpPr>
        <p:spPr>
          <a:xfrm>
            <a:off x="347344" y="2621502"/>
            <a:ext cx="3267710" cy="2417089"/>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tabLst>
                <a:tab pos="540385" algn="l"/>
              </a:tabLst>
            </a:pPr>
            <a:r>
              <a:rPr lang="es-CO" sz="2000" dirty="0">
                <a:effectLst/>
                <a:ea typeface="Calibri" panose="020F0502020204030204" pitchFamily="34" charset="0"/>
                <a:cs typeface="Times New Roman" panose="02020603050405020304" pitchFamily="18" charset="0"/>
              </a:rPr>
              <a:t>RECONOCIMIENTO COMO EL MUNICIPIO CON MEJOR EXPERIENCIA EXITOSA EN RESPUESTA A BROTES</a:t>
            </a:r>
            <a:r>
              <a:rPr lang="es-CO" sz="1100" dirty="0">
                <a:effectLst/>
                <a:ea typeface="Calibri" panose="020F0502020204030204" pitchFamily="34" charset="0"/>
                <a:cs typeface="Times New Roman" panose="02020603050405020304" pitchFamily="18" charset="0"/>
              </a:rPr>
              <a:t>.</a:t>
            </a:r>
          </a:p>
          <a:p>
            <a:pPr algn="ctr">
              <a:lnSpc>
                <a:spcPct val="107000"/>
              </a:lnSpc>
              <a:spcAft>
                <a:spcPts val="800"/>
              </a:spcAft>
            </a:pPr>
            <a:r>
              <a:rPr lang="es-CO" sz="1100" dirty="0">
                <a:effectLs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5473000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a:extLst>
              <a:ext uri="{FF2B5EF4-FFF2-40B4-BE49-F238E27FC236}">
                <a16:creationId xmlns:a16="http://schemas.microsoft.com/office/drawing/2014/main" id="{479AFC0F-AA2B-4102-984C-307B76FFBAEB}"/>
              </a:ext>
            </a:extLst>
          </p:cNvPr>
          <p:cNvPicPr/>
          <p:nvPr/>
        </p:nvPicPr>
        <p:blipFill rotWithShape="1">
          <a:blip r:embed="rId2"/>
          <a:srcRect l="31313" t="21177" r="29442" b="26119"/>
          <a:stretch/>
        </p:blipFill>
        <p:spPr bwMode="auto">
          <a:xfrm>
            <a:off x="6629007" y="4073395"/>
            <a:ext cx="4485439" cy="2290945"/>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3"/>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4"/>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5"/>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6"/>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Salud</a:t>
            </a:r>
          </a:p>
          <a:p>
            <a:pPr algn="ctr"/>
            <a:endParaRPr lang="es-CO" b="1" dirty="0">
              <a:ln w="22225">
                <a:solidFill>
                  <a:schemeClr val="accent2"/>
                </a:solidFill>
                <a:prstDash val="solid"/>
              </a:ln>
              <a:solidFill>
                <a:schemeClr val="accent2">
                  <a:lumMod val="40000"/>
                  <a:lumOff val="60000"/>
                </a:schemeClr>
              </a:solidFill>
            </a:endParaRPr>
          </a:p>
        </p:txBody>
      </p:sp>
      <p:sp>
        <p:nvSpPr>
          <p:cNvPr id="16" name="Rectángulo 15">
            <a:extLst>
              <a:ext uri="{FF2B5EF4-FFF2-40B4-BE49-F238E27FC236}">
                <a16:creationId xmlns:a16="http://schemas.microsoft.com/office/drawing/2014/main" id="{80B48D26-EAD7-2DF6-7989-E2B522FA2F2A}"/>
              </a:ext>
            </a:extLst>
          </p:cNvPr>
          <p:cNvSpPr/>
          <p:nvPr/>
        </p:nvSpPr>
        <p:spPr>
          <a:xfrm>
            <a:off x="7543800" y="1127055"/>
            <a:ext cx="2845806"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8800" b="1" cap="none" spc="0" dirty="0">
                <a:ln/>
                <a:solidFill>
                  <a:srgbClr val="00B050"/>
                </a:solidFill>
                <a:effectLst/>
              </a:rPr>
              <a:t>2.551</a:t>
            </a:r>
          </a:p>
        </p:txBody>
      </p:sp>
      <p:sp>
        <p:nvSpPr>
          <p:cNvPr id="17" name="CuadroTexto 16">
            <a:extLst>
              <a:ext uri="{FF2B5EF4-FFF2-40B4-BE49-F238E27FC236}">
                <a16:creationId xmlns:a16="http://schemas.microsoft.com/office/drawing/2014/main" id="{7C6CAE46-7713-5886-158C-AA67EDDA6140}"/>
              </a:ext>
            </a:extLst>
          </p:cNvPr>
          <p:cNvSpPr txBox="1"/>
          <p:nvPr/>
        </p:nvSpPr>
        <p:spPr>
          <a:xfrm>
            <a:off x="7074803" y="2284459"/>
            <a:ext cx="3945978" cy="1107996"/>
          </a:xfrm>
          <a:prstGeom prst="rect">
            <a:avLst/>
          </a:prstGeom>
          <a:noFill/>
        </p:spPr>
        <p:txBody>
          <a:bodyPr wrap="square">
            <a:spAutoFit/>
          </a:bodyPr>
          <a:lstStyle/>
          <a:p>
            <a:pPr marL="0" marR="0" algn="ctr">
              <a:spcBef>
                <a:spcPts val="0"/>
              </a:spcBef>
              <a:spcAft>
                <a:spcPts val="800"/>
              </a:spcAft>
            </a:pPr>
            <a:r>
              <a:rPr lang="es-CO" sz="2200" dirty="0">
                <a:effectLst/>
                <a:latin typeface="Amasis MT Pro Light" panose="020B0604020202020204" pitchFamily="18" charset="0"/>
                <a:ea typeface="Times New Roman" panose="02020603050405020304" pitchFamily="18" charset="0"/>
                <a:cs typeface="Times New Roman" panose="02020603050405020304" pitchFamily="18" charset="0"/>
              </a:rPr>
              <a:t>Jóvenes del Municipio beneficiados en el programa Jóvenes en Acción </a:t>
            </a:r>
          </a:p>
        </p:txBody>
      </p:sp>
      <p:sp>
        <p:nvSpPr>
          <p:cNvPr id="20" name="Rectángulo 19">
            <a:extLst>
              <a:ext uri="{FF2B5EF4-FFF2-40B4-BE49-F238E27FC236}">
                <a16:creationId xmlns:a16="http://schemas.microsoft.com/office/drawing/2014/main" id="{D09D706C-D56E-9979-409D-5DA1FC304A7A}"/>
              </a:ext>
            </a:extLst>
          </p:cNvPr>
          <p:cNvSpPr/>
          <p:nvPr/>
        </p:nvSpPr>
        <p:spPr>
          <a:xfrm>
            <a:off x="1401622" y="2255145"/>
            <a:ext cx="3013323"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8800" b="1" cap="none" spc="0" dirty="0">
                <a:ln/>
                <a:solidFill>
                  <a:srgbClr val="00B050"/>
                </a:solidFill>
                <a:effectLst/>
              </a:rPr>
              <a:t>8.097</a:t>
            </a:r>
          </a:p>
        </p:txBody>
      </p:sp>
      <p:cxnSp>
        <p:nvCxnSpPr>
          <p:cNvPr id="26" name="Conector recto 25">
            <a:extLst>
              <a:ext uri="{FF2B5EF4-FFF2-40B4-BE49-F238E27FC236}">
                <a16:creationId xmlns:a16="http://schemas.microsoft.com/office/drawing/2014/main" id="{53FB1A3F-9F90-1AD7-E610-8D65F13ED0CC}"/>
              </a:ext>
            </a:extLst>
          </p:cNvPr>
          <p:cNvCxnSpPr>
            <a:cxnSpLocks/>
          </p:cNvCxnSpPr>
          <p:nvPr/>
        </p:nvCxnSpPr>
        <p:spPr>
          <a:xfrm>
            <a:off x="5986754" y="2022337"/>
            <a:ext cx="0" cy="3402490"/>
          </a:xfrm>
          <a:prstGeom prst="line">
            <a:avLst/>
          </a:prstGeom>
          <a:ln w="19050" cap="rnd">
            <a:solidFill>
              <a:schemeClr val="tx1"/>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29" name="CuadroTexto 28">
            <a:extLst>
              <a:ext uri="{FF2B5EF4-FFF2-40B4-BE49-F238E27FC236}">
                <a16:creationId xmlns:a16="http://schemas.microsoft.com/office/drawing/2014/main" id="{FCEE4BC7-7CB1-9546-DC39-43CF62F18702}"/>
              </a:ext>
            </a:extLst>
          </p:cNvPr>
          <p:cNvSpPr txBox="1"/>
          <p:nvPr/>
        </p:nvSpPr>
        <p:spPr>
          <a:xfrm>
            <a:off x="800134" y="3552588"/>
            <a:ext cx="4216297" cy="1107996"/>
          </a:xfrm>
          <a:prstGeom prst="rect">
            <a:avLst/>
          </a:prstGeom>
          <a:noFill/>
        </p:spPr>
        <p:txBody>
          <a:bodyPr wrap="square">
            <a:spAutoFit/>
          </a:bodyPr>
          <a:lstStyle/>
          <a:p>
            <a:pPr marL="0" marR="0" algn="ctr">
              <a:spcBef>
                <a:spcPts val="0"/>
              </a:spcBef>
              <a:spcAft>
                <a:spcPts val="800"/>
              </a:spcAft>
            </a:pPr>
            <a:r>
              <a:rPr lang="es-CO" sz="2200" dirty="0">
                <a:effectLst/>
                <a:latin typeface="Amasis MT Pro Light" panose="020B0604020202020204" pitchFamily="18" charset="0"/>
                <a:ea typeface="Times New Roman" panose="02020603050405020304" pitchFamily="18" charset="0"/>
                <a:cs typeface="Times New Roman" panose="02020603050405020304" pitchFamily="18" charset="0"/>
              </a:rPr>
              <a:t>Hogares beneficiados en el programa Familias en Acción </a:t>
            </a:r>
            <a:r>
              <a:rPr lang="es-CO" sz="2200" dirty="0">
                <a:latin typeface="Amasis MT Pro Light" panose="020B0604020202020204" pitchFamily="18" charset="0"/>
                <a:ea typeface="Times New Roman" panose="02020603050405020304" pitchFamily="18" charset="0"/>
                <a:cs typeface="Times New Roman" panose="02020603050405020304" pitchFamily="18" charset="0"/>
              </a:rPr>
              <a:t>Transito</a:t>
            </a:r>
            <a:r>
              <a:rPr lang="es-CO" sz="2200" dirty="0">
                <a:effectLst/>
                <a:latin typeface="Amasis MT Pro Light" panose="020B0604020202020204" pitchFamily="18" charset="0"/>
                <a:ea typeface="Times New Roman" panose="02020603050405020304" pitchFamily="18" charset="0"/>
                <a:cs typeface="Times New Roman" panose="02020603050405020304" pitchFamily="18" charset="0"/>
              </a:rPr>
              <a:t> Renta Ciudadana </a:t>
            </a:r>
          </a:p>
        </p:txBody>
      </p:sp>
      <p:sp>
        <p:nvSpPr>
          <p:cNvPr id="30" name="CuadroTexto 29">
            <a:extLst>
              <a:ext uri="{FF2B5EF4-FFF2-40B4-BE49-F238E27FC236}">
                <a16:creationId xmlns:a16="http://schemas.microsoft.com/office/drawing/2014/main" id="{E386FB85-09A1-345F-2792-2E7095BEF229}"/>
              </a:ext>
            </a:extLst>
          </p:cNvPr>
          <p:cNvSpPr txBox="1"/>
          <p:nvPr/>
        </p:nvSpPr>
        <p:spPr>
          <a:xfrm>
            <a:off x="-1096310" y="5381052"/>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4" name="CuadroTexto 3">
            <a:extLst>
              <a:ext uri="{FF2B5EF4-FFF2-40B4-BE49-F238E27FC236}">
                <a16:creationId xmlns:a16="http://schemas.microsoft.com/office/drawing/2014/main" id="{7E6686BC-3EFD-BC4A-9B00-3EC7722F91EF}"/>
              </a:ext>
            </a:extLst>
          </p:cNvPr>
          <p:cNvSpPr txBox="1"/>
          <p:nvPr/>
        </p:nvSpPr>
        <p:spPr>
          <a:xfrm>
            <a:off x="6588240" y="3294073"/>
            <a:ext cx="4800599" cy="584775"/>
          </a:xfrm>
          <a:prstGeom prst="rect">
            <a:avLst/>
          </a:prstGeom>
          <a:noFill/>
        </p:spPr>
        <p:txBody>
          <a:bodyPr wrap="square">
            <a:spAutoFit/>
          </a:bodyPr>
          <a:lstStyle/>
          <a:p>
            <a:r>
              <a:rPr lang="es-CO" sz="3200" b="1" dirty="0">
                <a:latin typeface="Amasis MT Pro Light" panose="020B0604020202020204" pitchFamily="18" charset="0"/>
                <a:cs typeface="Times New Roman" panose="02020603050405020304" pitchFamily="18" charset="0"/>
              </a:rPr>
              <a:t>Pagos por: </a:t>
            </a:r>
            <a:r>
              <a:rPr lang="es-CO" sz="3200" dirty="0">
                <a:latin typeface="Amasis MT Pro Light" panose="020B0604020202020204" pitchFamily="18" charset="0"/>
                <a:cs typeface="Times New Roman" panose="02020603050405020304" pitchFamily="18" charset="0"/>
              </a:rPr>
              <a:t>$ 1.067.000.000</a:t>
            </a:r>
          </a:p>
        </p:txBody>
      </p:sp>
      <p:sp>
        <p:nvSpPr>
          <p:cNvPr id="5" name="CuadroTexto 4">
            <a:extLst>
              <a:ext uri="{FF2B5EF4-FFF2-40B4-BE49-F238E27FC236}">
                <a16:creationId xmlns:a16="http://schemas.microsoft.com/office/drawing/2014/main" id="{0C2BC4F7-D3FB-4C65-4BA1-E55FE7484174}"/>
              </a:ext>
            </a:extLst>
          </p:cNvPr>
          <p:cNvSpPr txBox="1"/>
          <p:nvPr/>
        </p:nvSpPr>
        <p:spPr>
          <a:xfrm>
            <a:off x="6994030" y="898530"/>
            <a:ext cx="3945978" cy="523220"/>
          </a:xfrm>
          <a:prstGeom prst="rect">
            <a:avLst/>
          </a:prstGeom>
          <a:solidFill>
            <a:schemeClr val="bg1"/>
          </a:solidFill>
        </p:spPr>
        <p:txBody>
          <a:bodyPr wrap="square">
            <a:spAutoFit/>
          </a:bodyPr>
          <a:lstStyle/>
          <a:p>
            <a:pPr marL="0" marR="0" algn="ctr">
              <a:spcBef>
                <a:spcPts val="0"/>
              </a:spcBef>
              <a:spcAft>
                <a:spcPts val="800"/>
              </a:spcAft>
            </a:pPr>
            <a:r>
              <a:rPr lang="es-CO" sz="2800" b="1" dirty="0">
                <a:effectLst/>
                <a:latin typeface="Amasis MT Pro Light" panose="020B0604020202020204" pitchFamily="18" charset="0"/>
                <a:ea typeface="Times New Roman" panose="02020603050405020304" pitchFamily="18" charset="0"/>
                <a:cs typeface="Times New Roman" panose="02020603050405020304" pitchFamily="18" charset="0"/>
              </a:rPr>
              <a:t>JOVENES EN ACCION </a:t>
            </a:r>
            <a:endParaRPr lang="es-CO" sz="2200" b="1" dirty="0">
              <a:effectLst/>
              <a:latin typeface="Amasis MT Pro Light" panose="020B0604020202020204" pitchFamily="18" charset="0"/>
              <a:ea typeface="Times New Roman" panose="02020603050405020304" pitchFamily="18" charset="0"/>
              <a:cs typeface="Times New Roman" panose="02020603050405020304" pitchFamily="18" charset="0"/>
            </a:endParaRPr>
          </a:p>
        </p:txBody>
      </p:sp>
      <p:sp>
        <p:nvSpPr>
          <p:cNvPr id="7" name="CuadroTexto 6">
            <a:extLst>
              <a:ext uri="{FF2B5EF4-FFF2-40B4-BE49-F238E27FC236}">
                <a16:creationId xmlns:a16="http://schemas.microsoft.com/office/drawing/2014/main" id="{AEA1AEFE-3EF1-A368-14A3-2C2385148A50}"/>
              </a:ext>
            </a:extLst>
          </p:cNvPr>
          <p:cNvSpPr txBox="1"/>
          <p:nvPr/>
        </p:nvSpPr>
        <p:spPr>
          <a:xfrm>
            <a:off x="1012501" y="1871990"/>
            <a:ext cx="3945978" cy="523220"/>
          </a:xfrm>
          <a:prstGeom prst="rect">
            <a:avLst/>
          </a:prstGeom>
          <a:solidFill>
            <a:schemeClr val="bg1"/>
          </a:solidFill>
        </p:spPr>
        <p:txBody>
          <a:bodyPr wrap="square">
            <a:spAutoFit/>
          </a:bodyPr>
          <a:lstStyle/>
          <a:p>
            <a:pPr marL="0" marR="0" algn="ctr">
              <a:spcBef>
                <a:spcPts val="0"/>
              </a:spcBef>
              <a:spcAft>
                <a:spcPts val="800"/>
              </a:spcAft>
            </a:pPr>
            <a:r>
              <a:rPr lang="es-CO" sz="2800" b="1" dirty="0">
                <a:latin typeface="Amasis MT Pro Light" panose="020B0604020202020204" pitchFamily="18" charset="0"/>
                <a:ea typeface="Times New Roman" panose="02020603050405020304" pitchFamily="18" charset="0"/>
                <a:cs typeface="Times New Roman" panose="02020603050405020304" pitchFamily="18" charset="0"/>
              </a:rPr>
              <a:t>FAMILIAS</a:t>
            </a:r>
            <a:r>
              <a:rPr lang="es-CO" sz="2800" b="1" dirty="0">
                <a:effectLst/>
                <a:latin typeface="Amasis MT Pro Light" panose="020B0604020202020204" pitchFamily="18" charset="0"/>
                <a:ea typeface="Times New Roman" panose="02020603050405020304" pitchFamily="18" charset="0"/>
                <a:cs typeface="Times New Roman" panose="02020603050405020304" pitchFamily="18" charset="0"/>
              </a:rPr>
              <a:t> EN ACCION </a:t>
            </a:r>
            <a:endParaRPr lang="es-CO" sz="2200" b="1" dirty="0">
              <a:effectLst/>
              <a:latin typeface="Amasis MT Pro Light" panose="020B0604020202020204" pitchFamily="18" charset="0"/>
              <a:ea typeface="Times New Roman" panose="02020603050405020304" pitchFamily="18" charset="0"/>
              <a:cs typeface="Times New Roman" panose="02020603050405020304" pitchFamily="18" charset="0"/>
            </a:endParaRPr>
          </a:p>
        </p:txBody>
      </p:sp>
      <p:sp>
        <p:nvSpPr>
          <p:cNvPr id="10" name="CuadroTexto 9">
            <a:extLst>
              <a:ext uri="{FF2B5EF4-FFF2-40B4-BE49-F238E27FC236}">
                <a16:creationId xmlns:a16="http://schemas.microsoft.com/office/drawing/2014/main" id="{F4C1730A-25FD-B299-3688-CD455B7B37D6}"/>
              </a:ext>
            </a:extLst>
          </p:cNvPr>
          <p:cNvSpPr txBox="1"/>
          <p:nvPr/>
        </p:nvSpPr>
        <p:spPr>
          <a:xfrm>
            <a:off x="800134" y="4652259"/>
            <a:ext cx="4800599" cy="584775"/>
          </a:xfrm>
          <a:prstGeom prst="rect">
            <a:avLst/>
          </a:prstGeom>
          <a:noFill/>
        </p:spPr>
        <p:txBody>
          <a:bodyPr wrap="square">
            <a:spAutoFit/>
          </a:bodyPr>
          <a:lstStyle/>
          <a:p>
            <a:r>
              <a:rPr lang="es-CO" sz="3200" b="1" dirty="0">
                <a:latin typeface="Amasis MT Pro Light" panose="020B0604020202020204" pitchFamily="18" charset="0"/>
                <a:cs typeface="Times New Roman" panose="02020603050405020304" pitchFamily="18" charset="0"/>
              </a:rPr>
              <a:t>Pagos por: </a:t>
            </a:r>
            <a:r>
              <a:rPr lang="es-CO" sz="3200" dirty="0">
                <a:latin typeface="Amasis MT Pro Light" panose="020B0604020202020204" pitchFamily="18" charset="0"/>
                <a:cs typeface="Times New Roman" panose="02020603050405020304" pitchFamily="18" charset="0"/>
              </a:rPr>
              <a:t>$ 4.208.880.000</a:t>
            </a:r>
          </a:p>
        </p:txBody>
      </p:sp>
      <p:cxnSp>
        <p:nvCxnSpPr>
          <p:cNvPr id="18" name="Conector recto 17">
            <a:extLst>
              <a:ext uri="{FF2B5EF4-FFF2-40B4-BE49-F238E27FC236}">
                <a16:creationId xmlns:a16="http://schemas.microsoft.com/office/drawing/2014/main" id="{DC4ED06A-0337-6438-25EB-5EBD338E4091}"/>
              </a:ext>
            </a:extLst>
          </p:cNvPr>
          <p:cNvCxnSpPr>
            <a:cxnSpLocks/>
          </p:cNvCxnSpPr>
          <p:nvPr/>
        </p:nvCxnSpPr>
        <p:spPr>
          <a:xfrm flipV="1">
            <a:off x="6251143" y="3900572"/>
            <a:ext cx="5593297" cy="28805"/>
          </a:xfrm>
          <a:prstGeom prst="line">
            <a:avLst/>
          </a:prstGeom>
          <a:ln w="19050" cap="rnd">
            <a:solidFill>
              <a:schemeClr val="tx1"/>
            </a:solidFill>
            <a:round/>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74844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Salud</a:t>
            </a:r>
          </a:p>
          <a:p>
            <a:pPr algn="ctr"/>
            <a:endParaRPr lang="es-CO" b="1" dirty="0">
              <a:ln w="22225">
                <a:solidFill>
                  <a:schemeClr val="accent2"/>
                </a:solidFill>
                <a:prstDash val="solid"/>
              </a:ln>
              <a:solidFill>
                <a:schemeClr val="accent2">
                  <a:lumMod val="40000"/>
                  <a:lumOff val="60000"/>
                </a:schemeClr>
              </a:solidFill>
            </a:endParaRPr>
          </a:p>
        </p:txBody>
      </p:sp>
      <p:cxnSp>
        <p:nvCxnSpPr>
          <p:cNvPr id="26" name="Conector recto 25">
            <a:extLst>
              <a:ext uri="{FF2B5EF4-FFF2-40B4-BE49-F238E27FC236}">
                <a16:creationId xmlns:a16="http://schemas.microsoft.com/office/drawing/2014/main" id="{53FB1A3F-9F90-1AD7-E610-8D65F13ED0CC}"/>
              </a:ext>
            </a:extLst>
          </p:cNvPr>
          <p:cNvCxnSpPr>
            <a:cxnSpLocks/>
          </p:cNvCxnSpPr>
          <p:nvPr/>
        </p:nvCxnSpPr>
        <p:spPr>
          <a:xfrm>
            <a:off x="5986754" y="2022337"/>
            <a:ext cx="0" cy="3402490"/>
          </a:xfrm>
          <a:prstGeom prst="line">
            <a:avLst/>
          </a:prstGeom>
          <a:ln w="19050" cap="rnd">
            <a:solidFill>
              <a:schemeClr val="tx1"/>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30" name="CuadroTexto 29">
            <a:extLst>
              <a:ext uri="{FF2B5EF4-FFF2-40B4-BE49-F238E27FC236}">
                <a16:creationId xmlns:a16="http://schemas.microsoft.com/office/drawing/2014/main" id="{E386FB85-09A1-345F-2792-2E7095BEF229}"/>
              </a:ext>
            </a:extLst>
          </p:cNvPr>
          <p:cNvSpPr txBox="1"/>
          <p:nvPr/>
        </p:nvSpPr>
        <p:spPr>
          <a:xfrm>
            <a:off x="-1220465" y="5558820"/>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5" name="CuadroTexto 4">
            <a:extLst>
              <a:ext uri="{FF2B5EF4-FFF2-40B4-BE49-F238E27FC236}">
                <a16:creationId xmlns:a16="http://schemas.microsoft.com/office/drawing/2014/main" id="{0C2BC4F7-D3FB-4C65-4BA1-E55FE7484174}"/>
              </a:ext>
            </a:extLst>
          </p:cNvPr>
          <p:cNvSpPr txBox="1"/>
          <p:nvPr/>
        </p:nvSpPr>
        <p:spPr>
          <a:xfrm>
            <a:off x="6994030" y="1040199"/>
            <a:ext cx="3945978" cy="523220"/>
          </a:xfrm>
          <a:prstGeom prst="rect">
            <a:avLst/>
          </a:prstGeom>
          <a:solidFill>
            <a:schemeClr val="bg1"/>
          </a:solidFill>
        </p:spPr>
        <p:txBody>
          <a:bodyPr wrap="square">
            <a:spAutoFit/>
          </a:bodyPr>
          <a:lstStyle/>
          <a:p>
            <a:pPr marL="0" marR="0" algn="ctr">
              <a:spcBef>
                <a:spcPts val="0"/>
              </a:spcBef>
              <a:spcAft>
                <a:spcPts val="800"/>
              </a:spcAft>
            </a:pPr>
            <a:r>
              <a:rPr lang="es-ES" sz="2800" b="1" dirty="0">
                <a:latin typeface="Amasis MT Pro Light" panose="020B0604020202020204" pitchFamily="18" charset="0"/>
                <a:ea typeface="Times New Roman" panose="02020603050405020304" pitchFamily="18" charset="0"/>
                <a:cs typeface="Times New Roman" panose="02020603050405020304" pitchFamily="18" charset="0"/>
              </a:rPr>
              <a:t>R</a:t>
            </a:r>
            <a:r>
              <a:rPr lang="es-CO" sz="2800" b="1" dirty="0">
                <a:latin typeface="Amasis MT Pro Light" panose="020B0604020202020204" pitchFamily="18" charset="0"/>
                <a:ea typeface="Times New Roman" panose="02020603050405020304" pitchFamily="18" charset="0"/>
                <a:cs typeface="Times New Roman" panose="02020603050405020304" pitchFamily="18" charset="0"/>
              </a:rPr>
              <a:t>ECONOCIMIENTO</a:t>
            </a:r>
            <a:endParaRPr lang="es-CO" sz="2200" b="1" dirty="0">
              <a:effectLst/>
              <a:latin typeface="Amasis MT Pro Light" panose="020B0604020202020204" pitchFamily="18" charset="0"/>
              <a:ea typeface="Times New Roman" panose="02020603050405020304" pitchFamily="18" charset="0"/>
              <a:cs typeface="Times New Roman" panose="02020603050405020304" pitchFamily="18" charset="0"/>
            </a:endParaRPr>
          </a:p>
        </p:txBody>
      </p:sp>
      <p:sp>
        <p:nvSpPr>
          <p:cNvPr id="7" name="CuadroTexto 6">
            <a:extLst>
              <a:ext uri="{FF2B5EF4-FFF2-40B4-BE49-F238E27FC236}">
                <a16:creationId xmlns:a16="http://schemas.microsoft.com/office/drawing/2014/main" id="{AEA1AEFE-3EF1-A368-14A3-2C2385148A50}"/>
              </a:ext>
            </a:extLst>
          </p:cNvPr>
          <p:cNvSpPr txBox="1"/>
          <p:nvPr/>
        </p:nvSpPr>
        <p:spPr>
          <a:xfrm>
            <a:off x="1012501" y="1871990"/>
            <a:ext cx="3945978" cy="523220"/>
          </a:xfrm>
          <a:prstGeom prst="rect">
            <a:avLst/>
          </a:prstGeom>
          <a:solidFill>
            <a:schemeClr val="bg1"/>
          </a:solidFill>
        </p:spPr>
        <p:txBody>
          <a:bodyPr wrap="square">
            <a:spAutoFit/>
          </a:bodyPr>
          <a:lstStyle/>
          <a:p>
            <a:pPr marL="0" marR="0" algn="ctr">
              <a:spcBef>
                <a:spcPts val="0"/>
              </a:spcBef>
              <a:spcAft>
                <a:spcPts val="800"/>
              </a:spcAft>
            </a:pPr>
            <a:r>
              <a:rPr lang="es-CO" sz="2800" b="1" dirty="0">
                <a:latin typeface="Amasis MT Pro Light" panose="020B0604020202020204" pitchFamily="18" charset="0"/>
                <a:ea typeface="Times New Roman" panose="02020603050405020304" pitchFamily="18" charset="0"/>
                <a:cs typeface="Times New Roman" panose="02020603050405020304" pitchFamily="18" charset="0"/>
              </a:rPr>
              <a:t>FAMILIAS</a:t>
            </a:r>
            <a:r>
              <a:rPr lang="es-CO" sz="2800" b="1" dirty="0">
                <a:effectLst/>
                <a:latin typeface="Amasis MT Pro Light" panose="020B0604020202020204" pitchFamily="18" charset="0"/>
                <a:ea typeface="Times New Roman" panose="02020603050405020304" pitchFamily="18" charset="0"/>
                <a:cs typeface="Times New Roman" panose="02020603050405020304" pitchFamily="18" charset="0"/>
              </a:rPr>
              <a:t> EN ACCION </a:t>
            </a:r>
            <a:endParaRPr lang="es-CO" sz="2200" b="1" dirty="0">
              <a:effectLst/>
              <a:latin typeface="Amasis MT Pro Light" panose="020B0604020202020204" pitchFamily="18" charset="0"/>
              <a:ea typeface="Times New Roman" panose="02020603050405020304" pitchFamily="18" charset="0"/>
              <a:cs typeface="Times New Roman" panose="02020603050405020304" pitchFamily="18" charset="0"/>
            </a:endParaRPr>
          </a:p>
        </p:txBody>
      </p:sp>
      <p:cxnSp>
        <p:nvCxnSpPr>
          <p:cNvPr id="18" name="Conector recto 17">
            <a:extLst>
              <a:ext uri="{FF2B5EF4-FFF2-40B4-BE49-F238E27FC236}">
                <a16:creationId xmlns:a16="http://schemas.microsoft.com/office/drawing/2014/main" id="{DC4ED06A-0337-6438-25EB-5EBD338E4091}"/>
              </a:ext>
            </a:extLst>
          </p:cNvPr>
          <p:cNvCxnSpPr>
            <a:cxnSpLocks/>
          </p:cNvCxnSpPr>
          <p:nvPr/>
        </p:nvCxnSpPr>
        <p:spPr>
          <a:xfrm flipV="1">
            <a:off x="6336227" y="5557233"/>
            <a:ext cx="5593297" cy="28805"/>
          </a:xfrm>
          <a:prstGeom prst="line">
            <a:avLst/>
          </a:prstGeom>
          <a:ln w="19050" cap="rnd">
            <a:solidFill>
              <a:schemeClr val="tx1"/>
            </a:solidFill>
            <a:round/>
            <a:headEnd type="oval"/>
            <a:tailEnd type="oval"/>
          </a:ln>
        </p:spPr>
        <p:style>
          <a:lnRef idx="1">
            <a:schemeClr val="accent1"/>
          </a:lnRef>
          <a:fillRef idx="0">
            <a:schemeClr val="accent1"/>
          </a:fillRef>
          <a:effectRef idx="0">
            <a:schemeClr val="accent1"/>
          </a:effectRef>
          <a:fontRef idx="minor">
            <a:schemeClr val="tx1"/>
          </a:fontRef>
        </p:style>
      </p:cxnSp>
      <p:pic>
        <p:nvPicPr>
          <p:cNvPr id="17" name="Imagen 16">
            <a:extLst>
              <a:ext uri="{FF2B5EF4-FFF2-40B4-BE49-F238E27FC236}">
                <a16:creationId xmlns:a16="http://schemas.microsoft.com/office/drawing/2014/main" id="{D09A307A-D2E1-4BA6-93EC-C273846490CD}"/>
              </a:ext>
            </a:extLst>
          </p:cNvPr>
          <p:cNvPicPr/>
          <p:nvPr/>
        </p:nvPicPr>
        <p:blipFill rotWithShape="1">
          <a:blip r:embed="rId7"/>
          <a:srcRect l="42079" t="26712" r="32981" b="44796"/>
          <a:stretch/>
        </p:blipFill>
        <p:spPr bwMode="auto">
          <a:xfrm>
            <a:off x="6336227" y="1966732"/>
            <a:ext cx="5423650" cy="3325919"/>
          </a:xfrm>
          <a:prstGeom prst="rect">
            <a:avLst/>
          </a:prstGeom>
          <a:ln>
            <a:noFill/>
          </a:ln>
          <a:extLst>
            <a:ext uri="{53640926-AAD7-44D8-BBD7-CCE9431645EC}">
              <a14:shadowObscured xmlns:a14="http://schemas.microsoft.com/office/drawing/2010/main"/>
            </a:ext>
          </a:extLst>
        </p:spPr>
      </p:pic>
      <p:pic>
        <p:nvPicPr>
          <p:cNvPr id="19" name="Imagen 18">
            <a:extLst>
              <a:ext uri="{FF2B5EF4-FFF2-40B4-BE49-F238E27FC236}">
                <a16:creationId xmlns:a16="http://schemas.microsoft.com/office/drawing/2014/main" id="{02882ECA-9FDF-45A9-B099-A2CC6131DCAC}"/>
              </a:ext>
            </a:extLst>
          </p:cNvPr>
          <p:cNvPicPr/>
          <p:nvPr/>
        </p:nvPicPr>
        <p:blipFill rotWithShape="1">
          <a:blip r:embed="rId8"/>
          <a:srcRect l="35257" t="28480" r="25073" b="25407"/>
          <a:stretch/>
        </p:blipFill>
        <p:spPr bwMode="auto">
          <a:xfrm>
            <a:off x="628726" y="2457009"/>
            <a:ext cx="4651703" cy="2924043"/>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8631181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id="{57AA1E29-302C-415C-B251-2389E536DCEE}"/>
              </a:ext>
            </a:extLst>
          </p:cNvPr>
          <p:cNvPicPr/>
          <p:nvPr/>
        </p:nvPicPr>
        <p:blipFill rotWithShape="1">
          <a:blip r:embed="rId2"/>
          <a:srcRect l="35562" t="27476" r="25901" b="21596"/>
          <a:stretch/>
        </p:blipFill>
        <p:spPr bwMode="auto">
          <a:xfrm>
            <a:off x="6722157" y="4143583"/>
            <a:ext cx="3345999" cy="2263416"/>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3"/>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4"/>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5"/>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6"/>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Salud</a:t>
            </a:r>
          </a:p>
          <a:p>
            <a:pPr algn="ctr"/>
            <a:endParaRPr lang="es-CO" b="1" dirty="0">
              <a:ln w="22225">
                <a:solidFill>
                  <a:schemeClr val="accent2"/>
                </a:solidFill>
                <a:prstDash val="solid"/>
              </a:ln>
              <a:solidFill>
                <a:schemeClr val="accent2">
                  <a:lumMod val="40000"/>
                  <a:lumOff val="60000"/>
                </a:schemeClr>
              </a:solidFill>
            </a:endParaRPr>
          </a:p>
        </p:txBody>
      </p:sp>
      <p:cxnSp>
        <p:nvCxnSpPr>
          <p:cNvPr id="26" name="Conector recto 25">
            <a:extLst>
              <a:ext uri="{FF2B5EF4-FFF2-40B4-BE49-F238E27FC236}">
                <a16:creationId xmlns:a16="http://schemas.microsoft.com/office/drawing/2014/main" id="{53FB1A3F-9F90-1AD7-E610-8D65F13ED0CC}"/>
              </a:ext>
            </a:extLst>
          </p:cNvPr>
          <p:cNvCxnSpPr>
            <a:cxnSpLocks/>
          </p:cNvCxnSpPr>
          <p:nvPr/>
        </p:nvCxnSpPr>
        <p:spPr>
          <a:xfrm>
            <a:off x="4667864" y="1890996"/>
            <a:ext cx="0" cy="3402490"/>
          </a:xfrm>
          <a:prstGeom prst="line">
            <a:avLst/>
          </a:prstGeom>
          <a:ln w="19050" cap="rnd">
            <a:solidFill>
              <a:schemeClr val="tx1"/>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30" name="CuadroTexto 29">
            <a:extLst>
              <a:ext uri="{FF2B5EF4-FFF2-40B4-BE49-F238E27FC236}">
                <a16:creationId xmlns:a16="http://schemas.microsoft.com/office/drawing/2014/main" id="{E386FB85-09A1-345F-2792-2E7095BEF229}"/>
              </a:ext>
            </a:extLst>
          </p:cNvPr>
          <p:cNvSpPr txBox="1"/>
          <p:nvPr/>
        </p:nvSpPr>
        <p:spPr>
          <a:xfrm>
            <a:off x="-1096310" y="5471288"/>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3" name="CuadroTexto 2">
            <a:extLst>
              <a:ext uri="{FF2B5EF4-FFF2-40B4-BE49-F238E27FC236}">
                <a16:creationId xmlns:a16="http://schemas.microsoft.com/office/drawing/2014/main" id="{C6119089-DCDF-A976-2F4A-0CACE89844AE}"/>
              </a:ext>
            </a:extLst>
          </p:cNvPr>
          <p:cNvSpPr txBox="1"/>
          <p:nvPr/>
        </p:nvSpPr>
        <p:spPr>
          <a:xfrm>
            <a:off x="3429345" y="930618"/>
            <a:ext cx="4800599" cy="523220"/>
          </a:xfrm>
          <a:prstGeom prst="rect">
            <a:avLst/>
          </a:prstGeom>
          <a:noFill/>
        </p:spPr>
        <p:txBody>
          <a:bodyPr wrap="square">
            <a:spAutoFit/>
          </a:bodyPr>
          <a:lstStyle/>
          <a:p>
            <a:pPr marL="0" marR="0" algn="ctr">
              <a:spcBef>
                <a:spcPts val="0"/>
              </a:spcBef>
              <a:spcAft>
                <a:spcPts val="800"/>
              </a:spcAft>
            </a:pPr>
            <a:r>
              <a:rPr lang="es-CO" sz="2800" b="1" dirty="0">
                <a:effectLst/>
                <a:latin typeface="Amasis MT Pro Light" panose="020B0604020202020204" pitchFamily="18" charset="0"/>
                <a:ea typeface="Times New Roman" panose="02020603050405020304" pitchFamily="18" charset="0"/>
                <a:cs typeface="Times New Roman" panose="02020603050405020304" pitchFamily="18" charset="0"/>
              </a:rPr>
              <a:t>DEPORTE Y RECREACION </a:t>
            </a:r>
            <a:endParaRPr lang="es-CO" sz="2200" b="1" dirty="0">
              <a:effectLst/>
              <a:latin typeface="Amasis MT Pro Light" panose="020B0604020202020204" pitchFamily="18" charset="0"/>
              <a:ea typeface="Times New Roman" panose="02020603050405020304" pitchFamily="18" charset="0"/>
              <a:cs typeface="Times New Roman" panose="02020603050405020304" pitchFamily="18" charset="0"/>
            </a:endParaRPr>
          </a:p>
        </p:txBody>
      </p:sp>
      <p:pic>
        <p:nvPicPr>
          <p:cNvPr id="20" name="Imagen 19">
            <a:extLst>
              <a:ext uri="{FF2B5EF4-FFF2-40B4-BE49-F238E27FC236}">
                <a16:creationId xmlns:a16="http://schemas.microsoft.com/office/drawing/2014/main" id="{E862DA27-436F-4AA7-8644-CB6440318374}"/>
              </a:ext>
            </a:extLst>
          </p:cNvPr>
          <p:cNvPicPr/>
          <p:nvPr/>
        </p:nvPicPr>
        <p:blipFill rotWithShape="1">
          <a:blip r:embed="rId8"/>
          <a:srcRect l="35138" t="27731" r="26343" b="21361"/>
          <a:stretch/>
        </p:blipFill>
        <p:spPr bwMode="auto">
          <a:xfrm>
            <a:off x="8633520" y="1453696"/>
            <a:ext cx="3066095" cy="2556177"/>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21" name="Imagen 20">
            <a:extLst>
              <a:ext uri="{FF2B5EF4-FFF2-40B4-BE49-F238E27FC236}">
                <a16:creationId xmlns:a16="http://schemas.microsoft.com/office/drawing/2014/main" id="{B926359A-8D3A-4903-BD93-9EB3749E932F}"/>
              </a:ext>
            </a:extLst>
          </p:cNvPr>
          <p:cNvPicPr/>
          <p:nvPr/>
        </p:nvPicPr>
        <p:blipFill rotWithShape="1">
          <a:blip r:embed="rId9"/>
          <a:srcRect l="29034" t="25660" r="28196" b="8834"/>
          <a:stretch/>
        </p:blipFill>
        <p:spPr bwMode="auto">
          <a:xfrm>
            <a:off x="4811200" y="1440635"/>
            <a:ext cx="3620532" cy="2556178"/>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graphicFrame>
        <p:nvGraphicFramePr>
          <p:cNvPr id="4" name="Tabla 3">
            <a:extLst>
              <a:ext uri="{FF2B5EF4-FFF2-40B4-BE49-F238E27FC236}">
                <a16:creationId xmlns:a16="http://schemas.microsoft.com/office/drawing/2014/main" id="{894E40BB-0E45-1366-BD1E-53008B4260E7}"/>
              </a:ext>
            </a:extLst>
          </p:cNvPr>
          <p:cNvGraphicFramePr>
            <a:graphicFrameLocks noGrp="1"/>
          </p:cNvGraphicFramePr>
          <p:nvPr>
            <p:extLst>
              <p:ext uri="{D42A27DB-BD31-4B8C-83A1-F6EECF244321}">
                <p14:modId xmlns:p14="http://schemas.microsoft.com/office/powerpoint/2010/main" val="3207757480"/>
              </p:ext>
            </p:extLst>
          </p:nvPr>
        </p:nvGraphicFramePr>
        <p:xfrm>
          <a:off x="292866" y="2496646"/>
          <a:ext cx="4258110" cy="2963783"/>
        </p:xfrm>
        <a:graphic>
          <a:graphicData uri="http://schemas.openxmlformats.org/drawingml/2006/table">
            <a:tbl>
              <a:tblPr>
                <a:tableStyleId>{5C22544A-7EE6-4342-B048-85BDC9FD1C3A}</a:tableStyleId>
              </a:tblPr>
              <a:tblGrid>
                <a:gridCol w="3536750">
                  <a:extLst>
                    <a:ext uri="{9D8B030D-6E8A-4147-A177-3AD203B41FA5}">
                      <a16:colId xmlns:a16="http://schemas.microsoft.com/office/drawing/2014/main" val="751768818"/>
                    </a:ext>
                  </a:extLst>
                </a:gridCol>
                <a:gridCol w="721360">
                  <a:extLst>
                    <a:ext uri="{9D8B030D-6E8A-4147-A177-3AD203B41FA5}">
                      <a16:colId xmlns:a16="http://schemas.microsoft.com/office/drawing/2014/main" val="2867551055"/>
                    </a:ext>
                  </a:extLst>
                </a:gridCol>
              </a:tblGrid>
              <a:tr h="241171">
                <a:tc>
                  <a:txBody>
                    <a:bodyPr/>
                    <a:lstStyle/>
                    <a:p>
                      <a:pPr algn="ctr" fontAlgn="b"/>
                      <a:r>
                        <a:rPr lang="es-CO" sz="1100" b="1" u="none" strike="noStrike" dirty="0">
                          <a:effectLst/>
                        </a:rPr>
                        <a:t>ACTIVIDADES</a:t>
                      </a:r>
                      <a:endParaRPr lang="es-CO"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CO" sz="1100" b="1" u="none" strike="noStrike" dirty="0">
                          <a:effectLst/>
                        </a:rPr>
                        <a:t>CANTIDAD </a:t>
                      </a:r>
                      <a:endParaRPr lang="es-CO"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74719807"/>
                  </a:ext>
                </a:extLst>
              </a:tr>
              <a:tr h="241171">
                <a:tc>
                  <a:txBody>
                    <a:bodyPr/>
                    <a:lstStyle/>
                    <a:p>
                      <a:pPr algn="l" fontAlgn="b"/>
                      <a:r>
                        <a:rPr lang="es-CO" sz="1100" u="none" strike="noStrike">
                          <a:effectLst/>
                        </a:rPr>
                        <a:t>NUEVOS TALENTOS PARA NUEVAS OPORTUNIDADES</a:t>
                      </a:r>
                      <a:endParaRPr lang="es-CO" sz="11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s-CO" sz="1100" u="none" strike="noStrike">
                          <a:effectLst/>
                        </a:rPr>
                        <a:t>2320</a:t>
                      </a:r>
                      <a:endParaRPr lang="es-CO"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64013234"/>
                  </a:ext>
                </a:extLst>
              </a:tr>
              <a:tr h="241171">
                <a:tc>
                  <a:txBody>
                    <a:bodyPr/>
                    <a:lstStyle/>
                    <a:p>
                      <a:pPr algn="l" fontAlgn="b"/>
                      <a:r>
                        <a:rPr lang="es-CO" sz="1100" u="none" strike="noStrike">
                          <a:effectLst/>
                        </a:rPr>
                        <a:t>DEPORTE ESCOLAR PARA LA PAZ</a:t>
                      </a:r>
                      <a:endParaRPr lang="es-CO" sz="11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s-CO" sz="1100" u="none" strike="noStrike" dirty="0">
                          <a:effectLst/>
                        </a:rPr>
                        <a:t>1118</a:t>
                      </a:r>
                      <a:endParaRPr lang="es-CO"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01704603"/>
                  </a:ext>
                </a:extLst>
              </a:tr>
              <a:tr h="241171">
                <a:tc>
                  <a:txBody>
                    <a:bodyPr/>
                    <a:lstStyle/>
                    <a:p>
                      <a:pPr algn="l" fontAlgn="b"/>
                      <a:r>
                        <a:rPr lang="es-CO" sz="1100" u="none" strike="noStrike">
                          <a:effectLst/>
                        </a:rPr>
                        <a:t>DEPORTE SOCIAL COMUNITARIO PARA LA TRANSFORMACION SOCIAL</a:t>
                      </a:r>
                      <a:endParaRPr lang="es-CO" sz="11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s-CO" sz="1100" u="none" strike="noStrike">
                          <a:effectLst/>
                        </a:rPr>
                        <a:t>900</a:t>
                      </a:r>
                      <a:endParaRPr lang="es-CO"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37572870"/>
                  </a:ext>
                </a:extLst>
              </a:tr>
              <a:tr h="241171">
                <a:tc>
                  <a:txBody>
                    <a:bodyPr/>
                    <a:lstStyle/>
                    <a:p>
                      <a:pPr algn="l" fontAlgn="b"/>
                      <a:r>
                        <a:rPr lang="es-CO" sz="1100" u="none" strike="noStrike">
                          <a:effectLst/>
                        </a:rPr>
                        <a:t>DEPORTE FORMATIVO Y EMPODERAMIENTO DE NIÑOS Y JOVENES</a:t>
                      </a:r>
                      <a:endParaRPr lang="es-CO" sz="11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s-CO" sz="1100" u="none" strike="noStrike">
                          <a:effectLst/>
                        </a:rPr>
                        <a:t>700</a:t>
                      </a:r>
                      <a:endParaRPr lang="es-CO"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58316290"/>
                  </a:ext>
                </a:extLst>
              </a:tr>
              <a:tr h="241171">
                <a:tc>
                  <a:txBody>
                    <a:bodyPr/>
                    <a:lstStyle/>
                    <a:p>
                      <a:pPr algn="l" fontAlgn="b"/>
                      <a:r>
                        <a:rPr lang="es-CO" sz="1100" u="none" strike="noStrike">
                          <a:effectLst/>
                        </a:rPr>
                        <a:t>ACTIVIDAD FISICA PARA REDUCIR EL SEDENTARISMO</a:t>
                      </a:r>
                      <a:endParaRPr lang="es-CO" sz="11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s-CO" sz="1100" u="none" strike="noStrike">
                          <a:effectLst/>
                        </a:rPr>
                        <a:t>1300</a:t>
                      </a:r>
                      <a:endParaRPr lang="es-CO"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99571785"/>
                  </a:ext>
                </a:extLst>
              </a:tr>
              <a:tr h="241171">
                <a:tc>
                  <a:txBody>
                    <a:bodyPr/>
                    <a:lstStyle/>
                    <a:p>
                      <a:pPr algn="l" fontAlgn="b"/>
                      <a:r>
                        <a:rPr lang="es-CO" sz="1100" u="none" strike="noStrike">
                          <a:effectLst/>
                        </a:rPr>
                        <a:t>POSICIONAMIENTO DEL DEPORTE COMPETITIVO</a:t>
                      </a:r>
                      <a:endParaRPr lang="es-CO" sz="11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s-CO" sz="1100" u="none" strike="noStrike">
                          <a:effectLst/>
                        </a:rPr>
                        <a:t>100</a:t>
                      </a:r>
                      <a:endParaRPr lang="es-CO"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00727004"/>
                  </a:ext>
                </a:extLst>
              </a:tr>
              <a:tr h="241171">
                <a:tc>
                  <a:txBody>
                    <a:bodyPr/>
                    <a:lstStyle/>
                    <a:p>
                      <a:pPr algn="l" fontAlgn="b"/>
                      <a:r>
                        <a:rPr lang="es-CO" sz="1100" u="none" strike="noStrike">
                          <a:effectLst/>
                        </a:rPr>
                        <a:t>ATLETAS PARA LA EXCELENCIA</a:t>
                      </a:r>
                      <a:endParaRPr lang="es-CO" sz="11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s-CO" sz="1100" u="none" strike="noStrike">
                          <a:effectLst/>
                        </a:rPr>
                        <a:t>244</a:t>
                      </a:r>
                      <a:endParaRPr lang="es-CO"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91707044"/>
                  </a:ext>
                </a:extLst>
              </a:tr>
              <a:tr h="241171">
                <a:tc>
                  <a:txBody>
                    <a:bodyPr/>
                    <a:lstStyle/>
                    <a:p>
                      <a:pPr algn="l" fontAlgn="b"/>
                      <a:r>
                        <a:rPr lang="es-CO" sz="1100" u="none" strike="noStrike">
                          <a:effectLst/>
                        </a:rPr>
                        <a:t>UNIVERSALIZACION DEL DEPORTE Y LA ACTIVIDAD FISICA </a:t>
                      </a:r>
                      <a:endParaRPr lang="es-CO" sz="110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s-CO" sz="1100" u="none" strike="noStrike">
                          <a:effectLst/>
                        </a:rPr>
                        <a:t>7000</a:t>
                      </a:r>
                      <a:endParaRPr lang="es-CO"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11917825"/>
                  </a:ext>
                </a:extLst>
              </a:tr>
              <a:tr h="343039">
                <a:tc>
                  <a:txBody>
                    <a:bodyPr/>
                    <a:lstStyle/>
                    <a:p>
                      <a:pPr algn="l" fontAlgn="b"/>
                      <a:r>
                        <a:rPr lang="es-CO" sz="1100" u="none" strike="noStrike" dirty="0">
                          <a:effectLst/>
                        </a:rPr>
                        <a:t>FORMALIZACION DE ESCUELAS Y CLUBES Y CAPACITACION DEL TALENTO HUMANO EN MATERIA DEPORTIVA</a:t>
                      </a:r>
                      <a:endParaRPr lang="es-CO" sz="11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s-CO" sz="1100" u="none" strike="noStrike">
                          <a:effectLst/>
                        </a:rPr>
                        <a:t>700</a:t>
                      </a:r>
                      <a:endParaRPr lang="es-CO"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41101613"/>
                  </a:ext>
                </a:extLst>
              </a:tr>
              <a:tr h="241171">
                <a:tc>
                  <a:txBody>
                    <a:bodyPr/>
                    <a:lstStyle/>
                    <a:p>
                      <a:pPr algn="r" fontAlgn="b"/>
                      <a:r>
                        <a:rPr lang="es-CO" sz="1100" b="1" i="0" u="none" strike="noStrike" dirty="0">
                          <a:solidFill>
                            <a:srgbClr val="000000"/>
                          </a:solidFill>
                          <a:effectLst/>
                          <a:latin typeface="Calibri" panose="020F0502020204030204" pitchFamily="34" charset="0"/>
                        </a:rPr>
                        <a:t>TOTAL</a:t>
                      </a:r>
                    </a:p>
                  </a:txBody>
                  <a:tcPr marL="9525" marR="9525" marT="9525" marB="0" anchor="b"/>
                </a:tc>
                <a:tc>
                  <a:txBody>
                    <a:bodyPr/>
                    <a:lstStyle/>
                    <a:p>
                      <a:pPr algn="r" fontAlgn="b"/>
                      <a:r>
                        <a:rPr lang="es-CO" sz="1100" b="1" u="none" strike="noStrike" dirty="0">
                          <a:effectLst/>
                        </a:rPr>
                        <a:t>14,382</a:t>
                      </a:r>
                      <a:endParaRPr lang="es-CO"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42842363"/>
                  </a:ext>
                </a:extLst>
              </a:tr>
            </a:tbl>
          </a:graphicData>
        </a:graphic>
      </p:graphicFrame>
      <p:sp>
        <p:nvSpPr>
          <p:cNvPr id="5" name="CuadroTexto 4">
            <a:extLst>
              <a:ext uri="{FF2B5EF4-FFF2-40B4-BE49-F238E27FC236}">
                <a16:creationId xmlns:a16="http://schemas.microsoft.com/office/drawing/2014/main" id="{698F8C74-6DA1-DD1D-9C43-DFBA066CD1E9}"/>
              </a:ext>
            </a:extLst>
          </p:cNvPr>
          <p:cNvSpPr txBox="1"/>
          <p:nvPr/>
        </p:nvSpPr>
        <p:spPr>
          <a:xfrm>
            <a:off x="-106287" y="1829465"/>
            <a:ext cx="4800599" cy="523220"/>
          </a:xfrm>
          <a:prstGeom prst="rect">
            <a:avLst/>
          </a:prstGeom>
          <a:noFill/>
        </p:spPr>
        <p:txBody>
          <a:bodyPr wrap="square">
            <a:spAutoFit/>
          </a:bodyPr>
          <a:lstStyle/>
          <a:p>
            <a:pPr marL="0" marR="0" algn="ctr">
              <a:spcBef>
                <a:spcPts val="0"/>
              </a:spcBef>
              <a:spcAft>
                <a:spcPts val="800"/>
              </a:spcAft>
            </a:pPr>
            <a:r>
              <a:rPr lang="es-CO" sz="2800" b="1" dirty="0">
                <a:effectLst/>
                <a:latin typeface="Amasis MT Pro Light" panose="020B0604020202020204" pitchFamily="18" charset="0"/>
                <a:ea typeface="Times New Roman" panose="02020603050405020304" pitchFamily="18" charset="0"/>
                <a:cs typeface="Times New Roman" panose="02020603050405020304" pitchFamily="18" charset="0"/>
              </a:rPr>
              <a:t>Programa DEPAZO</a:t>
            </a:r>
            <a:endParaRPr lang="es-CO" sz="2200" b="1" dirty="0">
              <a:effectLst/>
              <a:latin typeface="Amasis MT Pro Light" panose="020B060402020202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3581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Oficina de Planeación </a:t>
            </a:r>
            <a:endPar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p>
            <a:pPr algn="ctr"/>
            <a:endParaRPr lang="es-CO" b="1" dirty="0">
              <a:ln w="22225">
                <a:solidFill>
                  <a:schemeClr val="accent2"/>
                </a:solidFill>
                <a:prstDash val="solid"/>
              </a:ln>
              <a:solidFill>
                <a:schemeClr val="accent2">
                  <a:lumMod val="40000"/>
                  <a:lumOff val="60000"/>
                </a:schemeClr>
              </a:solidFill>
            </a:endParaRPr>
          </a:p>
        </p:txBody>
      </p:sp>
      <p:cxnSp>
        <p:nvCxnSpPr>
          <p:cNvPr id="26" name="Conector recto 25">
            <a:extLst>
              <a:ext uri="{FF2B5EF4-FFF2-40B4-BE49-F238E27FC236}">
                <a16:creationId xmlns:a16="http://schemas.microsoft.com/office/drawing/2014/main" id="{53FB1A3F-9F90-1AD7-E610-8D65F13ED0CC}"/>
              </a:ext>
            </a:extLst>
          </p:cNvPr>
          <p:cNvCxnSpPr>
            <a:cxnSpLocks/>
          </p:cNvCxnSpPr>
          <p:nvPr/>
        </p:nvCxnSpPr>
        <p:spPr>
          <a:xfrm>
            <a:off x="6096000" y="2085135"/>
            <a:ext cx="0" cy="3402490"/>
          </a:xfrm>
          <a:prstGeom prst="line">
            <a:avLst/>
          </a:prstGeom>
          <a:ln w="19050" cap="rnd">
            <a:solidFill>
              <a:schemeClr val="tx1"/>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30" name="CuadroTexto 29">
            <a:extLst>
              <a:ext uri="{FF2B5EF4-FFF2-40B4-BE49-F238E27FC236}">
                <a16:creationId xmlns:a16="http://schemas.microsoft.com/office/drawing/2014/main" id="{E386FB85-09A1-345F-2792-2E7095BEF229}"/>
              </a:ext>
            </a:extLst>
          </p:cNvPr>
          <p:cNvSpPr txBox="1"/>
          <p:nvPr/>
        </p:nvSpPr>
        <p:spPr>
          <a:xfrm>
            <a:off x="-1017969" y="5443112"/>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16" name="CuadroTexto 15">
            <a:extLst>
              <a:ext uri="{FF2B5EF4-FFF2-40B4-BE49-F238E27FC236}">
                <a16:creationId xmlns:a16="http://schemas.microsoft.com/office/drawing/2014/main" id="{FA063C89-EC58-15F6-81BD-64AA1B870E77}"/>
              </a:ext>
            </a:extLst>
          </p:cNvPr>
          <p:cNvSpPr txBox="1"/>
          <p:nvPr/>
        </p:nvSpPr>
        <p:spPr>
          <a:xfrm>
            <a:off x="3236694" y="968087"/>
            <a:ext cx="5401710" cy="523220"/>
          </a:xfrm>
          <a:prstGeom prst="rect">
            <a:avLst/>
          </a:prstGeom>
          <a:noFill/>
        </p:spPr>
        <p:txBody>
          <a:bodyPr wrap="square">
            <a:spAutoFit/>
          </a:bodyPr>
          <a:lstStyle/>
          <a:p>
            <a:pPr marL="0" marR="0" algn="ctr">
              <a:spcBef>
                <a:spcPts val="0"/>
              </a:spcBef>
              <a:spcAft>
                <a:spcPts val="800"/>
              </a:spcAft>
            </a:pPr>
            <a:r>
              <a:rPr lang="es-CO" sz="2800" b="1" dirty="0">
                <a:latin typeface="Amasis MT Pro Light" panose="020B0604020202020204" pitchFamily="18" charset="0"/>
                <a:ea typeface="Times New Roman" panose="02020603050405020304" pitchFamily="18" charset="0"/>
                <a:cs typeface="Times New Roman" panose="02020603050405020304" pitchFamily="18" charset="0"/>
              </a:rPr>
              <a:t>SISBEN</a:t>
            </a:r>
            <a:endParaRPr lang="es-CO" sz="2200" b="1" dirty="0">
              <a:effectLst/>
              <a:latin typeface="Amasis MT Pro Light" panose="020B0604020202020204" pitchFamily="18" charset="0"/>
              <a:ea typeface="Times New Roman" panose="02020603050405020304" pitchFamily="18" charset="0"/>
              <a:cs typeface="Times New Roman" panose="02020603050405020304" pitchFamily="18" charset="0"/>
            </a:endParaRPr>
          </a:p>
        </p:txBody>
      </p:sp>
      <p:pic>
        <p:nvPicPr>
          <p:cNvPr id="2" name="Imagen 1">
            <a:extLst>
              <a:ext uri="{FF2B5EF4-FFF2-40B4-BE49-F238E27FC236}">
                <a16:creationId xmlns:a16="http://schemas.microsoft.com/office/drawing/2014/main" id="{FFD95C8D-68AF-F31F-78B5-5B35E5FF16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9616" y="1838169"/>
            <a:ext cx="5548430" cy="3492731"/>
          </a:xfrm>
          <a:prstGeom prst="rect">
            <a:avLst/>
          </a:prstGeom>
          <a:ln>
            <a:noFill/>
          </a:ln>
          <a:effectLst>
            <a:outerShdw blurRad="190500" algn="tl" rotWithShape="0">
              <a:srgbClr val="000000">
                <a:alpha val="70000"/>
              </a:srgbClr>
            </a:outerShdw>
          </a:effectLst>
        </p:spPr>
      </p:pic>
      <p:pic>
        <p:nvPicPr>
          <p:cNvPr id="3" name="Imagen 2">
            <a:extLst>
              <a:ext uri="{FF2B5EF4-FFF2-40B4-BE49-F238E27FC236}">
                <a16:creationId xmlns:a16="http://schemas.microsoft.com/office/drawing/2014/main" id="{EBC3FA58-48C1-6240-C393-AEAE773592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81946" y="1838169"/>
            <a:ext cx="4970145" cy="349273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002348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Salud</a:t>
            </a:r>
          </a:p>
          <a:p>
            <a:pPr algn="ctr"/>
            <a:endParaRPr lang="es-CO" b="1" dirty="0">
              <a:ln w="22225">
                <a:solidFill>
                  <a:schemeClr val="accent2"/>
                </a:solidFill>
                <a:prstDash val="solid"/>
              </a:ln>
              <a:solidFill>
                <a:schemeClr val="accent2">
                  <a:lumMod val="40000"/>
                  <a:lumOff val="60000"/>
                </a:schemeClr>
              </a:solidFill>
            </a:endParaRPr>
          </a:p>
        </p:txBody>
      </p:sp>
      <p:sp>
        <p:nvSpPr>
          <p:cNvPr id="30" name="CuadroTexto 29">
            <a:extLst>
              <a:ext uri="{FF2B5EF4-FFF2-40B4-BE49-F238E27FC236}">
                <a16:creationId xmlns:a16="http://schemas.microsoft.com/office/drawing/2014/main" id="{E386FB85-09A1-345F-2792-2E7095BEF229}"/>
              </a:ext>
            </a:extLst>
          </p:cNvPr>
          <p:cNvSpPr txBox="1"/>
          <p:nvPr/>
        </p:nvSpPr>
        <p:spPr>
          <a:xfrm>
            <a:off x="-1096310" y="5472317"/>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3" name="CuadroTexto 2">
            <a:extLst>
              <a:ext uri="{FF2B5EF4-FFF2-40B4-BE49-F238E27FC236}">
                <a16:creationId xmlns:a16="http://schemas.microsoft.com/office/drawing/2014/main" id="{C6119089-DCDF-A976-2F4A-0CACE89844AE}"/>
              </a:ext>
            </a:extLst>
          </p:cNvPr>
          <p:cNvSpPr txBox="1"/>
          <p:nvPr/>
        </p:nvSpPr>
        <p:spPr>
          <a:xfrm>
            <a:off x="3624826" y="980297"/>
            <a:ext cx="4648195" cy="523220"/>
          </a:xfrm>
          <a:prstGeom prst="rect">
            <a:avLst/>
          </a:prstGeom>
          <a:noFill/>
        </p:spPr>
        <p:txBody>
          <a:bodyPr wrap="square">
            <a:spAutoFit/>
          </a:bodyPr>
          <a:lstStyle/>
          <a:p>
            <a:pPr marL="0" marR="0" algn="ctr">
              <a:spcBef>
                <a:spcPts val="0"/>
              </a:spcBef>
              <a:spcAft>
                <a:spcPts val="800"/>
              </a:spcAft>
            </a:pPr>
            <a:r>
              <a:rPr lang="es-CO" sz="2800" b="1" dirty="0">
                <a:effectLst/>
                <a:latin typeface="Amasis MT Pro Light" panose="020B0604020202020204" pitchFamily="18" charset="0"/>
                <a:ea typeface="Times New Roman" panose="02020603050405020304" pitchFamily="18" charset="0"/>
                <a:cs typeface="Times New Roman" panose="02020603050405020304" pitchFamily="18" charset="0"/>
              </a:rPr>
              <a:t>DEPORTE Y RECREACION</a:t>
            </a:r>
            <a:endParaRPr lang="es-CO" sz="2200" b="1" dirty="0">
              <a:effectLst/>
              <a:latin typeface="Amasis MT Pro Light" panose="020B0604020202020204" pitchFamily="18" charset="0"/>
              <a:ea typeface="Times New Roman" panose="02020603050405020304" pitchFamily="18" charset="0"/>
              <a:cs typeface="Times New Roman" panose="02020603050405020304" pitchFamily="18" charset="0"/>
            </a:endParaRPr>
          </a:p>
        </p:txBody>
      </p:sp>
      <p:pic>
        <p:nvPicPr>
          <p:cNvPr id="15" name="Imagen 14">
            <a:extLst>
              <a:ext uri="{FF2B5EF4-FFF2-40B4-BE49-F238E27FC236}">
                <a16:creationId xmlns:a16="http://schemas.microsoft.com/office/drawing/2014/main" id="{5DF09F6F-F516-4784-A7D8-609DAA48D339}"/>
              </a:ext>
            </a:extLst>
          </p:cNvPr>
          <p:cNvPicPr/>
          <p:nvPr/>
        </p:nvPicPr>
        <p:blipFill rotWithShape="1">
          <a:blip r:embed="rId7"/>
          <a:srcRect l="37121" t="27226" r="27620" b="25394"/>
          <a:stretch/>
        </p:blipFill>
        <p:spPr bwMode="auto">
          <a:xfrm>
            <a:off x="8093043" y="2029109"/>
            <a:ext cx="3743324" cy="3435834"/>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16" name="Imagen 15">
            <a:extLst>
              <a:ext uri="{FF2B5EF4-FFF2-40B4-BE49-F238E27FC236}">
                <a16:creationId xmlns:a16="http://schemas.microsoft.com/office/drawing/2014/main" id="{905C8DAE-39F5-48AB-B53C-813FF836B2F9}"/>
              </a:ext>
            </a:extLst>
          </p:cNvPr>
          <p:cNvPicPr/>
          <p:nvPr/>
        </p:nvPicPr>
        <p:blipFill rotWithShape="1">
          <a:blip r:embed="rId8"/>
          <a:srcRect l="44063" t="28490" r="34399" b="21857"/>
          <a:stretch/>
        </p:blipFill>
        <p:spPr bwMode="auto">
          <a:xfrm>
            <a:off x="4340085" y="2029109"/>
            <a:ext cx="3511829" cy="3535358"/>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14" name="Imagen 13">
            <a:extLst>
              <a:ext uri="{FF2B5EF4-FFF2-40B4-BE49-F238E27FC236}">
                <a16:creationId xmlns:a16="http://schemas.microsoft.com/office/drawing/2014/main" id="{682CF495-8B22-4CD0-8C6C-BC76815C16A5}"/>
              </a:ext>
            </a:extLst>
          </p:cNvPr>
          <p:cNvPicPr/>
          <p:nvPr/>
        </p:nvPicPr>
        <p:blipFill rotWithShape="1">
          <a:blip r:embed="rId9"/>
          <a:srcRect l="36837" t="27731" r="27599" b="24866"/>
          <a:stretch/>
        </p:blipFill>
        <p:spPr bwMode="auto">
          <a:xfrm>
            <a:off x="232609" y="2029109"/>
            <a:ext cx="3743325" cy="3435834"/>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459586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Salud</a:t>
            </a:r>
          </a:p>
          <a:p>
            <a:pPr algn="ctr"/>
            <a:endParaRPr lang="es-CO" b="1" dirty="0">
              <a:ln w="22225">
                <a:solidFill>
                  <a:schemeClr val="accent2"/>
                </a:solidFill>
                <a:prstDash val="solid"/>
              </a:ln>
              <a:solidFill>
                <a:schemeClr val="accent2">
                  <a:lumMod val="40000"/>
                  <a:lumOff val="60000"/>
                </a:schemeClr>
              </a:solidFill>
            </a:endParaRPr>
          </a:p>
        </p:txBody>
      </p:sp>
      <p:sp>
        <p:nvSpPr>
          <p:cNvPr id="30" name="CuadroTexto 29">
            <a:extLst>
              <a:ext uri="{FF2B5EF4-FFF2-40B4-BE49-F238E27FC236}">
                <a16:creationId xmlns:a16="http://schemas.microsoft.com/office/drawing/2014/main" id="{E386FB85-09A1-345F-2792-2E7095BEF229}"/>
              </a:ext>
            </a:extLst>
          </p:cNvPr>
          <p:cNvSpPr txBox="1"/>
          <p:nvPr/>
        </p:nvSpPr>
        <p:spPr>
          <a:xfrm>
            <a:off x="-1096310" y="5472317"/>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3" name="CuadroTexto 2">
            <a:extLst>
              <a:ext uri="{FF2B5EF4-FFF2-40B4-BE49-F238E27FC236}">
                <a16:creationId xmlns:a16="http://schemas.microsoft.com/office/drawing/2014/main" id="{C6119089-DCDF-A976-2F4A-0CACE89844AE}"/>
              </a:ext>
            </a:extLst>
          </p:cNvPr>
          <p:cNvSpPr txBox="1"/>
          <p:nvPr/>
        </p:nvSpPr>
        <p:spPr>
          <a:xfrm>
            <a:off x="3624826" y="980297"/>
            <a:ext cx="4648195" cy="523220"/>
          </a:xfrm>
          <a:prstGeom prst="rect">
            <a:avLst/>
          </a:prstGeom>
          <a:noFill/>
        </p:spPr>
        <p:txBody>
          <a:bodyPr wrap="square">
            <a:spAutoFit/>
          </a:bodyPr>
          <a:lstStyle/>
          <a:p>
            <a:pPr marL="0" marR="0" algn="ctr">
              <a:spcBef>
                <a:spcPts val="0"/>
              </a:spcBef>
              <a:spcAft>
                <a:spcPts val="800"/>
              </a:spcAft>
            </a:pPr>
            <a:r>
              <a:rPr lang="es-CO" sz="2800" b="1" dirty="0">
                <a:effectLst/>
                <a:latin typeface="Amasis MT Pro Light" panose="020B0604020202020204" pitchFamily="18" charset="0"/>
                <a:ea typeface="Times New Roman" panose="02020603050405020304" pitchFamily="18" charset="0"/>
                <a:cs typeface="Times New Roman" panose="02020603050405020304" pitchFamily="18" charset="0"/>
              </a:rPr>
              <a:t>DEPORTE Y RECREACION</a:t>
            </a:r>
            <a:endParaRPr lang="es-CO" sz="2200" b="1" dirty="0">
              <a:effectLst/>
              <a:latin typeface="Amasis MT Pro Light" panose="020B0604020202020204" pitchFamily="18" charset="0"/>
              <a:ea typeface="Times New Roman" panose="02020603050405020304" pitchFamily="18" charset="0"/>
              <a:cs typeface="Times New Roman" panose="02020603050405020304" pitchFamily="18" charset="0"/>
            </a:endParaRPr>
          </a:p>
        </p:txBody>
      </p:sp>
      <p:pic>
        <p:nvPicPr>
          <p:cNvPr id="14" name="Imagen 13">
            <a:extLst>
              <a:ext uri="{FF2B5EF4-FFF2-40B4-BE49-F238E27FC236}">
                <a16:creationId xmlns:a16="http://schemas.microsoft.com/office/drawing/2014/main" id="{2B94655F-29F1-4D25-80CF-069F217C34C9}"/>
              </a:ext>
            </a:extLst>
          </p:cNvPr>
          <p:cNvPicPr/>
          <p:nvPr/>
        </p:nvPicPr>
        <p:blipFill rotWithShape="1">
          <a:blip r:embed="rId7"/>
          <a:srcRect l="28513" t="25658" r="28717" b="8232"/>
          <a:stretch/>
        </p:blipFill>
        <p:spPr bwMode="auto">
          <a:xfrm>
            <a:off x="232610" y="2262045"/>
            <a:ext cx="3620251" cy="3409038"/>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15" name="Imagen 14">
            <a:extLst>
              <a:ext uri="{FF2B5EF4-FFF2-40B4-BE49-F238E27FC236}">
                <a16:creationId xmlns:a16="http://schemas.microsoft.com/office/drawing/2014/main" id="{F9725B67-F3F3-4B73-979D-B01418503BD3}"/>
              </a:ext>
            </a:extLst>
          </p:cNvPr>
          <p:cNvPicPr/>
          <p:nvPr/>
        </p:nvPicPr>
        <p:blipFill rotWithShape="1">
          <a:blip r:embed="rId8"/>
          <a:srcRect l="28173" t="15999" r="28208" b="7325"/>
          <a:stretch/>
        </p:blipFill>
        <p:spPr bwMode="auto">
          <a:xfrm>
            <a:off x="4030771" y="2219325"/>
            <a:ext cx="3620251" cy="3409038"/>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17" name="Imagen 16">
            <a:extLst>
              <a:ext uri="{FF2B5EF4-FFF2-40B4-BE49-F238E27FC236}">
                <a16:creationId xmlns:a16="http://schemas.microsoft.com/office/drawing/2014/main" id="{2FF0AAD9-21C9-4DFC-BB3F-CD249C2C1545}"/>
              </a:ext>
            </a:extLst>
          </p:cNvPr>
          <p:cNvPicPr/>
          <p:nvPr/>
        </p:nvPicPr>
        <p:blipFill rotWithShape="1">
          <a:blip r:embed="rId9"/>
          <a:srcRect l="28513" t="19018" r="27868" b="12457"/>
          <a:stretch/>
        </p:blipFill>
        <p:spPr bwMode="auto">
          <a:xfrm>
            <a:off x="7828932" y="2262045"/>
            <a:ext cx="3620251" cy="3302421"/>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7525273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Salud</a:t>
            </a:r>
          </a:p>
          <a:p>
            <a:pPr algn="ctr"/>
            <a:endParaRPr lang="es-CO" b="1" dirty="0">
              <a:ln w="22225">
                <a:solidFill>
                  <a:schemeClr val="accent2"/>
                </a:solidFill>
                <a:prstDash val="solid"/>
              </a:ln>
              <a:solidFill>
                <a:schemeClr val="accent2">
                  <a:lumMod val="40000"/>
                  <a:lumOff val="60000"/>
                </a:schemeClr>
              </a:solidFill>
            </a:endParaRPr>
          </a:p>
        </p:txBody>
      </p:sp>
      <p:sp>
        <p:nvSpPr>
          <p:cNvPr id="30" name="CuadroTexto 29">
            <a:extLst>
              <a:ext uri="{FF2B5EF4-FFF2-40B4-BE49-F238E27FC236}">
                <a16:creationId xmlns:a16="http://schemas.microsoft.com/office/drawing/2014/main" id="{E386FB85-09A1-345F-2792-2E7095BEF229}"/>
              </a:ext>
            </a:extLst>
          </p:cNvPr>
          <p:cNvSpPr txBox="1"/>
          <p:nvPr/>
        </p:nvSpPr>
        <p:spPr>
          <a:xfrm>
            <a:off x="-1096310" y="5472317"/>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3" name="CuadroTexto 2">
            <a:extLst>
              <a:ext uri="{FF2B5EF4-FFF2-40B4-BE49-F238E27FC236}">
                <a16:creationId xmlns:a16="http://schemas.microsoft.com/office/drawing/2014/main" id="{C6119089-DCDF-A976-2F4A-0CACE89844AE}"/>
              </a:ext>
            </a:extLst>
          </p:cNvPr>
          <p:cNvSpPr txBox="1"/>
          <p:nvPr/>
        </p:nvSpPr>
        <p:spPr>
          <a:xfrm>
            <a:off x="3690945" y="846489"/>
            <a:ext cx="4648195" cy="523220"/>
          </a:xfrm>
          <a:prstGeom prst="rect">
            <a:avLst/>
          </a:prstGeom>
          <a:noFill/>
        </p:spPr>
        <p:txBody>
          <a:bodyPr wrap="square">
            <a:spAutoFit/>
          </a:bodyPr>
          <a:lstStyle/>
          <a:p>
            <a:pPr marL="0" marR="0" algn="ctr">
              <a:spcBef>
                <a:spcPts val="0"/>
              </a:spcBef>
              <a:spcAft>
                <a:spcPts val="800"/>
              </a:spcAft>
            </a:pPr>
            <a:r>
              <a:rPr lang="es-CO" sz="2800" b="1" dirty="0">
                <a:effectLst/>
                <a:latin typeface="Amasis MT Pro Light" panose="020B0604020202020204" pitchFamily="18" charset="0"/>
                <a:ea typeface="Times New Roman" panose="02020603050405020304" pitchFamily="18" charset="0"/>
                <a:cs typeface="Times New Roman" panose="02020603050405020304" pitchFamily="18" charset="0"/>
              </a:rPr>
              <a:t>CULTURA</a:t>
            </a:r>
            <a:endParaRPr lang="es-CO" sz="2200" b="1" dirty="0">
              <a:effectLst/>
              <a:latin typeface="Amasis MT Pro Light" panose="020B0604020202020204" pitchFamily="18" charset="0"/>
              <a:ea typeface="Times New Roman" panose="02020603050405020304" pitchFamily="18" charset="0"/>
              <a:cs typeface="Times New Roman" panose="02020603050405020304" pitchFamily="18" charset="0"/>
            </a:endParaRPr>
          </a:p>
        </p:txBody>
      </p:sp>
      <p:cxnSp>
        <p:nvCxnSpPr>
          <p:cNvPr id="10" name="Conector recto 9">
            <a:extLst>
              <a:ext uri="{FF2B5EF4-FFF2-40B4-BE49-F238E27FC236}">
                <a16:creationId xmlns:a16="http://schemas.microsoft.com/office/drawing/2014/main" id="{0D01EBF3-EF4A-FA2D-5D8F-1CAF8FAE7445}"/>
              </a:ext>
            </a:extLst>
          </p:cNvPr>
          <p:cNvCxnSpPr>
            <a:cxnSpLocks/>
          </p:cNvCxnSpPr>
          <p:nvPr/>
        </p:nvCxnSpPr>
        <p:spPr>
          <a:xfrm>
            <a:off x="5700251" y="2332438"/>
            <a:ext cx="0" cy="3402490"/>
          </a:xfrm>
          <a:prstGeom prst="line">
            <a:avLst/>
          </a:prstGeom>
          <a:ln w="19050" cap="rnd">
            <a:solidFill>
              <a:schemeClr val="tx1"/>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CD8CB266-00E8-25CE-1020-0B479C8C8D03}"/>
              </a:ext>
            </a:extLst>
          </p:cNvPr>
          <p:cNvSpPr txBox="1"/>
          <p:nvPr/>
        </p:nvSpPr>
        <p:spPr>
          <a:xfrm>
            <a:off x="2895769" y="1410265"/>
            <a:ext cx="6847669" cy="461665"/>
          </a:xfrm>
          <a:prstGeom prst="rect">
            <a:avLst/>
          </a:prstGeom>
          <a:noFill/>
        </p:spPr>
        <p:txBody>
          <a:bodyPr wrap="square">
            <a:spAutoFit/>
          </a:bodyPr>
          <a:lstStyle/>
          <a:p>
            <a:pPr marL="0" marR="0" algn="ctr">
              <a:spcBef>
                <a:spcPts val="0"/>
              </a:spcBef>
              <a:spcAft>
                <a:spcPts val="800"/>
              </a:spcAft>
            </a:pPr>
            <a:r>
              <a:rPr lang="es-ES" sz="2400" b="1" dirty="0">
                <a:latin typeface="Amasis MT Pro Light" panose="020B0604020202020204" pitchFamily="18" charset="0"/>
                <a:ea typeface="Times New Roman" panose="02020603050405020304" pitchFamily="18" charset="0"/>
                <a:cs typeface="Times New Roman" panose="02020603050405020304" pitchFamily="18" charset="0"/>
              </a:rPr>
              <a:t>F</a:t>
            </a:r>
            <a:r>
              <a:rPr lang="es-CO" sz="2400" b="1" dirty="0" err="1">
                <a:effectLst/>
                <a:latin typeface="Amasis MT Pro Light" panose="020B0604020202020204" pitchFamily="18" charset="0"/>
                <a:ea typeface="Times New Roman" panose="02020603050405020304" pitchFamily="18" charset="0"/>
                <a:cs typeface="Times New Roman" panose="02020603050405020304" pitchFamily="18" charset="0"/>
              </a:rPr>
              <a:t>ortalecimiento</a:t>
            </a:r>
            <a:r>
              <a:rPr lang="es-CO" sz="2400" b="1" dirty="0">
                <a:effectLst/>
                <a:latin typeface="Amasis MT Pro Light" panose="020B0604020202020204" pitchFamily="18" charset="0"/>
                <a:ea typeface="Times New Roman" panose="02020603050405020304" pitchFamily="18" charset="0"/>
                <a:cs typeface="Times New Roman" panose="02020603050405020304" pitchFamily="18" charset="0"/>
              </a:rPr>
              <a:t> de la identidad cultural y musical</a:t>
            </a:r>
            <a:endParaRPr lang="es-CO" sz="2000" b="1" dirty="0">
              <a:effectLst/>
              <a:latin typeface="Amasis MT Pro Light" panose="020B0604020202020204" pitchFamily="18" charset="0"/>
              <a:ea typeface="Times New Roman" panose="02020603050405020304" pitchFamily="18" charset="0"/>
              <a:cs typeface="Times New Roman" panose="02020603050405020304" pitchFamily="18" charset="0"/>
            </a:endParaRPr>
          </a:p>
        </p:txBody>
      </p:sp>
      <p:pic>
        <p:nvPicPr>
          <p:cNvPr id="18" name="Imagen 17">
            <a:extLst>
              <a:ext uri="{FF2B5EF4-FFF2-40B4-BE49-F238E27FC236}">
                <a16:creationId xmlns:a16="http://schemas.microsoft.com/office/drawing/2014/main" id="{CE4FE958-17A5-46E7-988F-26953495E368}"/>
              </a:ext>
            </a:extLst>
          </p:cNvPr>
          <p:cNvPicPr/>
          <p:nvPr/>
        </p:nvPicPr>
        <p:blipFill rotWithShape="1">
          <a:blip r:embed="rId7"/>
          <a:srcRect l="35420" t="27978" r="26181" b="21359"/>
          <a:stretch/>
        </p:blipFill>
        <p:spPr bwMode="auto">
          <a:xfrm>
            <a:off x="404153" y="2351487"/>
            <a:ext cx="4950153" cy="3096247"/>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19" name="Imagen 18">
            <a:extLst>
              <a:ext uri="{FF2B5EF4-FFF2-40B4-BE49-F238E27FC236}">
                <a16:creationId xmlns:a16="http://schemas.microsoft.com/office/drawing/2014/main" id="{04D779D8-A097-407B-B7CB-2CCAD3E1E8DD}"/>
              </a:ext>
            </a:extLst>
          </p:cNvPr>
          <p:cNvPicPr/>
          <p:nvPr/>
        </p:nvPicPr>
        <p:blipFill rotWithShape="1">
          <a:blip r:embed="rId8"/>
          <a:srcRect l="37120" t="27982" r="27599" b="25378"/>
          <a:stretch/>
        </p:blipFill>
        <p:spPr bwMode="auto">
          <a:xfrm>
            <a:off x="6251824" y="2351488"/>
            <a:ext cx="4827467" cy="312083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82293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Salud</a:t>
            </a:r>
          </a:p>
          <a:p>
            <a:pPr algn="ctr"/>
            <a:endParaRPr lang="es-CO" b="1" dirty="0">
              <a:ln w="22225">
                <a:solidFill>
                  <a:schemeClr val="accent2"/>
                </a:solidFill>
                <a:prstDash val="solid"/>
              </a:ln>
              <a:solidFill>
                <a:schemeClr val="accent2">
                  <a:lumMod val="40000"/>
                  <a:lumOff val="60000"/>
                </a:schemeClr>
              </a:solidFill>
            </a:endParaRPr>
          </a:p>
        </p:txBody>
      </p:sp>
      <p:sp>
        <p:nvSpPr>
          <p:cNvPr id="30" name="CuadroTexto 29">
            <a:extLst>
              <a:ext uri="{FF2B5EF4-FFF2-40B4-BE49-F238E27FC236}">
                <a16:creationId xmlns:a16="http://schemas.microsoft.com/office/drawing/2014/main" id="{E386FB85-09A1-345F-2792-2E7095BEF229}"/>
              </a:ext>
            </a:extLst>
          </p:cNvPr>
          <p:cNvSpPr txBox="1"/>
          <p:nvPr/>
        </p:nvSpPr>
        <p:spPr>
          <a:xfrm>
            <a:off x="-1096310" y="5472317"/>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14" name="CuadroTexto 13">
            <a:extLst>
              <a:ext uri="{FF2B5EF4-FFF2-40B4-BE49-F238E27FC236}">
                <a16:creationId xmlns:a16="http://schemas.microsoft.com/office/drawing/2014/main" id="{CD8CB266-00E8-25CE-1020-0B479C8C8D03}"/>
              </a:ext>
            </a:extLst>
          </p:cNvPr>
          <p:cNvSpPr txBox="1"/>
          <p:nvPr/>
        </p:nvSpPr>
        <p:spPr>
          <a:xfrm>
            <a:off x="3242186" y="1073118"/>
            <a:ext cx="6742468" cy="523220"/>
          </a:xfrm>
          <a:prstGeom prst="rect">
            <a:avLst/>
          </a:prstGeom>
          <a:noFill/>
        </p:spPr>
        <p:txBody>
          <a:bodyPr wrap="square">
            <a:spAutoFit/>
          </a:bodyPr>
          <a:lstStyle/>
          <a:p>
            <a:pPr marL="0" marR="0" algn="ctr">
              <a:spcBef>
                <a:spcPts val="0"/>
              </a:spcBef>
              <a:spcAft>
                <a:spcPts val="800"/>
              </a:spcAft>
            </a:pPr>
            <a:r>
              <a:rPr lang="es-CO" sz="2800" b="1" dirty="0">
                <a:effectLst/>
                <a:latin typeface="Amasis MT Pro Light" panose="020B0604020202020204" pitchFamily="18" charset="0"/>
                <a:ea typeface="Times New Roman" panose="02020603050405020304" pitchFamily="18" charset="0"/>
                <a:cs typeface="Times New Roman" panose="02020603050405020304" pitchFamily="18" charset="0"/>
              </a:rPr>
              <a:t>Festival Nacional del Caimán Cienaguero</a:t>
            </a:r>
            <a:endParaRPr lang="es-CO" sz="2200" b="1" dirty="0">
              <a:effectLst/>
              <a:latin typeface="Amasis MT Pro Light" panose="020B0604020202020204" pitchFamily="18" charset="0"/>
              <a:ea typeface="Times New Roman" panose="02020603050405020304" pitchFamily="18" charset="0"/>
              <a:cs typeface="Times New Roman" panose="02020603050405020304" pitchFamily="18" charset="0"/>
            </a:endParaRPr>
          </a:p>
        </p:txBody>
      </p:sp>
      <p:pic>
        <p:nvPicPr>
          <p:cNvPr id="5" name="Imagen 4" descr="No hay ninguna descripción de la foto disponible.">
            <a:extLst>
              <a:ext uri="{FF2B5EF4-FFF2-40B4-BE49-F238E27FC236}">
                <a16:creationId xmlns:a16="http://schemas.microsoft.com/office/drawing/2014/main" id="{27FA56D3-CF6F-2532-163E-A9FF670265D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24534" y="3155776"/>
            <a:ext cx="3682669" cy="2455112"/>
          </a:xfrm>
          <a:prstGeom prst="rect">
            <a:avLst/>
          </a:prstGeom>
          <a:ln>
            <a:noFill/>
          </a:ln>
          <a:effectLst>
            <a:outerShdw blurRad="190500" algn="tl" rotWithShape="0">
              <a:srgbClr val="000000">
                <a:alpha val="70000"/>
              </a:srgbClr>
            </a:outerShdw>
          </a:effectLst>
        </p:spPr>
      </p:pic>
      <p:pic>
        <p:nvPicPr>
          <p:cNvPr id="2" name="Imagen 1" descr="No hay ninguna descripción de la foto disponible.">
            <a:extLst>
              <a:ext uri="{FF2B5EF4-FFF2-40B4-BE49-F238E27FC236}">
                <a16:creationId xmlns:a16="http://schemas.microsoft.com/office/drawing/2014/main" id="{FA2D10DB-C543-5F43-FECB-0E91738BAB6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15253" y="1596338"/>
            <a:ext cx="3675726" cy="2455113"/>
          </a:xfrm>
          <a:prstGeom prst="rect">
            <a:avLst/>
          </a:prstGeom>
          <a:ln>
            <a:noFill/>
          </a:ln>
          <a:effectLst>
            <a:outerShdw blurRad="190500" algn="tl" rotWithShape="0">
              <a:srgbClr val="000000">
                <a:alpha val="70000"/>
              </a:srgbClr>
            </a:outerShdw>
          </a:effectLst>
        </p:spPr>
      </p:pic>
      <p:pic>
        <p:nvPicPr>
          <p:cNvPr id="15" name="Imagen 14">
            <a:extLst>
              <a:ext uri="{FF2B5EF4-FFF2-40B4-BE49-F238E27FC236}">
                <a16:creationId xmlns:a16="http://schemas.microsoft.com/office/drawing/2014/main" id="{3AD28DFE-DB71-4A92-BE88-A30D2A9333FD}"/>
              </a:ext>
            </a:extLst>
          </p:cNvPr>
          <p:cNvPicPr/>
          <p:nvPr/>
        </p:nvPicPr>
        <p:blipFill rotWithShape="1">
          <a:blip r:embed="rId9"/>
          <a:srcRect l="26669" t="25055" r="26520" b="20004"/>
          <a:stretch/>
        </p:blipFill>
        <p:spPr bwMode="auto">
          <a:xfrm>
            <a:off x="445914" y="1943613"/>
            <a:ext cx="3070570" cy="2444827"/>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364387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Salud</a:t>
            </a:r>
          </a:p>
          <a:p>
            <a:pPr algn="ctr"/>
            <a:endParaRPr lang="es-CO" b="1" dirty="0">
              <a:ln w="22225">
                <a:solidFill>
                  <a:schemeClr val="accent2"/>
                </a:solidFill>
                <a:prstDash val="solid"/>
              </a:ln>
              <a:solidFill>
                <a:schemeClr val="accent2">
                  <a:lumMod val="40000"/>
                  <a:lumOff val="60000"/>
                </a:schemeClr>
              </a:solidFill>
            </a:endParaRPr>
          </a:p>
        </p:txBody>
      </p:sp>
      <p:sp>
        <p:nvSpPr>
          <p:cNvPr id="30" name="CuadroTexto 29">
            <a:extLst>
              <a:ext uri="{FF2B5EF4-FFF2-40B4-BE49-F238E27FC236}">
                <a16:creationId xmlns:a16="http://schemas.microsoft.com/office/drawing/2014/main" id="{E386FB85-09A1-345F-2792-2E7095BEF229}"/>
              </a:ext>
            </a:extLst>
          </p:cNvPr>
          <p:cNvSpPr txBox="1"/>
          <p:nvPr/>
        </p:nvSpPr>
        <p:spPr>
          <a:xfrm>
            <a:off x="-970320" y="5443112"/>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2" name="CuadroTexto 1">
            <a:extLst>
              <a:ext uri="{FF2B5EF4-FFF2-40B4-BE49-F238E27FC236}">
                <a16:creationId xmlns:a16="http://schemas.microsoft.com/office/drawing/2014/main" id="{26065055-571A-68A3-2F5B-8C8EBEE606BF}"/>
              </a:ext>
            </a:extLst>
          </p:cNvPr>
          <p:cNvSpPr txBox="1"/>
          <p:nvPr/>
        </p:nvSpPr>
        <p:spPr>
          <a:xfrm>
            <a:off x="3111480" y="972409"/>
            <a:ext cx="6742468" cy="954107"/>
          </a:xfrm>
          <a:prstGeom prst="rect">
            <a:avLst/>
          </a:prstGeom>
          <a:noFill/>
        </p:spPr>
        <p:txBody>
          <a:bodyPr wrap="square">
            <a:spAutoFit/>
          </a:bodyPr>
          <a:lstStyle/>
          <a:p>
            <a:pPr marL="0" marR="0" algn="ctr">
              <a:spcBef>
                <a:spcPts val="0"/>
              </a:spcBef>
              <a:spcAft>
                <a:spcPts val="800"/>
              </a:spcAft>
            </a:pPr>
            <a:r>
              <a:rPr lang="es-CO" sz="2800" b="1" dirty="0">
                <a:effectLst/>
                <a:latin typeface="Amasis MT Pro Light" panose="020B0604020202020204" pitchFamily="18" charset="0"/>
                <a:ea typeface="Times New Roman" panose="02020603050405020304" pitchFamily="18" charset="0"/>
                <a:cs typeface="Times New Roman" panose="02020603050405020304" pitchFamily="18" charset="0"/>
              </a:rPr>
              <a:t>Festival Nacional de Música Con Guitarra </a:t>
            </a:r>
            <a:r>
              <a:rPr lang="es-CO" sz="2800" b="1" dirty="0">
                <a:latin typeface="Amasis MT Pro Light" panose="020B0604020202020204" pitchFamily="18" charset="0"/>
                <a:ea typeface="Times New Roman" panose="02020603050405020304" pitchFamily="18" charset="0"/>
                <a:cs typeface="Times New Roman" panose="02020603050405020304" pitchFamily="18" charset="0"/>
              </a:rPr>
              <a:t>Guillermo de Jesús Buitrago</a:t>
            </a:r>
            <a:endParaRPr lang="es-CO" sz="2200" b="1" dirty="0">
              <a:effectLst/>
              <a:latin typeface="Amasis MT Pro Light" panose="020B0604020202020204" pitchFamily="18" charset="0"/>
              <a:ea typeface="Times New Roman" panose="02020603050405020304" pitchFamily="18" charset="0"/>
              <a:cs typeface="Times New Roman" panose="02020603050405020304" pitchFamily="18" charset="0"/>
            </a:endParaRPr>
          </a:p>
        </p:txBody>
      </p:sp>
      <p:pic>
        <p:nvPicPr>
          <p:cNvPr id="14" name="Imagen 13">
            <a:extLst>
              <a:ext uri="{FF2B5EF4-FFF2-40B4-BE49-F238E27FC236}">
                <a16:creationId xmlns:a16="http://schemas.microsoft.com/office/drawing/2014/main" id="{E4A170A4-6F2F-4B83-B05D-B5E9B00251B1}"/>
              </a:ext>
            </a:extLst>
          </p:cNvPr>
          <p:cNvPicPr/>
          <p:nvPr/>
        </p:nvPicPr>
        <p:blipFill rotWithShape="1">
          <a:blip r:embed="rId7"/>
          <a:srcRect l="33295" t="29998" r="31708" b="22355"/>
          <a:stretch/>
        </p:blipFill>
        <p:spPr bwMode="auto">
          <a:xfrm>
            <a:off x="232610" y="1938293"/>
            <a:ext cx="3340418" cy="2525542"/>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15" name="Imagen 14">
            <a:extLst>
              <a:ext uri="{FF2B5EF4-FFF2-40B4-BE49-F238E27FC236}">
                <a16:creationId xmlns:a16="http://schemas.microsoft.com/office/drawing/2014/main" id="{1EB856DC-A012-4781-8280-CB973041FFED}"/>
              </a:ext>
            </a:extLst>
          </p:cNvPr>
          <p:cNvPicPr/>
          <p:nvPr/>
        </p:nvPicPr>
        <p:blipFill rotWithShape="1">
          <a:blip r:embed="rId8"/>
          <a:srcRect l="33012" t="29993" r="31848" b="22103"/>
          <a:stretch/>
        </p:blipFill>
        <p:spPr bwMode="auto">
          <a:xfrm>
            <a:off x="3919544" y="2574723"/>
            <a:ext cx="3716338" cy="2989744"/>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16" name="Imagen 15">
            <a:extLst>
              <a:ext uri="{FF2B5EF4-FFF2-40B4-BE49-F238E27FC236}">
                <a16:creationId xmlns:a16="http://schemas.microsoft.com/office/drawing/2014/main" id="{502D85C8-08A3-4D81-8A57-70FAEE65791F}"/>
              </a:ext>
            </a:extLst>
          </p:cNvPr>
          <p:cNvPicPr/>
          <p:nvPr/>
        </p:nvPicPr>
        <p:blipFill rotWithShape="1">
          <a:blip r:embed="rId9"/>
          <a:srcRect l="32737" t="29988" r="31407" b="22107"/>
          <a:stretch/>
        </p:blipFill>
        <p:spPr bwMode="auto">
          <a:xfrm>
            <a:off x="7982398" y="2043626"/>
            <a:ext cx="3716338" cy="2733842"/>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0220436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Salud</a:t>
            </a:r>
          </a:p>
          <a:p>
            <a:pPr algn="ctr"/>
            <a:endParaRPr lang="es-CO" b="1" dirty="0">
              <a:ln w="22225">
                <a:solidFill>
                  <a:schemeClr val="accent2"/>
                </a:solidFill>
                <a:prstDash val="solid"/>
              </a:ln>
              <a:solidFill>
                <a:schemeClr val="accent2">
                  <a:lumMod val="40000"/>
                  <a:lumOff val="60000"/>
                </a:schemeClr>
              </a:solidFill>
            </a:endParaRPr>
          </a:p>
        </p:txBody>
      </p:sp>
      <p:sp>
        <p:nvSpPr>
          <p:cNvPr id="30" name="CuadroTexto 29">
            <a:extLst>
              <a:ext uri="{FF2B5EF4-FFF2-40B4-BE49-F238E27FC236}">
                <a16:creationId xmlns:a16="http://schemas.microsoft.com/office/drawing/2014/main" id="{E386FB85-09A1-345F-2792-2E7095BEF229}"/>
              </a:ext>
            </a:extLst>
          </p:cNvPr>
          <p:cNvSpPr txBox="1"/>
          <p:nvPr/>
        </p:nvSpPr>
        <p:spPr>
          <a:xfrm>
            <a:off x="-970320" y="5443112"/>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2" name="CuadroTexto 1">
            <a:extLst>
              <a:ext uri="{FF2B5EF4-FFF2-40B4-BE49-F238E27FC236}">
                <a16:creationId xmlns:a16="http://schemas.microsoft.com/office/drawing/2014/main" id="{26065055-571A-68A3-2F5B-8C8EBEE606BF}"/>
              </a:ext>
            </a:extLst>
          </p:cNvPr>
          <p:cNvSpPr txBox="1"/>
          <p:nvPr/>
        </p:nvSpPr>
        <p:spPr>
          <a:xfrm>
            <a:off x="1131384" y="1710227"/>
            <a:ext cx="5747756" cy="461665"/>
          </a:xfrm>
          <a:prstGeom prst="rect">
            <a:avLst/>
          </a:prstGeom>
          <a:noFill/>
        </p:spPr>
        <p:txBody>
          <a:bodyPr wrap="square">
            <a:spAutoFit/>
          </a:bodyPr>
          <a:lstStyle/>
          <a:p>
            <a:pPr marL="0" marR="0" algn="ctr">
              <a:spcBef>
                <a:spcPts val="0"/>
              </a:spcBef>
              <a:spcAft>
                <a:spcPts val="800"/>
              </a:spcAft>
            </a:pPr>
            <a:r>
              <a:rPr lang="es-CO" sz="2400" b="1" dirty="0">
                <a:effectLst/>
                <a:latin typeface="Amasis MT Pro Light" panose="020B0604020202020204" pitchFamily="18" charset="0"/>
                <a:ea typeface="Times New Roman" panose="02020603050405020304" pitchFamily="18" charset="0"/>
                <a:cs typeface="Times New Roman" panose="02020603050405020304" pitchFamily="18" charset="0"/>
              </a:rPr>
              <a:t>Encuentro de danzas folclóricas </a:t>
            </a:r>
            <a:r>
              <a:rPr lang="es-CO" sz="2400" b="1" dirty="0" err="1">
                <a:latin typeface="Amasis MT Pro Light" panose="020B0604020202020204" pitchFamily="18" charset="0"/>
                <a:ea typeface="Times New Roman" panose="02020603050405020304" pitchFamily="18" charset="0"/>
                <a:cs typeface="Times New Roman" panose="02020603050405020304" pitchFamily="18" charset="0"/>
              </a:rPr>
              <a:t>Trietnia</a:t>
            </a:r>
            <a:endParaRPr lang="es-CO" sz="2000" b="1" dirty="0">
              <a:effectLst/>
              <a:latin typeface="Amasis MT Pro Light" panose="020B0604020202020204" pitchFamily="18" charset="0"/>
              <a:ea typeface="Times New Roman" panose="02020603050405020304" pitchFamily="18" charset="0"/>
              <a:cs typeface="Times New Roman" panose="02020603050405020304" pitchFamily="18" charset="0"/>
            </a:endParaRPr>
          </a:p>
        </p:txBody>
      </p:sp>
      <p:sp>
        <p:nvSpPr>
          <p:cNvPr id="4" name="CuadroTexto 3">
            <a:extLst>
              <a:ext uri="{FF2B5EF4-FFF2-40B4-BE49-F238E27FC236}">
                <a16:creationId xmlns:a16="http://schemas.microsoft.com/office/drawing/2014/main" id="{736C2363-0900-ADC5-6AAE-DAA224952E3C}"/>
              </a:ext>
            </a:extLst>
          </p:cNvPr>
          <p:cNvSpPr txBox="1"/>
          <p:nvPr/>
        </p:nvSpPr>
        <p:spPr>
          <a:xfrm>
            <a:off x="7753940" y="1181354"/>
            <a:ext cx="4567990" cy="830997"/>
          </a:xfrm>
          <a:prstGeom prst="rect">
            <a:avLst/>
          </a:prstGeom>
          <a:noFill/>
        </p:spPr>
        <p:txBody>
          <a:bodyPr wrap="square">
            <a:spAutoFit/>
          </a:bodyPr>
          <a:lstStyle/>
          <a:p>
            <a:pPr marL="0" marR="0" algn="ctr">
              <a:spcBef>
                <a:spcPts val="0"/>
              </a:spcBef>
              <a:spcAft>
                <a:spcPts val="800"/>
              </a:spcAft>
            </a:pPr>
            <a:r>
              <a:rPr lang="es-CO" sz="2400" b="1" dirty="0">
                <a:latin typeface="Amasis MT Pro Light" panose="020B0604020202020204" pitchFamily="18" charset="0"/>
                <a:ea typeface="Times New Roman" panose="02020603050405020304" pitchFamily="18" charset="0"/>
                <a:cs typeface="Times New Roman" panose="02020603050405020304" pitchFamily="18" charset="0"/>
              </a:rPr>
              <a:t>Concurso</a:t>
            </a:r>
            <a:r>
              <a:rPr lang="es-CO" sz="2400" b="1" dirty="0">
                <a:effectLst/>
                <a:latin typeface="Amasis MT Pro Light" panose="020B0604020202020204" pitchFamily="18" charset="0"/>
                <a:ea typeface="Times New Roman" panose="02020603050405020304" pitchFamily="18" charset="0"/>
                <a:cs typeface="Times New Roman" panose="02020603050405020304" pitchFamily="18" charset="0"/>
              </a:rPr>
              <a:t> de tamboras y bailes cantaos</a:t>
            </a:r>
            <a:endParaRPr lang="es-CO" sz="2000" b="1" dirty="0">
              <a:effectLst/>
              <a:latin typeface="Amasis MT Pro Light" panose="020B0604020202020204" pitchFamily="18" charset="0"/>
              <a:ea typeface="Times New Roman" panose="02020603050405020304" pitchFamily="18" charset="0"/>
              <a:cs typeface="Times New Roman" panose="02020603050405020304" pitchFamily="18" charset="0"/>
            </a:endParaRPr>
          </a:p>
        </p:txBody>
      </p:sp>
      <p:pic>
        <p:nvPicPr>
          <p:cNvPr id="15" name="Imagen 14">
            <a:extLst>
              <a:ext uri="{FF2B5EF4-FFF2-40B4-BE49-F238E27FC236}">
                <a16:creationId xmlns:a16="http://schemas.microsoft.com/office/drawing/2014/main" id="{8B4BF7B2-B85A-4ED6-BDEC-7C924240B286}"/>
              </a:ext>
            </a:extLst>
          </p:cNvPr>
          <p:cNvPicPr/>
          <p:nvPr/>
        </p:nvPicPr>
        <p:blipFill rotWithShape="1">
          <a:blip r:embed="rId7"/>
          <a:srcRect l="9212" r="9875" b="10289"/>
          <a:stretch/>
        </p:blipFill>
        <p:spPr bwMode="auto">
          <a:xfrm>
            <a:off x="4211395" y="2331433"/>
            <a:ext cx="3895726" cy="2574608"/>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16" name="Imagen 15">
            <a:extLst>
              <a:ext uri="{FF2B5EF4-FFF2-40B4-BE49-F238E27FC236}">
                <a16:creationId xmlns:a16="http://schemas.microsoft.com/office/drawing/2014/main" id="{E35AAEF0-BD70-47E9-8D4F-628289DDB46D}"/>
              </a:ext>
            </a:extLst>
          </p:cNvPr>
          <p:cNvPicPr/>
          <p:nvPr/>
        </p:nvPicPr>
        <p:blipFill rotWithShape="1">
          <a:blip r:embed="rId8"/>
          <a:srcRect l="15584" t="6051" r="14952" b="10586"/>
          <a:stretch/>
        </p:blipFill>
        <p:spPr bwMode="auto">
          <a:xfrm>
            <a:off x="109537" y="2277141"/>
            <a:ext cx="3895725" cy="262890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17" name="Imagen 16">
            <a:extLst>
              <a:ext uri="{FF2B5EF4-FFF2-40B4-BE49-F238E27FC236}">
                <a16:creationId xmlns:a16="http://schemas.microsoft.com/office/drawing/2014/main" id="{49CF7D18-9592-414C-B3F9-D0BA93B51F5D}"/>
              </a:ext>
            </a:extLst>
          </p:cNvPr>
          <p:cNvPicPr/>
          <p:nvPr/>
        </p:nvPicPr>
        <p:blipFill rotWithShape="1">
          <a:blip r:embed="rId9"/>
          <a:srcRect l="33436" t="30505" r="31563" b="22594"/>
          <a:stretch/>
        </p:blipFill>
        <p:spPr bwMode="auto">
          <a:xfrm>
            <a:off x="8341695" y="2102272"/>
            <a:ext cx="3426257" cy="262890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7297412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Salud</a:t>
            </a:r>
          </a:p>
          <a:p>
            <a:pPr algn="ctr"/>
            <a:endParaRPr lang="es-CO" b="1" dirty="0">
              <a:ln w="22225">
                <a:solidFill>
                  <a:schemeClr val="accent2"/>
                </a:solidFill>
                <a:prstDash val="solid"/>
              </a:ln>
              <a:solidFill>
                <a:schemeClr val="accent2">
                  <a:lumMod val="40000"/>
                  <a:lumOff val="60000"/>
                </a:schemeClr>
              </a:solidFill>
            </a:endParaRPr>
          </a:p>
        </p:txBody>
      </p:sp>
      <p:sp>
        <p:nvSpPr>
          <p:cNvPr id="30" name="CuadroTexto 29">
            <a:extLst>
              <a:ext uri="{FF2B5EF4-FFF2-40B4-BE49-F238E27FC236}">
                <a16:creationId xmlns:a16="http://schemas.microsoft.com/office/drawing/2014/main" id="{E386FB85-09A1-345F-2792-2E7095BEF229}"/>
              </a:ext>
            </a:extLst>
          </p:cNvPr>
          <p:cNvSpPr txBox="1"/>
          <p:nvPr/>
        </p:nvSpPr>
        <p:spPr>
          <a:xfrm>
            <a:off x="-970320" y="5443112"/>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2" name="CuadroTexto 1">
            <a:extLst>
              <a:ext uri="{FF2B5EF4-FFF2-40B4-BE49-F238E27FC236}">
                <a16:creationId xmlns:a16="http://schemas.microsoft.com/office/drawing/2014/main" id="{26065055-571A-68A3-2F5B-8C8EBEE606BF}"/>
              </a:ext>
            </a:extLst>
          </p:cNvPr>
          <p:cNvSpPr txBox="1"/>
          <p:nvPr/>
        </p:nvSpPr>
        <p:spPr>
          <a:xfrm>
            <a:off x="0" y="1696173"/>
            <a:ext cx="4358149" cy="461665"/>
          </a:xfrm>
          <a:prstGeom prst="rect">
            <a:avLst/>
          </a:prstGeom>
          <a:noFill/>
        </p:spPr>
        <p:txBody>
          <a:bodyPr wrap="square">
            <a:spAutoFit/>
          </a:bodyPr>
          <a:lstStyle/>
          <a:p>
            <a:pPr marL="0" marR="0" algn="ctr">
              <a:spcBef>
                <a:spcPts val="0"/>
              </a:spcBef>
              <a:spcAft>
                <a:spcPts val="800"/>
              </a:spcAft>
            </a:pPr>
            <a:r>
              <a:rPr lang="es-ES" sz="2400" b="1" dirty="0">
                <a:latin typeface="Amasis MT Pro Light" panose="020B0604020202020204" pitchFamily="18" charset="0"/>
                <a:ea typeface="Times New Roman" panose="02020603050405020304" pitchFamily="18" charset="0"/>
                <a:cs typeface="Times New Roman" panose="02020603050405020304" pitchFamily="18" charset="0"/>
              </a:rPr>
              <a:t>V</a:t>
            </a:r>
            <a:r>
              <a:rPr lang="es-CO" sz="2400" b="1" dirty="0" err="1">
                <a:latin typeface="Amasis MT Pro Light" panose="020B0604020202020204" pitchFamily="18" charset="0"/>
                <a:ea typeface="Times New Roman" panose="02020603050405020304" pitchFamily="18" charset="0"/>
                <a:cs typeface="Times New Roman" panose="02020603050405020304" pitchFamily="18" charset="0"/>
              </a:rPr>
              <a:t>ivamos</a:t>
            </a:r>
            <a:r>
              <a:rPr lang="es-CO" sz="2400" b="1" dirty="0">
                <a:latin typeface="Amasis MT Pro Light" panose="020B0604020202020204" pitchFamily="18" charset="0"/>
                <a:ea typeface="Times New Roman" panose="02020603050405020304" pitchFamily="18" charset="0"/>
                <a:cs typeface="Times New Roman" panose="02020603050405020304" pitchFamily="18" charset="0"/>
              </a:rPr>
              <a:t> la Cumbia</a:t>
            </a:r>
            <a:endParaRPr lang="es-CO" sz="2000" b="1" dirty="0">
              <a:effectLst/>
              <a:latin typeface="Amasis MT Pro Light" panose="020B0604020202020204" pitchFamily="18" charset="0"/>
              <a:ea typeface="Times New Roman" panose="02020603050405020304" pitchFamily="18" charset="0"/>
              <a:cs typeface="Times New Roman" panose="02020603050405020304" pitchFamily="18" charset="0"/>
            </a:endParaRPr>
          </a:p>
        </p:txBody>
      </p:sp>
      <p:pic>
        <p:nvPicPr>
          <p:cNvPr id="15" name="Imagen 14">
            <a:extLst>
              <a:ext uri="{FF2B5EF4-FFF2-40B4-BE49-F238E27FC236}">
                <a16:creationId xmlns:a16="http://schemas.microsoft.com/office/drawing/2014/main" id="{BC4CF4CA-1577-4F99-969F-D22E429D7D2E}"/>
              </a:ext>
            </a:extLst>
          </p:cNvPr>
          <p:cNvPicPr/>
          <p:nvPr/>
        </p:nvPicPr>
        <p:blipFill rotWithShape="1">
          <a:blip r:embed="rId7"/>
          <a:srcRect l="33049" t="30009" r="31344" b="22343"/>
          <a:stretch/>
        </p:blipFill>
        <p:spPr bwMode="auto">
          <a:xfrm>
            <a:off x="232610" y="2212974"/>
            <a:ext cx="3620252" cy="3175002"/>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14" name="Imagen 13">
            <a:extLst>
              <a:ext uri="{FF2B5EF4-FFF2-40B4-BE49-F238E27FC236}">
                <a16:creationId xmlns:a16="http://schemas.microsoft.com/office/drawing/2014/main" id="{4A29FD34-C0B0-4EEC-AC48-5D0EFC9B06FB}"/>
              </a:ext>
            </a:extLst>
          </p:cNvPr>
          <p:cNvPicPr/>
          <p:nvPr/>
        </p:nvPicPr>
        <p:blipFill rotWithShape="1">
          <a:blip r:embed="rId8"/>
          <a:srcRect l="30037" t="34783" r="24198" b="26897"/>
          <a:stretch/>
        </p:blipFill>
        <p:spPr bwMode="auto">
          <a:xfrm>
            <a:off x="8475828" y="2483903"/>
            <a:ext cx="3483562" cy="3026944"/>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18" name="CuadroTexto 17">
            <a:extLst>
              <a:ext uri="{FF2B5EF4-FFF2-40B4-BE49-F238E27FC236}">
                <a16:creationId xmlns:a16="http://schemas.microsoft.com/office/drawing/2014/main" id="{AF7C25D6-8B15-4B50-AACB-CE16D70BD56C}"/>
              </a:ext>
            </a:extLst>
          </p:cNvPr>
          <p:cNvSpPr txBox="1"/>
          <p:nvPr/>
        </p:nvSpPr>
        <p:spPr>
          <a:xfrm>
            <a:off x="8184787" y="1155161"/>
            <a:ext cx="3938134" cy="1200329"/>
          </a:xfrm>
          <a:prstGeom prst="rect">
            <a:avLst/>
          </a:prstGeom>
          <a:noFill/>
        </p:spPr>
        <p:txBody>
          <a:bodyPr wrap="square">
            <a:spAutoFit/>
          </a:bodyPr>
          <a:lstStyle/>
          <a:p>
            <a:pPr marL="0" marR="0" algn="ctr">
              <a:spcBef>
                <a:spcPts val="0"/>
              </a:spcBef>
              <a:spcAft>
                <a:spcPts val="800"/>
              </a:spcAft>
            </a:pPr>
            <a:r>
              <a:rPr lang="es-ES" sz="2400" b="1" dirty="0">
                <a:effectLst/>
                <a:latin typeface="Amasis MT Pro Light" panose="020B0604020202020204" pitchFamily="18" charset="0"/>
                <a:ea typeface="Times New Roman" panose="02020603050405020304" pitchFamily="18" charset="0"/>
                <a:cs typeface="Times New Roman" panose="02020603050405020304" pitchFamily="18" charset="0"/>
              </a:rPr>
              <a:t>Dialogo y taller de </a:t>
            </a:r>
            <a:r>
              <a:rPr lang="es-ES" sz="2400" b="1" dirty="0">
                <a:latin typeface="Amasis MT Pro Light" panose="020B0604020202020204" pitchFamily="18" charset="0"/>
                <a:ea typeface="Times New Roman" panose="02020603050405020304" pitchFamily="18" charset="0"/>
                <a:cs typeface="Times New Roman" panose="02020603050405020304" pitchFamily="18" charset="0"/>
              </a:rPr>
              <a:t>participación con el Ministerio de Cultura</a:t>
            </a:r>
            <a:endParaRPr lang="es-CO" sz="2000" b="1" dirty="0">
              <a:effectLst/>
              <a:latin typeface="Amasis MT Pro Light" panose="020B0604020202020204" pitchFamily="18" charset="0"/>
              <a:ea typeface="Times New Roman" panose="02020603050405020304" pitchFamily="18" charset="0"/>
              <a:cs typeface="Times New Roman" panose="02020603050405020304" pitchFamily="18" charset="0"/>
            </a:endParaRPr>
          </a:p>
        </p:txBody>
      </p:sp>
      <p:pic>
        <p:nvPicPr>
          <p:cNvPr id="19" name="Imagen 18">
            <a:extLst>
              <a:ext uri="{FF2B5EF4-FFF2-40B4-BE49-F238E27FC236}">
                <a16:creationId xmlns:a16="http://schemas.microsoft.com/office/drawing/2014/main" id="{AD7EE1B2-9F93-47A3-9129-303049D3C6AF}"/>
              </a:ext>
            </a:extLst>
          </p:cNvPr>
          <p:cNvPicPr/>
          <p:nvPr/>
        </p:nvPicPr>
        <p:blipFill rotWithShape="1">
          <a:blip r:embed="rId9"/>
          <a:srcRect l="34003" t="15627" r="36936" b="7234"/>
          <a:stretch/>
        </p:blipFill>
        <p:spPr bwMode="auto">
          <a:xfrm>
            <a:off x="4216738" y="1657133"/>
            <a:ext cx="3831459" cy="3118138"/>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20" name="CuadroTexto 19">
            <a:extLst>
              <a:ext uri="{FF2B5EF4-FFF2-40B4-BE49-F238E27FC236}">
                <a16:creationId xmlns:a16="http://schemas.microsoft.com/office/drawing/2014/main" id="{ECD5AF46-C053-46D1-ACE4-C0565B627149}"/>
              </a:ext>
            </a:extLst>
          </p:cNvPr>
          <p:cNvSpPr txBox="1"/>
          <p:nvPr/>
        </p:nvSpPr>
        <p:spPr>
          <a:xfrm>
            <a:off x="3916925" y="1060971"/>
            <a:ext cx="4358149" cy="461665"/>
          </a:xfrm>
          <a:prstGeom prst="rect">
            <a:avLst/>
          </a:prstGeom>
          <a:noFill/>
        </p:spPr>
        <p:txBody>
          <a:bodyPr wrap="square">
            <a:spAutoFit/>
          </a:bodyPr>
          <a:lstStyle/>
          <a:p>
            <a:pPr marL="0" marR="0" algn="ctr">
              <a:spcBef>
                <a:spcPts val="0"/>
              </a:spcBef>
              <a:spcAft>
                <a:spcPts val="800"/>
              </a:spcAft>
            </a:pPr>
            <a:r>
              <a:rPr lang="es-ES" sz="2400" b="1" dirty="0">
                <a:effectLst/>
                <a:latin typeface="Amasis MT Pro Light" panose="020B0604020202020204" pitchFamily="18" charset="0"/>
                <a:ea typeface="Times New Roman" panose="02020603050405020304" pitchFamily="18" charset="0"/>
                <a:cs typeface="Times New Roman" panose="02020603050405020304" pitchFamily="18" charset="0"/>
              </a:rPr>
              <a:t>Fomento de la lectura</a:t>
            </a:r>
            <a:endParaRPr lang="es-CO" sz="2000" b="1" dirty="0">
              <a:effectLst/>
              <a:latin typeface="Amasis MT Pro Light" panose="020B060402020202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3444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Imagen 13453256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4983" y="2985146"/>
            <a:ext cx="3503295" cy="279167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3"/>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4"/>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5"/>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6"/>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7" cstate="hqprint">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Salud</a:t>
            </a:r>
          </a:p>
          <a:p>
            <a:pPr algn="ctr"/>
            <a:endParaRPr lang="es-CO" b="1" dirty="0">
              <a:ln w="22225">
                <a:solidFill>
                  <a:schemeClr val="accent2"/>
                </a:solidFill>
                <a:prstDash val="solid"/>
              </a:ln>
              <a:solidFill>
                <a:schemeClr val="accent2">
                  <a:lumMod val="40000"/>
                  <a:lumOff val="60000"/>
                </a:schemeClr>
              </a:solidFill>
            </a:endParaRPr>
          </a:p>
        </p:txBody>
      </p:sp>
      <p:sp>
        <p:nvSpPr>
          <p:cNvPr id="16" name="Rectángulo 15">
            <a:extLst>
              <a:ext uri="{FF2B5EF4-FFF2-40B4-BE49-F238E27FC236}">
                <a16:creationId xmlns:a16="http://schemas.microsoft.com/office/drawing/2014/main" id="{80B48D26-EAD7-2DF6-7989-E2B522FA2F2A}"/>
              </a:ext>
            </a:extLst>
          </p:cNvPr>
          <p:cNvSpPr/>
          <p:nvPr/>
        </p:nvSpPr>
        <p:spPr>
          <a:xfrm>
            <a:off x="-221349" y="1659732"/>
            <a:ext cx="5195087"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8800" b="1" dirty="0">
                <a:ln/>
                <a:solidFill>
                  <a:srgbClr val="00B050"/>
                </a:solidFill>
              </a:rPr>
              <a:t>2.465</a:t>
            </a:r>
            <a:endParaRPr lang="es-ES" sz="8800" b="1" cap="none" spc="0" dirty="0">
              <a:ln/>
              <a:solidFill>
                <a:srgbClr val="00B050"/>
              </a:solidFill>
              <a:effectLst/>
            </a:endParaRPr>
          </a:p>
        </p:txBody>
      </p:sp>
      <p:sp>
        <p:nvSpPr>
          <p:cNvPr id="17" name="CuadroTexto 16">
            <a:extLst>
              <a:ext uri="{FF2B5EF4-FFF2-40B4-BE49-F238E27FC236}">
                <a16:creationId xmlns:a16="http://schemas.microsoft.com/office/drawing/2014/main" id="{7C6CAE46-7713-5886-158C-AA67EDDA6140}"/>
              </a:ext>
            </a:extLst>
          </p:cNvPr>
          <p:cNvSpPr txBox="1"/>
          <p:nvPr/>
        </p:nvSpPr>
        <p:spPr>
          <a:xfrm>
            <a:off x="344437" y="2840229"/>
            <a:ext cx="3945978" cy="1107996"/>
          </a:xfrm>
          <a:prstGeom prst="rect">
            <a:avLst/>
          </a:prstGeom>
          <a:noFill/>
        </p:spPr>
        <p:txBody>
          <a:bodyPr wrap="square">
            <a:spAutoFit/>
          </a:bodyPr>
          <a:lstStyle/>
          <a:p>
            <a:pPr marL="0" marR="0" algn="ctr">
              <a:spcBef>
                <a:spcPts val="0"/>
              </a:spcBef>
              <a:spcAft>
                <a:spcPts val="800"/>
              </a:spcAft>
            </a:pPr>
            <a:r>
              <a:rPr lang="es-CO" sz="2200" dirty="0">
                <a:effectLst/>
                <a:latin typeface="Amasis MT Pro Light" panose="020B0604020202020204" pitchFamily="18" charset="0"/>
                <a:ea typeface="Times New Roman" panose="02020603050405020304" pitchFamily="18" charset="0"/>
                <a:cs typeface="Times New Roman" panose="02020603050405020304" pitchFamily="18" charset="0"/>
              </a:rPr>
              <a:t>Personas beneficiadas a través de la estrategia </a:t>
            </a:r>
            <a:r>
              <a:rPr lang="es-CO" sz="2200" dirty="0">
                <a:latin typeface="Amasis MT Pro Light" panose="020B0604020202020204" pitchFamily="18" charset="0"/>
                <a:ea typeface="Times New Roman" panose="02020603050405020304" pitchFamily="18" charset="0"/>
                <a:cs typeface="Times New Roman" panose="02020603050405020304" pitchFamily="18" charset="0"/>
              </a:rPr>
              <a:t>de Rehabilitación Basada en la Comunidad - </a:t>
            </a:r>
            <a:r>
              <a:rPr lang="es-CO" sz="2200" dirty="0">
                <a:effectLst/>
                <a:latin typeface="Amasis MT Pro Light" panose="020B0604020202020204" pitchFamily="18" charset="0"/>
                <a:ea typeface="Times New Roman" panose="02020603050405020304" pitchFamily="18" charset="0"/>
                <a:cs typeface="Times New Roman" panose="02020603050405020304" pitchFamily="18" charset="0"/>
              </a:rPr>
              <a:t>RBC</a:t>
            </a:r>
          </a:p>
        </p:txBody>
      </p:sp>
      <p:sp>
        <p:nvSpPr>
          <p:cNvPr id="19" name="CuadroTexto 18">
            <a:extLst>
              <a:ext uri="{FF2B5EF4-FFF2-40B4-BE49-F238E27FC236}">
                <a16:creationId xmlns:a16="http://schemas.microsoft.com/office/drawing/2014/main" id="{EA5EF328-706E-7D86-BC4F-03474AC3B52B}"/>
              </a:ext>
            </a:extLst>
          </p:cNvPr>
          <p:cNvSpPr txBox="1"/>
          <p:nvPr/>
        </p:nvSpPr>
        <p:spPr>
          <a:xfrm>
            <a:off x="173139" y="4008584"/>
            <a:ext cx="4800599" cy="584775"/>
          </a:xfrm>
          <a:prstGeom prst="rect">
            <a:avLst/>
          </a:prstGeom>
          <a:noFill/>
        </p:spPr>
        <p:txBody>
          <a:bodyPr wrap="square">
            <a:spAutoFit/>
          </a:bodyPr>
          <a:lstStyle/>
          <a:p>
            <a:r>
              <a:rPr lang="es-CO" sz="3200" b="1" dirty="0">
                <a:latin typeface="Amasis MT Pro Light" panose="020B0604020202020204" pitchFamily="18" charset="0"/>
                <a:cs typeface="Times New Roman" panose="02020603050405020304" pitchFamily="18" charset="0"/>
              </a:rPr>
              <a:t>Inversión: </a:t>
            </a:r>
            <a:r>
              <a:rPr lang="es-CO" sz="3200" dirty="0">
                <a:latin typeface="Amasis MT Pro Light" panose="020B0604020202020204" pitchFamily="18" charset="0"/>
                <a:cs typeface="Times New Roman" panose="02020603050405020304" pitchFamily="18" charset="0"/>
              </a:rPr>
              <a:t>$ 2.000.000.000</a:t>
            </a:r>
          </a:p>
        </p:txBody>
      </p:sp>
      <p:cxnSp>
        <p:nvCxnSpPr>
          <p:cNvPr id="26" name="Conector recto 25">
            <a:extLst>
              <a:ext uri="{FF2B5EF4-FFF2-40B4-BE49-F238E27FC236}">
                <a16:creationId xmlns:a16="http://schemas.microsoft.com/office/drawing/2014/main" id="{53FB1A3F-9F90-1AD7-E610-8D65F13ED0CC}"/>
              </a:ext>
            </a:extLst>
          </p:cNvPr>
          <p:cNvCxnSpPr>
            <a:cxnSpLocks/>
          </p:cNvCxnSpPr>
          <p:nvPr/>
        </p:nvCxnSpPr>
        <p:spPr>
          <a:xfrm>
            <a:off x="4868372" y="2021510"/>
            <a:ext cx="0" cy="3402490"/>
          </a:xfrm>
          <a:prstGeom prst="line">
            <a:avLst/>
          </a:prstGeom>
          <a:ln w="19050" cap="rnd">
            <a:solidFill>
              <a:schemeClr val="tx1"/>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30" name="CuadroTexto 29">
            <a:extLst>
              <a:ext uri="{FF2B5EF4-FFF2-40B4-BE49-F238E27FC236}">
                <a16:creationId xmlns:a16="http://schemas.microsoft.com/office/drawing/2014/main" id="{E386FB85-09A1-345F-2792-2E7095BEF229}"/>
              </a:ext>
            </a:extLst>
          </p:cNvPr>
          <p:cNvSpPr txBox="1"/>
          <p:nvPr/>
        </p:nvSpPr>
        <p:spPr>
          <a:xfrm>
            <a:off x="-395046" y="5594247"/>
            <a:ext cx="6335486" cy="2829493"/>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3" name="CuadroTexto 2">
            <a:extLst>
              <a:ext uri="{FF2B5EF4-FFF2-40B4-BE49-F238E27FC236}">
                <a16:creationId xmlns:a16="http://schemas.microsoft.com/office/drawing/2014/main" id="{C6119089-DCDF-A976-2F4A-0CACE89844AE}"/>
              </a:ext>
            </a:extLst>
          </p:cNvPr>
          <p:cNvSpPr txBox="1"/>
          <p:nvPr/>
        </p:nvSpPr>
        <p:spPr>
          <a:xfrm>
            <a:off x="3975935" y="805190"/>
            <a:ext cx="3945978" cy="523220"/>
          </a:xfrm>
          <a:prstGeom prst="rect">
            <a:avLst/>
          </a:prstGeom>
          <a:noFill/>
        </p:spPr>
        <p:txBody>
          <a:bodyPr wrap="square">
            <a:spAutoFit/>
          </a:bodyPr>
          <a:lstStyle/>
          <a:p>
            <a:pPr marL="0" marR="0" algn="ctr">
              <a:spcBef>
                <a:spcPts val="0"/>
              </a:spcBef>
              <a:spcAft>
                <a:spcPts val="800"/>
              </a:spcAft>
            </a:pPr>
            <a:r>
              <a:rPr lang="es-CO" sz="2800" b="1" dirty="0">
                <a:effectLst/>
                <a:latin typeface="Amasis MT Pro Light" panose="020B0604020202020204" pitchFamily="18" charset="0"/>
                <a:ea typeface="Times New Roman" panose="02020603050405020304" pitchFamily="18" charset="0"/>
                <a:cs typeface="Times New Roman" panose="02020603050405020304" pitchFamily="18" charset="0"/>
              </a:rPr>
              <a:t>DISCAPACIDAD</a:t>
            </a:r>
            <a:endParaRPr lang="es-CO" sz="2200" b="1" dirty="0">
              <a:effectLst/>
              <a:latin typeface="Amasis MT Pro Light" panose="020B0604020202020204" pitchFamily="18" charset="0"/>
              <a:ea typeface="Times New Roman" panose="02020603050405020304" pitchFamily="18" charset="0"/>
              <a:cs typeface="Times New Roman" panose="02020603050405020304" pitchFamily="18" charset="0"/>
            </a:endParaRPr>
          </a:p>
        </p:txBody>
      </p:sp>
      <p:pic>
        <p:nvPicPr>
          <p:cNvPr id="2" name="Imagen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62418" y="1083012"/>
            <a:ext cx="4092835" cy="232646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79825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Imagen 527320784" descr="D:\Usuario\Desktop\foto 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3688" y="4045796"/>
            <a:ext cx="2867781" cy="242475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Imagen 527320793" descr="D:\Fundación Social Horizontes 2023\Registros Fotográficos y Videográficos 2023\7. Octubre\DSC_16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2354" y="4045796"/>
            <a:ext cx="3145550" cy="242475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4"/>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5"/>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6"/>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7"/>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8" cstate="hqprint">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Salud</a:t>
            </a:r>
          </a:p>
          <a:p>
            <a:pPr algn="ctr"/>
            <a:endParaRPr lang="es-CO" b="1" dirty="0">
              <a:ln w="22225">
                <a:solidFill>
                  <a:schemeClr val="accent2"/>
                </a:solidFill>
                <a:prstDash val="solid"/>
              </a:ln>
              <a:solidFill>
                <a:schemeClr val="accent2">
                  <a:lumMod val="40000"/>
                  <a:lumOff val="60000"/>
                </a:schemeClr>
              </a:solidFill>
            </a:endParaRPr>
          </a:p>
        </p:txBody>
      </p:sp>
      <p:sp>
        <p:nvSpPr>
          <p:cNvPr id="16" name="Rectángulo 15">
            <a:extLst>
              <a:ext uri="{FF2B5EF4-FFF2-40B4-BE49-F238E27FC236}">
                <a16:creationId xmlns:a16="http://schemas.microsoft.com/office/drawing/2014/main" id="{80B48D26-EAD7-2DF6-7989-E2B522FA2F2A}"/>
              </a:ext>
            </a:extLst>
          </p:cNvPr>
          <p:cNvSpPr/>
          <p:nvPr/>
        </p:nvSpPr>
        <p:spPr>
          <a:xfrm>
            <a:off x="-260490" y="1653442"/>
            <a:ext cx="5195087"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8800" b="1" cap="none" spc="0" dirty="0">
                <a:ln/>
                <a:solidFill>
                  <a:srgbClr val="00B050"/>
                </a:solidFill>
                <a:effectLst/>
              </a:rPr>
              <a:t>2.465</a:t>
            </a:r>
          </a:p>
        </p:txBody>
      </p:sp>
      <p:sp>
        <p:nvSpPr>
          <p:cNvPr id="17" name="CuadroTexto 16">
            <a:extLst>
              <a:ext uri="{FF2B5EF4-FFF2-40B4-BE49-F238E27FC236}">
                <a16:creationId xmlns:a16="http://schemas.microsoft.com/office/drawing/2014/main" id="{7C6CAE46-7713-5886-158C-AA67EDDA6140}"/>
              </a:ext>
            </a:extLst>
          </p:cNvPr>
          <p:cNvSpPr txBox="1"/>
          <p:nvPr/>
        </p:nvSpPr>
        <p:spPr>
          <a:xfrm>
            <a:off x="427311" y="2795150"/>
            <a:ext cx="3945978" cy="769441"/>
          </a:xfrm>
          <a:prstGeom prst="rect">
            <a:avLst/>
          </a:prstGeom>
          <a:noFill/>
        </p:spPr>
        <p:txBody>
          <a:bodyPr wrap="square">
            <a:spAutoFit/>
          </a:bodyPr>
          <a:lstStyle/>
          <a:p>
            <a:pPr marL="0" marR="0" algn="ctr">
              <a:spcBef>
                <a:spcPts val="0"/>
              </a:spcBef>
              <a:spcAft>
                <a:spcPts val="800"/>
              </a:spcAft>
            </a:pPr>
            <a:r>
              <a:rPr lang="es-CO" sz="2200" dirty="0">
                <a:effectLst/>
                <a:latin typeface="Amasis MT Pro Light" panose="020B0604020202020204" pitchFamily="18" charset="0"/>
                <a:ea typeface="Times New Roman" panose="02020603050405020304" pitchFamily="18" charset="0"/>
                <a:cs typeface="Times New Roman" panose="02020603050405020304" pitchFamily="18" charset="0"/>
              </a:rPr>
              <a:t>Visitas domiciliarias realizadas programa</a:t>
            </a:r>
            <a:r>
              <a:rPr lang="es-CO" sz="2200" dirty="0">
                <a:latin typeface="Amasis MT Pro Light" panose="020B0604020202020204" pitchFamily="18" charset="0"/>
                <a:ea typeface="Times New Roman" panose="02020603050405020304" pitchFamily="18" charset="0"/>
                <a:cs typeface="Times New Roman" panose="02020603050405020304" pitchFamily="18" charset="0"/>
              </a:rPr>
              <a:t> </a:t>
            </a:r>
            <a:r>
              <a:rPr lang="es-CO" sz="2200" dirty="0">
                <a:effectLst/>
                <a:latin typeface="Amasis MT Pro Light" panose="020B0604020202020204" pitchFamily="18" charset="0"/>
                <a:ea typeface="Times New Roman" panose="02020603050405020304" pitchFamily="18" charset="0"/>
                <a:cs typeface="Times New Roman" panose="02020603050405020304" pitchFamily="18" charset="0"/>
              </a:rPr>
              <a:t>RBC</a:t>
            </a:r>
          </a:p>
        </p:txBody>
      </p:sp>
      <p:cxnSp>
        <p:nvCxnSpPr>
          <p:cNvPr id="26" name="Conector recto 25">
            <a:extLst>
              <a:ext uri="{FF2B5EF4-FFF2-40B4-BE49-F238E27FC236}">
                <a16:creationId xmlns:a16="http://schemas.microsoft.com/office/drawing/2014/main" id="{53FB1A3F-9F90-1AD7-E610-8D65F13ED0CC}"/>
              </a:ext>
            </a:extLst>
          </p:cNvPr>
          <p:cNvCxnSpPr>
            <a:cxnSpLocks/>
          </p:cNvCxnSpPr>
          <p:nvPr/>
        </p:nvCxnSpPr>
        <p:spPr>
          <a:xfrm>
            <a:off x="4897687" y="1971104"/>
            <a:ext cx="0" cy="3402490"/>
          </a:xfrm>
          <a:prstGeom prst="line">
            <a:avLst/>
          </a:prstGeom>
          <a:ln w="19050" cap="rnd">
            <a:solidFill>
              <a:schemeClr val="tx1"/>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30" name="CuadroTexto 29">
            <a:extLst>
              <a:ext uri="{FF2B5EF4-FFF2-40B4-BE49-F238E27FC236}">
                <a16:creationId xmlns:a16="http://schemas.microsoft.com/office/drawing/2014/main" id="{E386FB85-09A1-345F-2792-2E7095BEF229}"/>
              </a:ext>
            </a:extLst>
          </p:cNvPr>
          <p:cNvSpPr txBox="1"/>
          <p:nvPr/>
        </p:nvSpPr>
        <p:spPr>
          <a:xfrm>
            <a:off x="-1414800" y="5597885"/>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3" name="CuadroTexto 2">
            <a:extLst>
              <a:ext uri="{FF2B5EF4-FFF2-40B4-BE49-F238E27FC236}">
                <a16:creationId xmlns:a16="http://schemas.microsoft.com/office/drawing/2014/main" id="{C6119089-DCDF-A976-2F4A-0CACE89844AE}"/>
              </a:ext>
            </a:extLst>
          </p:cNvPr>
          <p:cNvSpPr txBox="1"/>
          <p:nvPr/>
        </p:nvSpPr>
        <p:spPr>
          <a:xfrm>
            <a:off x="3975935" y="843767"/>
            <a:ext cx="3945978" cy="523220"/>
          </a:xfrm>
          <a:prstGeom prst="rect">
            <a:avLst/>
          </a:prstGeom>
          <a:noFill/>
        </p:spPr>
        <p:txBody>
          <a:bodyPr wrap="square">
            <a:spAutoFit/>
          </a:bodyPr>
          <a:lstStyle/>
          <a:p>
            <a:pPr marL="0" marR="0" algn="ctr">
              <a:spcBef>
                <a:spcPts val="0"/>
              </a:spcBef>
              <a:spcAft>
                <a:spcPts val="800"/>
              </a:spcAft>
            </a:pPr>
            <a:r>
              <a:rPr lang="es-CO" sz="2800" b="1" dirty="0">
                <a:effectLst/>
                <a:latin typeface="Amasis MT Pro Light" panose="020B0604020202020204" pitchFamily="18" charset="0"/>
                <a:ea typeface="Times New Roman" panose="02020603050405020304" pitchFamily="18" charset="0"/>
                <a:cs typeface="Times New Roman" panose="02020603050405020304" pitchFamily="18" charset="0"/>
              </a:rPr>
              <a:t>DISCAPACIDAD</a:t>
            </a:r>
            <a:endParaRPr lang="es-CO" sz="2200" b="1" dirty="0">
              <a:effectLst/>
              <a:latin typeface="Amasis MT Pro Light" panose="020B0604020202020204" pitchFamily="18" charset="0"/>
              <a:ea typeface="Times New Roman" panose="02020603050405020304" pitchFamily="18" charset="0"/>
              <a:cs typeface="Times New Roman" panose="02020603050405020304" pitchFamily="18" charset="0"/>
            </a:endParaRPr>
          </a:p>
        </p:txBody>
      </p:sp>
      <p:cxnSp>
        <p:nvCxnSpPr>
          <p:cNvPr id="2" name="Conector recto 1">
            <a:extLst>
              <a:ext uri="{FF2B5EF4-FFF2-40B4-BE49-F238E27FC236}">
                <a16:creationId xmlns:a16="http://schemas.microsoft.com/office/drawing/2014/main" id="{D9960390-2B10-2E8D-44C1-180177B79F5E}"/>
              </a:ext>
            </a:extLst>
          </p:cNvPr>
          <p:cNvCxnSpPr>
            <a:cxnSpLocks/>
          </p:cNvCxnSpPr>
          <p:nvPr/>
        </p:nvCxnSpPr>
        <p:spPr>
          <a:xfrm flipV="1">
            <a:off x="187293" y="3672349"/>
            <a:ext cx="4452696" cy="15883"/>
          </a:xfrm>
          <a:prstGeom prst="line">
            <a:avLst/>
          </a:prstGeom>
          <a:ln w="19050" cap="rnd">
            <a:solidFill>
              <a:schemeClr val="tx1"/>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10" name="Rectángulo 9">
            <a:extLst>
              <a:ext uri="{FF2B5EF4-FFF2-40B4-BE49-F238E27FC236}">
                <a16:creationId xmlns:a16="http://schemas.microsoft.com/office/drawing/2014/main" id="{03E4FB4C-CAED-D05B-9AC9-37421E738F17}"/>
              </a:ext>
            </a:extLst>
          </p:cNvPr>
          <p:cNvSpPr/>
          <p:nvPr/>
        </p:nvSpPr>
        <p:spPr>
          <a:xfrm>
            <a:off x="-197244" y="3688232"/>
            <a:ext cx="5195087"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8800" b="1" dirty="0">
                <a:ln/>
                <a:solidFill>
                  <a:srgbClr val="00B050"/>
                </a:solidFill>
              </a:rPr>
              <a:t>400</a:t>
            </a:r>
            <a:endParaRPr lang="es-ES" sz="8800" b="1" cap="none" spc="0" dirty="0">
              <a:ln/>
              <a:solidFill>
                <a:srgbClr val="00B050"/>
              </a:solidFill>
              <a:effectLst/>
            </a:endParaRPr>
          </a:p>
        </p:txBody>
      </p:sp>
      <p:sp>
        <p:nvSpPr>
          <p:cNvPr id="12" name="CuadroTexto 11">
            <a:extLst>
              <a:ext uri="{FF2B5EF4-FFF2-40B4-BE49-F238E27FC236}">
                <a16:creationId xmlns:a16="http://schemas.microsoft.com/office/drawing/2014/main" id="{3AA10F5E-17F8-8297-208C-DBBDFF53236C}"/>
              </a:ext>
            </a:extLst>
          </p:cNvPr>
          <p:cNvSpPr txBox="1"/>
          <p:nvPr/>
        </p:nvSpPr>
        <p:spPr>
          <a:xfrm>
            <a:off x="395108" y="4889006"/>
            <a:ext cx="3945978" cy="769441"/>
          </a:xfrm>
          <a:prstGeom prst="rect">
            <a:avLst/>
          </a:prstGeom>
          <a:noFill/>
        </p:spPr>
        <p:txBody>
          <a:bodyPr wrap="square">
            <a:spAutoFit/>
          </a:bodyPr>
          <a:lstStyle/>
          <a:p>
            <a:pPr marL="0" marR="0" algn="ctr">
              <a:spcBef>
                <a:spcPts val="0"/>
              </a:spcBef>
              <a:spcAft>
                <a:spcPts val="800"/>
              </a:spcAft>
            </a:pPr>
            <a:r>
              <a:rPr lang="es-CO" sz="2200" dirty="0">
                <a:effectLst/>
                <a:latin typeface="Amasis MT Pro Light" panose="020B0604020202020204" pitchFamily="18" charset="0"/>
                <a:ea typeface="Times New Roman" panose="02020603050405020304" pitchFamily="18" charset="0"/>
                <a:cs typeface="Times New Roman" panose="02020603050405020304" pitchFamily="18" charset="0"/>
              </a:rPr>
              <a:t>Entrega de herramientas de apoyo y kits de rehabilitación </a:t>
            </a:r>
          </a:p>
        </p:txBody>
      </p:sp>
      <p:pic>
        <p:nvPicPr>
          <p:cNvPr id="2050" name="Imagen 3"/>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207313" y="1391790"/>
            <a:ext cx="2980565" cy="245309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Imagen 527320795" descr="D:\Fundación Social Horizontes 2023\Registros Fotográficos y Videográficos 2023\7. Octubre\DSC_164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10194" y="1359309"/>
            <a:ext cx="3249168" cy="250795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4148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1" name="Imagen 2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91312" y="3821814"/>
            <a:ext cx="3067206" cy="2555915"/>
          </a:xfrm>
          <a:prstGeom prst="rect">
            <a:avLst/>
          </a:prstGeom>
          <a:ln>
            <a:noFill/>
          </a:ln>
          <a:effectLst>
            <a:outerShdw blurRad="190500" algn="tl" rotWithShape="0">
              <a:srgbClr val="000000">
                <a:alpha val="70000"/>
              </a:srgbClr>
            </a:outerShdw>
          </a:effectLst>
        </p:spPr>
      </p:pic>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4"/>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5"/>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6"/>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7"/>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8" cstate="hqprint">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Salud</a:t>
            </a:r>
          </a:p>
          <a:p>
            <a:pPr algn="ctr"/>
            <a:endParaRPr lang="es-CO" b="1" dirty="0">
              <a:ln w="22225">
                <a:solidFill>
                  <a:schemeClr val="accent2"/>
                </a:solidFill>
                <a:prstDash val="solid"/>
              </a:ln>
              <a:solidFill>
                <a:schemeClr val="accent2">
                  <a:lumMod val="40000"/>
                  <a:lumOff val="60000"/>
                </a:schemeClr>
              </a:solidFill>
            </a:endParaRPr>
          </a:p>
        </p:txBody>
      </p:sp>
      <p:sp>
        <p:nvSpPr>
          <p:cNvPr id="16" name="Rectángulo 15">
            <a:extLst>
              <a:ext uri="{FF2B5EF4-FFF2-40B4-BE49-F238E27FC236}">
                <a16:creationId xmlns:a16="http://schemas.microsoft.com/office/drawing/2014/main" id="{80B48D26-EAD7-2DF6-7989-E2B522FA2F2A}"/>
              </a:ext>
            </a:extLst>
          </p:cNvPr>
          <p:cNvSpPr/>
          <p:nvPr/>
        </p:nvSpPr>
        <p:spPr>
          <a:xfrm>
            <a:off x="175153" y="1591644"/>
            <a:ext cx="5195087"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8800" b="1" dirty="0">
                <a:ln/>
                <a:solidFill>
                  <a:srgbClr val="00B050"/>
                </a:solidFill>
              </a:rPr>
              <a:t>2.533</a:t>
            </a:r>
            <a:endParaRPr lang="es-ES" sz="8800" b="1" cap="none" spc="0" dirty="0">
              <a:ln/>
              <a:solidFill>
                <a:srgbClr val="00B050"/>
              </a:solidFill>
              <a:effectLst/>
            </a:endParaRPr>
          </a:p>
        </p:txBody>
      </p:sp>
      <p:sp>
        <p:nvSpPr>
          <p:cNvPr id="17" name="CuadroTexto 16">
            <a:extLst>
              <a:ext uri="{FF2B5EF4-FFF2-40B4-BE49-F238E27FC236}">
                <a16:creationId xmlns:a16="http://schemas.microsoft.com/office/drawing/2014/main" id="{7C6CAE46-7713-5886-158C-AA67EDDA6140}"/>
              </a:ext>
            </a:extLst>
          </p:cNvPr>
          <p:cNvSpPr txBox="1"/>
          <p:nvPr/>
        </p:nvSpPr>
        <p:spPr>
          <a:xfrm>
            <a:off x="799707" y="2743524"/>
            <a:ext cx="3945978" cy="1107996"/>
          </a:xfrm>
          <a:prstGeom prst="rect">
            <a:avLst/>
          </a:prstGeom>
          <a:noFill/>
        </p:spPr>
        <p:txBody>
          <a:bodyPr wrap="square">
            <a:spAutoFit/>
          </a:bodyPr>
          <a:lstStyle/>
          <a:p>
            <a:pPr marL="0" marR="0" algn="ctr">
              <a:spcBef>
                <a:spcPts val="0"/>
              </a:spcBef>
              <a:spcAft>
                <a:spcPts val="800"/>
              </a:spcAft>
            </a:pPr>
            <a:r>
              <a:rPr lang="es-CO" sz="2200" dirty="0">
                <a:effectLst/>
                <a:latin typeface="Amasis MT Pro Light" panose="020B0604020202020204" pitchFamily="18" charset="0"/>
                <a:ea typeface="Times New Roman" panose="02020603050405020304" pitchFamily="18" charset="0"/>
                <a:cs typeface="Times New Roman" panose="02020603050405020304" pitchFamily="18" charset="0"/>
              </a:rPr>
              <a:t>Personas con valoración integral de condiciones de personas con discapacidad</a:t>
            </a:r>
          </a:p>
        </p:txBody>
      </p:sp>
      <p:cxnSp>
        <p:nvCxnSpPr>
          <p:cNvPr id="26" name="Conector recto 25">
            <a:extLst>
              <a:ext uri="{FF2B5EF4-FFF2-40B4-BE49-F238E27FC236}">
                <a16:creationId xmlns:a16="http://schemas.microsoft.com/office/drawing/2014/main" id="{53FB1A3F-9F90-1AD7-E610-8D65F13ED0CC}"/>
              </a:ext>
            </a:extLst>
          </p:cNvPr>
          <p:cNvCxnSpPr>
            <a:cxnSpLocks/>
          </p:cNvCxnSpPr>
          <p:nvPr/>
        </p:nvCxnSpPr>
        <p:spPr>
          <a:xfrm>
            <a:off x="5179034" y="1942924"/>
            <a:ext cx="0" cy="3402490"/>
          </a:xfrm>
          <a:prstGeom prst="line">
            <a:avLst/>
          </a:prstGeom>
          <a:ln w="19050" cap="rnd">
            <a:solidFill>
              <a:schemeClr val="tx1"/>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30" name="CuadroTexto 29">
            <a:extLst>
              <a:ext uri="{FF2B5EF4-FFF2-40B4-BE49-F238E27FC236}">
                <a16:creationId xmlns:a16="http://schemas.microsoft.com/office/drawing/2014/main" id="{E386FB85-09A1-345F-2792-2E7095BEF229}"/>
              </a:ext>
            </a:extLst>
          </p:cNvPr>
          <p:cNvSpPr txBox="1"/>
          <p:nvPr/>
        </p:nvSpPr>
        <p:spPr>
          <a:xfrm>
            <a:off x="-1096310" y="5484359"/>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3" name="CuadroTexto 2">
            <a:extLst>
              <a:ext uri="{FF2B5EF4-FFF2-40B4-BE49-F238E27FC236}">
                <a16:creationId xmlns:a16="http://schemas.microsoft.com/office/drawing/2014/main" id="{C6119089-DCDF-A976-2F4A-0CACE89844AE}"/>
              </a:ext>
            </a:extLst>
          </p:cNvPr>
          <p:cNvSpPr txBox="1"/>
          <p:nvPr/>
        </p:nvSpPr>
        <p:spPr>
          <a:xfrm>
            <a:off x="3975935" y="843767"/>
            <a:ext cx="3945978" cy="523220"/>
          </a:xfrm>
          <a:prstGeom prst="rect">
            <a:avLst/>
          </a:prstGeom>
          <a:noFill/>
        </p:spPr>
        <p:txBody>
          <a:bodyPr wrap="square">
            <a:spAutoFit/>
          </a:bodyPr>
          <a:lstStyle/>
          <a:p>
            <a:pPr marL="0" marR="0" algn="ctr">
              <a:spcBef>
                <a:spcPts val="0"/>
              </a:spcBef>
              <a:spcAft>
                <a:spcPts val="800"/>
              </a:spcAft>
            </a:pPr>
            <a:r>
              <a:rPr lang="es-CO" sz="2800" b="1" dirty="0">
                <a:effectLst/>
                <a:latin typeface="Amasis MT Pro Light" panose="020B0604020202020204" pitchFamily="18" charset="0"/>
                <a:ea typeface="Times New Roman" panose="02020603050405020304" pitchFamily="18" charset="0"/>
                <a:cs typeface="Times New Roman" panose="02020603050405020304" pitchFamily="18" charset="0"/>
              </a:rPr>
              <a:t>DISCAPACIDAD</a:t>
            </a:r>
            <a:endParaRPr lang="es-CO" sz="2200" b="1" dirty="0">
              <a:effectLst/>
              <a:latin typeface="Amasis MT Pro Light" panose="020B0604020202020204" pitchFamily="18" charset="0"/>
              <a:ea typeface="Times New Roman" panose="02020603050405020304" pitchFamily="18" charset="0"/>
              <a:cs typeface="Times New Roman" panose="02020603050405020304" pitchFamily="18" charset="0"/>
            </a:endParaRPr>
          </a:p>
        </p:txBody>
      </p:sp>
      <p:cxnSp>
        <p:nvCxnSpPr>
          <p:cNvPr id="2" name="Conector recto 1">
            <a:extLst>
              <a:ext uri="{FF2B5EF4-FFF2-40B4-BE49-F238E27FC236}">
                <a16:creationId xmlns:a16="http://schemas.microsoft.com/office/drawing/2014/main" id="{D9960390-2B10-2E8D-44C1-180177B79F5E}"/>
              </a:ext>
            </a:extLst>
          </p:cNvPr>
          <p:cNvCxnSpPr>
            <a:cxnSpLocks/>
          </p:cNvCxnSpPr>
          <p:nvPr/>
        </p:nvCxnSpPr>
        <p:spPr>
          <a:xfrm flipV="1">
            <a:off x="542856" y="3851520"/>
            <a:ext cx="4444973" cy="28805"/>
          </a:xfrm>
          <a:prstGeom prst="line">
            <a:avLst/>
          </a:prstGeom>
          <a:ln w="19050" cap="rnd">
            <a:solidFill>
              <a:schemeClr val="tx1"/>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10" name="Rectángulo 9">
            <a:extLst>
              <a:ext uri="{FF2B5EF4-FFF2-40B4-BE49-F238E27FC236}">
                <a16:creationId xmlns:a16="http://schemas.microsoft.com/office/drawing/2014/main" id="{03E4FB4C-CAED-D05B-9AC9-37421E738F17}"/>
              </a:ext>
            </a:extLst>
          </p:cNvPr>
          <p:cNvSpPr/>
          <p:nvPr/>
        </p:nvSpPr>
        <p:spPr>
          <a:xfrm>
            <a:off x="105189" y="3644169"/>
            <a:ext cx="5195087"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8800" b="1" dirty="0">
                <a:ln/>
                <a:solidFill>
                  <a:srgbClr val="00B050"/>
                </a:solidFill>
              </a:rPr>
              <a:t>112</a:t>
            </a:r>
            <a:endParaRPr lang="es-ES" sz="8800" b="1" cap="none" spc="0" dirty="0">
              <a:ln/>
              <a:solidFill>
                <a:srgbClr val="00B050"/>
              </a:solidFill>
              <a:effectLst/>
            </a:endParaRPr>
          </a:p>
        </p:txBody>
      </p:sp>
      <p:sp>
        <p:nvSpPr>
          <p:cNvPr id="12" name="CuadroTexto 11">
            <a:extLst>
              <a:ext uri="{FF2B5EF4-FFF2-40B4-BE49-F238E27FC236}">
                <a16:creationId xmlns:a16="http://schemas.microsoft.com/office/drawing/2014/main" id="{3AA10F5E-17F8-8297-208C-DBBDFF53236C}"/>
              </a:ext>
            </a:extLst>
          </p:cNvPr>
          <p:cNvSpPr txBox="1"/>
          <p:nvPr/>
        </p:nvSpPr>
        <p:spPr>
          <a:xfrm>
            <a:off x="694011" y="4998149"/>
            <a:ext cx="3945978" cy="769441"/>
          </a:xfrm>
          <a:prstGeom prst="rect">
            <a:avLst/>
          </a:prstGeom>
          <a:noFill/>
        </p:spPr>
        <p:txBody>
          <a:bodyPr wrap="square">
            <a:spAutoFit/>
          </a:bodyPr>
          <a:lstStyle/>
          <a:p>
            <a:pPr marL="0" marR="0" algn="ctr">
              <a:spcBef>
                <a:spcPts val="0"/>
              </a:spcBef>
              <a:spcAft>
                <a:spcPts val="800"/>
              </a:spcAft>
            </a:pPr>
            <a:r>
              <a:rPr lang="es-CO" sz="2200" dirty="0">
                <a:effectLst/>
                <a:latin typeface="Amasis MT Pro Light" panose="020B0604020202020204" pitchFamily="18" charset="0"/>
                <a:ea typeface="Times New Roman" panose="02020603050405020304" pitchFamily="18" charset="0"/>
                <a:cs typeface="Times New Roman" panose="02020603050405020304" pitchFamily="18" charset="0"/>
              </a:rPr>
              <a:t>Dispositivos tecnológicos entregados</a:t>
            </a:r>
          </a:p>
        </p:txBody>
      </p:sp>
      <p:pic>
        <p:nvPicPr>
          <p:cNvPr id="3074" name="Imagen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40202" y="1423566"/>
            <a:ext cx="3218265" cy="222060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18"/>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76904" y="1395641"/>
            <a:ext cx="3067207" cy="2248528"/>
          </a:xfrm>
          <a:prstGeom prst="rect">
            <a:avLst/>
          </a:prstGeom>
          <a:ln>
            <a:noFill/>
          </a:ln>
          <a:effectLst>
            <a:outerShdw blurRad="190500" algn="tl" rotWithShape="0">
              <a:srgbClr val="000000">
                <a:alpha val="70000"/>
              </a:srgbClr>
            </a:outerShdw>
          </a:effectLst>
        </p:spPr>
      </p:pic>
      <p:pic>
        <p:nvPicPr>
          <p:cNvPr id="20" name="Imagen 19"/>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24014" y="3847072"/>
            <a:ext cx="3034452" cy="255591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0685479"/>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387A2B1B-63A8-DCEC-2220-4B747C2740FA}"/>
              </a:ext>
            </a:extLst>
          </p:cNvPr>
          <p:cNvSpPr txBox="1"/>
          <p:nvPr/>
        </p:nvSpPr>
        <p:spPr>
          <a:xfrm>
            <a:off x="1553579" y="4625482"/>
            <a:ext cx="9084842" cy="981487"/>
          </a:xfrm>
          <a:prstGeom prst="rect">
            <a:avLst/>
          </a:prstGeom>
          <a:noFill/>
        </p:spPr>
        <p:txBody>
          <a:bodyPr wrap="square">
            <a:spAutoFit/>
          </a:bodyPr>
          <a:lstStyle/>
          <a:p>
            <a:pPr marL="0" marR="0" algn="ctr">
              <a:lnSpc>
                <a:spcPct val="107000"/>
              </a:lnSpc>
              <a:spcBef>
                <a:spcPts val="0"/>
              </a:spcBef>
              <a:spcAft>
                <a:spcPts val="800"/>
              </a:spcAft>
            </a:pPr>
            <a:r>
              <a:rPr lang="es-CO" sz="5400" b="1" dirty="0">
                <a:latin typeface="Cochocib Script Latin Pro" panose="02000503000000020003" pitchFamily="2" charset="0"/>
                <a:ea typeface="Times New Roman" panose="02020603050405020304" pitchFamily="18" charset="0"/>
                <a:cs typeface="Times New Roman" panose="02020603050405020304" pitchFamily="18" charset="0"/>
              </a:rPr>
              <a:t>Jefe:</a:t>
            </a:r>
            <a:r>
              <a:rPr lang="es-CO" sz="5400" b="1" dirty="0">
                <a:effectLst/>
                <a:latin typeface="Cochocib Script Latin Pro" panose="02000503000000020003" pitchFamily="2" charset="0"/>
                <a:ea typeface="Times New Roman" panose="02020603050405020304" pitchFamily="18" charset="0"/>
                <a:cs typeface="Times New Roman" panose="02020603050405020304" pitchFamily="18" charset="0"/>
              </a:rPr>
              <a:t> </a:t>
            </a:r>
            <a:r>
              <a:rPr lang="es-CO" sz="5400" dirty="0">
                <a:latin typeface="Cochocib Script Latin Pro" panose="02000503000000020003" pitchFamily="2" charset="0"/>
                <a:ea typeface="Times New Roman" panose="02020603050405020304" pitchFamily="18" charset="0"/>
                <a:cs typeface="Times New Roman" panose="02020603050405020304" pitchFamily="18" charset="0"/>
              </a:rPr>
              <a:t>Dr.</a:t>
            </a:r>
            <a:r>
              <a:rPr lang="es-CO" sz="5400" b="1" dirty="0">
                <a:latin typeface="Cochocib Script Latin Pro" panose="02000503000000020003" pitchFamily="2" charset="0"/>
                <a:ea typeface="Times New Roman" panose="02020603050405020304" pitchFamily="18" charset="0"/>
                <a:cs typeface="Times New Roman" panose="02020603050405020304" pitchFamily="18" charset="0"/>
              </a:rPr>
              <a:t> </a:t>
            </a:r>
            <a:r>
              <a:rPr lang="es-CO" sz="5400" dirty="0">
                <a:effectLst/>
                <a:latin typeface="Cochocib Script Latin Pro" panose="02000503000000020003" pitchFamily="2" charset="0"/>
                <a:ea typeface="Times New Roman" panose="02020603050405020304" pitchFamily="18" charset="0"/>
                <a:cs typeface="Times New Roman" panose="02020603050405020304" pitchFamily="18" charset="0"/>
              </a:rPr>
              <a:t>Sergio Castañeda Salazar</a:t>
            </a:r>
          </a:p>
        </p:txBody>
      </p:sp>
      <p:pic>
        <p:nvPicPr>
          <p:cNvPr id="2" name="Imagen 1" descr="Logotipo&#10;&#10;Descripción generada automáticamente">
            <a:extLst>
              <a:ext uri="{FF2B5EF4-FFF2-40B4-BE49-F238E27FC236}">
                <a16:creationId xmlns:a16="http://schemas.microsoft.com/office/drawing/2014/main" id="{D1EBE822-17F4-6C93-8D7B-E98EEC7FC5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124" y="1467293"/>
            <a:ext cx="9746395" cy="3160136"/>
          </a:xfrm>
          <a:prstGeom prst="rect">
            <a:avLst/>
          </a:prstGeom>
        </p:spPr>
      </p:pic>
    </p:spTree>
    <p:extLst>
      <p:ext uri="{BB962C8B-B14F-4D97-AF65-F5344CB8AC3E}">
        <p14:creationId xmlns:p14="http://schemas.microsoft.com/office/powerpoint/2010/main" val="15206327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9" name="Imagen 18" descr="IMG_575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90591" y="3239319"/>
            <a:ext cx="3169376" cy="3151057"/>
          </a:xfrm>
          <a:prstGeom prst="rect">
            <a:avLst/>
          </a:prstGeom>
          <a:ln>
            <a:noFill/>
          </a:ln>
          <a:effectLst>
            <a:outerShdw blurRad="190500" algn="tl" rotWithShape="0">
              <a:srgbClr val="000000">
                <a:alpha val="70000"/>
              </a:srgbClr>
            </a:outerShdw>
          </a:effectLst>
        </p:spPr>
      </p:pic>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4"/>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5"/>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6"/>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7"/>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8" cstate="hqprint">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Salud</a:t>
            </a:r>
          </a:p>
          <a:p>
            <a:pPr algn="ctr"/>
            <a:endParaRPr lang="es-CO" b="1" dirty="0">
              <a:ln w="22225">
                <a:solidFill>
                  <a:schemeClr val="accent2"/>
                </a:solidFill>
                <a:prstDash val="solid"/>
              </a:ln>
              <a:solidFill>
                <a:schemeClr val="accent2">
                  <a:lumMod val="40000"/>
                  <a:lumOff val="60000"/>
                </a:schemeClr>
              </a:solidFill>
            </a:endParaRPr>
          </a:p>
        </p:txBody>
      </p:sp>
      <p:sp>
        <p:nvSpPr>
          <p:cNvPr id="16" name="Rectángulo 15">
            <a:extLst>
              <a:ext uri="{FF2B5EF4-FFF2-40B4-BE49-F238E27FC236}">
                <a16:creationId xmlns:a16="http://schemas.microsoft.com/office/drawing/2014/main" id="{80B48D26-EAD7-2DF6-7989-E2B522FA2F2A}"/>
              </a:ext>
            </a:extLst>
          </p:cNvPr>
          <p:cNvSpPr/>
          <p:nvPr/>
        </p:nvSpPr>
        <p:spPr>
          <a:xfrm>
            <a:off x="175153" y="1591644"/>
            <a:ext cx="5195087"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8800" b="1" dirty="0">
                <a:ln/>
                <a:solidFill>
                  <a:srgbClr val="00B050"/>
                </a:solidFill>
              </a:rPr>
              <a:t>459</a:t>
            </a:r>
            <a:endParaRPr lang="es-ES" sz="8800" b="1" cap="none" spc="0" dirty="0">
              <a:ln/>
              <a:solidFill>
                <a:srgbClr val="00B050"/>
              </a:solidFill>
              <a:effectLst/>
            </a:endParaRPr>
          </a:p>
        </p:txBody>
      </p:sp>
      <p:sp>
        <p:nvSpPr>
          <p:cNvPr id="17" name="CuadroTexto 16">
            <a:extLst>
              <a:ext uri="{FF2B5EF4-FFF2-40B4-BE49-F238E27FC236}">
                <a16:creationId xmlns:a16="http://schemas.microsoft.com/office/drawing/2014/main" id="{7C6CAE46-7713-5886-158C-AA67EDDA6140}"/>
              </a:ext>
            </a:extLst>
          </p:cNvPr>
          <p:cNvSpPr txBox="1"/>
          <p:nvPr/>
        </p:nvSpPr>
        <p:spPr>
          <a:xfrm>
            <a:off x="799707" y="2743524"/>
            <a:ext cx="3945978" cy="1107996"/>
          </a:xfrm>
          <a:prstGeom prst="rect">
            <a:avLst/>
          </a:prstGeom>
          <a:noFill/>
        </p:spPr>
        <p:txBody>
          <a:bodyPr wrap="square">
            <a:spAutoFit/>
          </a:bodyPr>
          <a:lstStyle/>
          <a:p>
            <a:pPr marL="0" marR="0" algn="ctr">
              <a:spcBef>
                <a:spcPts val="0"/>
              </a:spcBef>
              <a:spcAft>
                <a:spcPts val="800"/>
              </a:spcAft>
            </a:pPr>
            <a:r>
              <a:rPr lang="es-CO" sz="2200" dirty="0">
                <a:effectLst/>
                <a:latin typeface="Amasis MT Pro Light" panose="020B0604020202020204" pitchFamily="18" charset="0"/>
                <a:ea typeface="Times New Roman" panose="02020603050405020304" pitchFamily="18" charset="0"/>
                <a:cs typeface="Times New Roman" panose="02020603050405020304" pitchFamily="18" charset="0"/>
              </a:rPr>
              <a:t>Personas con discapacidad escolarizadas en primaria y bachillerato</a:t>
            </a:r>
          </a:p>
        </p:txBody>
      </p:sp>
      <p:cxnSp>
        <p:nvCxnSpPr>
          <p:cNvPr id="26" name="Conector recto 25">
            <a:extLst>
              <a:ext uri="{FF2B5EF4-FFF2-40B4-BE49-F238E27FC236}">
                <a16:creationId xmlns:a16="http://schemas.microsoft.com/office/drawing/2014/main" id="{53FB1A3F-9F90-1AD7-E610-8D65F13ED0CC}"/>
              </a:ext>
            </a:extLst>
          </p:cNvPr>
          <p:cNvCxnSpPr>
            <a:cxnSpLocks/>
          </p:cNvCxnSpPr>
          <p:nvPr/>
        </p:nvCxnSpPr>
        <p:spPr>
          <a:xfrm>
            <a:off x="5179034" y="1942924"/>
            <a:ext cx="0" cy="3402490"/>
          </a:xfrm>
          <a:prstGeom prst="line">
            <a:avLst/>
          </a:prstGeom>
          <a:ln w="19050" cap="rnd">
            <a:solidFill>
              <a:schemeClr val="tx1"/>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30" name="CuadroTexto 29">
            <a:extLst>
              <a:ext uri="{FF2B5EF4-FFF2-40B4-BE49-F238E27FC236}">
                <a16:creationId xmlns:a16="http://schemas.microsoft.com/office/drawing/2014/main" id="{E386FB85-09A1-345F-2792-2E7095BEF229}"/>
              </a:ext>
            </a:extLst>
          </p:cNvPr>
          <p:cNvSpPr txBox="1"/>
          <p:nvPr/>
        </p:nvSpPr>
        <p:spPr>
          <a:xfrm>
            <a:off x="-1096310" y="5484359"/>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3" name="CuadroTexto 2">
            <a:extLst>
              <a:ext uri="{FF2B5EF4-FFF2-40B4-BE49-F238E27FC236}">
                <a16:creationId xmlns:a16="http://schemas.microsoft.com/office/drawing/2014/main" id="{C6119089-DCDF-A976-2F4A-0CACE89844AE}"/>
              </a:ext>
            </a:extLst>
          </p:cNvPr>
          <p:cNvSpPr txBox="1"/>
          <p:nvPr/>
        </p:nvSpPr>
        <p:spPr>
          <a:xfrm>
            <a:off x="3975935" y="843767"/>
            <a:ext cx="3945978" cy="523220"/>
          </a:xfrm>
          <a:prstGeom prst="rect">
            <a:avLst/>
          </a:prstGeom>
          <a:noFill/>
        </p:spPr>
        <p:txBody>
          <a:bodyPr wrap="square">
            <a:spAutoFit/>
          </a:bodyPr>
          <a:lstStyle/>
          <a:p>
            <a:pPr marL="0" marR="0" algn="ctr">
              <a:spcBef>
                <a:spcPts val="0"/>
              </a:spcBef>
              <a:spcAft>
                <a:spcPts val="800"/>
              </a:spcAft>
            </a:pPr>
            <a:r>
              <a:rPr lang="es-CO" sz="2800" b="1" dirty="0">
                <a:effectLst/>
                <a:latin typeface="Amasis MT Pro Light" panose="020B0604020202020204" pitchFamily="18" charset="0"/>
                <a:ea typeface="Times New Roman" panose="02020603050405020304" pitchFamily="18" charset="0"/>
                <a:cs typeface="Times New Roman" panose="02020603050405020304" pitchFamily="18" charset="0"/>
              </a:rPr>
              <a:t>DISCAPACIDAD</a:t>
            </a:r>
            <a:endParaRPr lang="es-CO" sz="2200" b="1" dirty="0">
              <a:effectLst/>
              <a:latin typeface="Amasis MT Pro Light" panose="020B0604020202020204" pitchFamily="18" charset="0"/>
              <a:ea typeface="Times New Roman" panose="02020603050405020304" pitchFamily="18" charset="0"/>
              <a:cs typeface="Times New Roman" panose="02020603050405020304" pitchFamily="18" charset="0"/>
            </a:endParaRPr>
          </a:p>
        </p:txBody>
      </p:sp>
      <p:cxnSp>
        <p:nvCxnSpPr>
          <p:cNvPr id="2" name="Conector recto 1">
            <a:extLst>
              <a:ext uri="{FF2B5EF4-FFF2-40B4-BE49-F238E27FC236}">
                <a16:creationId xmlns:a16="http://schemas.microsoft.com/office/drawing/2014/main" id="{D9960390-2B10-2E8D-44C1-180177B79F5E}"/>
              </a:ext>
            </a:extLst>
          </p:cNvPr>
          <p:cNvCxnSpPr>
            <a:cxnSpLocks/>
          </p:cNvCxnSpPr>
          <p:nvPr/>
        </p:nvCxnSpPr>
        <p:spPr>
          <a:xfrm flipV="1">
            <a:off x="542856" y="3851520"/>
            <a:ext cx="4444973" cy="28805"/>
          </a:xfrm>
          <a:prstGeom prst="line">
            <a:avLst/>
          </a:prstGeom>
          <a:ln w="19050" cap="rnd">
            <a:solidFill>
              <a:schemeClr val="tx1"/>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10" name="Rectángulo 9">
            <a:extLst>
              <a:ext uri="{FF2B5EF4-FFF2-40B4-BE49-F238E27FC236}">
                <a16:creationId xmlns:a16="http://schemas.microsoft.com/office/drawing/2014/main" id="{03E4FB4C-CAED-D05B-9AC9-37421E738F17}"/>
              </a:ext>
            </a:extLst>
          </p:cNvPr>
          <p:cNvSpPr/>
          <p:nvPr/>
        </p:nvSpPr>
        <p:spPr>
          <a:xfrm>
            <a:off x="105189" y="3644169"/>
            <a:ext cx="5195087"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8800" b="1" dirty="0">
                <a:ln/>
                <a:solidFill>
                  <a:srgbClr val="00B050"/>
                </a:solidFill>
              </a:rPr>
              <a:t>30</a:t>
            </a:r>
            <a:endParaRPr lang="es-ES" sz="8800" b="1" cap="none" spc="0" dirty="0">
              <a:ln/>
              <a:solidFill>
                <a:srgbClr val="00B050"/>
              </a:solidFill>
              <a:effectLst/>
            </a:endParaRPr>
          </a:p>
        </p:txBody>
      </p:sp>
      <p:sp>
        <p:nvSpPr>
          <p:cNvPr id="12" name="CuadroTexto 11">
            <a:extLst>
              <a:ext uri="{FF2B5EF4-FFF2-40B4-BE49-F238E27FC236}">
                <a16:creationId xmlns:a16="http://schemas.microsoft.com/office/drawing/2014/main" id="{3AA10F5E-17F8-8297-208C-DBBDFF53236C}"/>
              </a:ext>
            </a:extLst>
          </p:cNvPr>
          <p:cNvSpPr txBox="1"/>
          <p:nvPr/>
        </p:nvSpPr>
        <p:spPr>
          <a:xfrm>
            <a:off x="694011" y="4998149"/>
            <a:ext cx="3945978" cy="769441"/>
          </a:xfrm>
          <a:prstGeom prst="rect">
            <a:avLst/>
          </a:prstGeom>
          <a:noFill/>
        </p:spPr>
        <p:txBody>
          <a:bodyPr wrap="square">
            <a:spAutoFit/>
          </a:bodyPr>
          <a:lstStyle/>
          <a:p>
            <a:pPr marL="0" marR="0" algn="ctr">
              <a:spcBef>
                <a:spcPts val="0"/>
              </a:spcBef>
              <a:spcAft>
                <a:spcPts val="800"/>
              </a:spcAft>
            </a:pPr>
            <a:r>
              <a:rPr lang="es-CO" sz="2200" dirty="0">
                <a:effectLst/>
                <a:latin typeface="Amasis MT Pro Light" panose="020B0604020202020204" pitchFamily="18" charset="0"/>
                <a:ea typeface="Times New Roman" panose="02020603050405020304" pitchFamily="18" charset="0"/>
                <a:cs typeface="Times New Roman" panose="02020603050405020304" pitchFamily="18" charset="0"/>
              </a:rPr>
              <a:t>Unidades de emprendimiento entregadas</a:t>
            </a:r>
          </a:p>
        </p:txBody>
      </p:sp>
      <p:pic>
        <p:nvPicPr>
          <p:cNvPr id="18" name="Imagen 17" descr="IMG_5762"/>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46010" y="1476082"/>
            <a:ext cx="3177606" cy="285676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76404323"/>
      </p:ext>
    </p:extLst>
  </p:cSld>
  <p:clrMapOvr>
    <a:overrideClrMapping bg1="lt1" tx1="dk1" bg2="lt2" tx2="dk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cstate="hqprint">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Salud</a:t>
            </a:r>
          </a:p>
          <a:p>
            <a:pPr algn="ctr"/>
            <a:endParaRPr lang="es-CO" b="1" dirty="0">
              <a:ln w="22225">
                <a:solidFill>
                  <a:schemeClr val="accent2"/>
                </a:solidFill>
                <a:prstDash val="solid"/>
              </a:ln>
              <a:solidFill>
                <a:schemeClr val="accent2">
                  <a:lumMod val="40000"/>
                  <a:lumOff val="60000"/>
                </a:schemeClr>
              </a:solidFill>
            </a:endParaRPr>
          </a:p>
        </p:txBody>
      </p:sp>
      <p:sp>
        <p:nvSpPr>
          <p:cNvPr id="16" name="Rectángulo 15">
            <a:extLst>
              <a:ext uri="{FF2B5EF4-FFF2-40B4-BE49-F238E27FC236}">
                <a16:creationId xmlns:a16="http://schemas.microsoft.com/office/drawing/2014/main" id="{80B48D26-EAD7-2DF6-7989-E2B522FA2F2A}"/>
              </a:ext>
            </a:extLst>
          </p:cNvPr>
          <p:cNvSpPr/>
          <p:nvPr/>
        </p:nvSpPr>
        <p:spPr>
          <a:xfrm>
            <a:off x="-909366" y="2642465"/>
            <a:ext cx="5195087"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8800" b="1" dirty="0">
                <a:ln/>
                <a:solidFill>
                  <a:srgbClr val="00B050"/>
                </a:solidFill>
              </a:rPr>
              <a:t>104</a:t>
            </a:r>
            <a:endParaRPr lang="es-ES" sz="8800" b="1" cap="none" spc="0" dirty="0">
              <a:ln/>
              <a:solidFill>
                <a:srgbClr val="00B050"/>
              </a:solidFill>
              <a:effectLst/>
            </a:endParaRPr>
          </a:p>
        </p:txBody>
      </p:sp>
      <p:sp>
        <p:nvSpPr>
          <p:cNvPr id="17" name="CuadroTexto 16">
            <a:extLst>
              <a:ext uri="{FF2B5EF4-FFF2-40B4-BE49-F238E27FC236}">
                <a16:creationId xmlns:a16="http://schemas.microsoft.com/office/drawing/2014/main" id="{7C6CAE46-7713-5886-158C-AA67EDDA6140}"/>
              </a:ext>
            </a:extLst>
          </p:cNvPr>
          <p:cNvSpPr txBox="1"/>
          <p:nvPr/>
        </p:nvSpPr>
        <p:spPr>
          <a:xfrm>
            <a:off x="-284812" y="3826455"/>
            <a:ext cx="3945978" cy="769441"/>
          </a:xfrm>
          <a:prstGeom prst="rect">
            <a:avLst/>
          </a:prstGeom>
          <a:noFill/>
        </p:spPr>
        <p:txBody>
          <a:bodyPr wrap="square">
            <a:spAutoFit/>
          </a:bodyPr>
          <a:lstStyle/>
          <a:p>
            <a:pPr marL="0" marR="0" algn="ctr">
              <a:spcBef>
                <a:spcPts val="0"/>
              </a:spcBef>
              <a:spcAft>
                <a:spcPts val="800"/>
              </a:spcAft>
            </a:pPr>
            <a:r>
              <a:rPr lang="es-CO" sz="2200" dirty="0">
                <a:effectLst/>
                <a:latin typeface="Amasis MT Pro Light" panose="020B0604020202020204" pitchFamily="18" charset="0"/>
                <a:ea typeface="Times New Roman" panose="02020603050405020304" pitchFamily="18" charset="0"/>
                <a:cs typeface="Times New Roman" panose="02020603050405020304" pitchFamily="18" charset="0"/>
              </a:rPr>
              <a:t>Personas con discapacidad certificadas</a:t>
            </a:r>
          </a:p>
        </p:txBody>
      </p:sp>
      <p:cxnSp>
        <p:nvCxnSpPr>
          <p:cNvPr id="26" name="Conector recto 25">
            <a:extLst>
              <a:ext uri="{FF2B5EF4-FFF2-40B4-BE49-F238E27FC236}">
                <a16:creationId xmlns:a16="http://schemas.microsoft.com/office/drawing/2014/main" id="{53FB1A3F-9F90-1AD7-E610-8D65F13ED0CC}"/>
              </a:ext>
            </a:extLst>
          </p:cNvPr>
          <p:cNvCxnSpPr>
            <a:cxnSpLocks/>
          </p:cNvCxnSpPr>
          <p:nvPr/>
        </p:nvCxnSpPr>
        <p:spPr>
          <a:xfrm>
            <a:off x="3504781" y="1968682"/>
            <a:ext cx="0" cy="3402490"/>
          </a:xfrm>
          <a:prstGeom prst="line">
            <a:avLst/>
          </a:prstGeom>
          <a:ln w="19050" cap="rnd">
            <a:solidFill>
              <a:schemeClr val="tx1"/>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30" name="CuadroTexto 29">
            <a:extLst>
              <a:ext uri="{FF2B5EF4-FFF2-40B4-BE49-F238E27FC236}">
                <a16:creationId xmlns:a16="http://schemas.microsoft.com/office/drawing/2014/main" id="{E386FB85-09A1-345F-2792-2E7095BEF229}"/>
              </a:ext>
            </a:extLst>
          </p:cNvPr>
          <p:cNvSpPr txBox="1"/>
          <p:nvPr/>
        </p:nvSpPr>
        <p:spPr>
          <a:xfrm>
            <a:off x="-1225340" y="5649325"/>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3" name="CuadroTexto 2">
            <a:extLst>
              <a:ext uri="{FF2B5EF4-FFF2-40B4-BE49-F238E27FC236}">
                <a16:creationId xmlns:a16="http://schemas.microsoft.com/office/drawing/2014/main" id="{C6119089-DCDF-A976-2F4A-0CACE89844AE}"/>
              </a:ext>
            </a:extLst>
          </p:cNvPr>
          <p:cNvSpPr txBox="1"/>
          <p:nvPr/>
        </p:nvSpPr>
        <p:spPr>
          <a:xfrm>
            <a:off x="3975935" y="843767"/>
            <a:ext cx="3945978" cy="523220"/>
          </a:xfrm>
          <a:prstGeom prst="rect">
            <a:avLst/>
          </a:prstGeom>
          <a:noFill/>
        </p:spPr>
        <p:txBody>
          <a:bodyPr wrap="square">
            <a:spAutoFit/>
          </a:bodyPr>
          <a:lstStyle/>
          <a:p>
            <a:pPr marL="0" marR="0" algn="ctr">
              <a:spcBef>
                <a:spcPts val="0"/>
              </a:spcBef>
              <a:spcAft>
                <a:spcPts val="800"/>
              </a:spcAft>
            </a:pPr>
            <a:r>
              <a:rPr lang="es-CO" sz="2800" b="1" dirty="0">
                <a:effectLst/>
                <a:latin typeface="Amasis MT Pro Light" panose="020B0604020202020204" pitchFamily="18" charset="0"/>
                <a:ea typeface="Times New Roman" panose="02020603050405020304" pitchFamily="18" charset="0"/>
                <a:cs typeface="Times New Roman" panose="02020603050405020304" pitchFamily="18" charset="0"/>
              </a:rPr>
              <a:t>DISCAPACIDAD</a:t>
            </a:r>
            <a:endParaRPr lang="es-CO" sz="2200" b="1" dirty="0">
              <a:effectLst/>
              <a:latin typeface="Amasis MT Pro Light" panose="020B0604020202020204" pitchFamily="18" charset="0"/>
              <a:ea typeface="Times New Roman" panose="02020603050405020304" pitchFamily="18" charset="0"/>
              <a:cs typeface="Times New Roman" panose="02020603050405020304" pitchFamily="18" charset="0"/>
            </a:endParaRPr>
          </a:p>
        </p:txBody>
      </p:sp>
      <p:pic>
        <p:nvPicPr>
          <p:cNvPr id="5" name="Imagen 4">
            <a:extLst>
              <a:ext uri="{FF2B5EF4-FFF2-40B4-BE49-F238E27FC236}">
                <a16:creationId xmlns:a16="http://schemas.microsoft.com/office/drawing/2014/main" id="{1590EBF1-51AF-7CAE-B3F2-26A04F0BCB2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852862" y="1414848"/>
            <a:ext cx="3190105" cy="2526258"/>
          </a:xfrm>
          <a:prstGeom prst="rect">
            <a:avLst/>
          </a:prstGeom>
          <a:ln>
            <a:noFill/>
          </a:ln>
          <a:effectLst>
            <a:outerShdw blurRad="190500" algn="tl" rotWithShape="0">
              <a:srgbClr val="000000">
                <a:alpha val="70000"/>
              </a:srgbClr>
            </a:outerShdw>
          </a:effectLst>
        </p:spPr>
      </p:pic>
      <p:pic>
        <p:nvPicPr>
          <p:cNvPr id="18" name="Imagen 17">
            <a:extLst>
              <a:ext uri="{FF2B5EF4-FFF2-40B4-BE49-F238E27FC236}">
                <a16:creationId xmlns:a16="http://schemas.microsoft.com/office/drawing/2014/main" id="{4315A295-9B10-EE71-9989-E20BA6708E9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052878" y="1066801"/>
            <a:ext cx="3190105" cy="2874306"/>
          </a:xfrm>
          <a:prstGeom prst="rect">
            <a:avLst/>
          </a:prstGeom>
          <a:ln>
            <a:noFill/>
          </a:ln>
          <a:effectLst>
            <a:outerShdw blurRad="190500" algn="tl" rotWithShape="0">
              <a:srgbClr val="000000">
                <a:alpha val="70000"/>
              </a:srgbClr>
            </a:outerShdw>
          </a:effectLst>
        </p:spPr>
      </p:pic>
      <p:pic>
        <p:nvPicPr>
          <p:cNvPr id="20" name="Imagen 19">
            <a:extLst>
              <a:ext uri="{FF2B5EF4-FFF2-40B4-BE49-F238E27FC236}">
                <a16:creationId xmlns:a16="http://schemas.microsoft.com/office/drawing/2014/main" id="{60C3A3C6-AC43-727F-60F1-9E9E78DC6585}"/>
              </a:ext>
            </a:extLst>
          </p:cNvPr>
          <p:cNvPicPr>
            <a:picLocks noChangeAspect="1"/>
          </p:cNvPicPr>
          <p:nvPr/>
        </p:nvPicPr>
        <p:blipFill rotWithShape="1">
          <a:blip r:embed="rId9">
            <a:extLst>
              <a:ext uri="{28A0092B-C50C-407E-A947-70E740481C1C}">
                <a14:useLocalDpi xmlns:a14="http://schemas.microsoft.com/office/drawing/2010/main" val="0"/>
              </a:ext>
            </a:extLst>
          </a:blip>
          <a:srcRect t="21193" b="34194"/>
          <a:stretch/>
        </p:blipFill>
        <p:spPr>
          <a:xfrm>
            <a:off x="6099582" y="4089015"/>
            <a:ext cx="3061627" cy="242452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77919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387A2B1B-63A8-DCEC-2220-4B747C2740FA}"/>
              </a:ext>
            </a:extLst>
          </p:cNvPr>
          <p:cNvSpPr txBox="1"/>
          <p:nvPr/>
        </p:nvSpPr>
        <p:spPr>
          <a:xfrm>
            <a:off x="2163257" y="5123322"/>
            <a:ext cx="8307933" cy="981487"/>
          </a:xfrm>
          <a:prstGeom prst="rect">
            <a:avLst/>
          </a:prstGeom>
          <a:noFill/>
        </p:spPr>
        <p:txBody>
          <a:bodyPr wrap="square">
            <a:spAutoFit/>
          </a:bodyPr>
          <a:lstStyle/>
          <a:p>
            <a:pPr marL="0" marR="0" algn="ctr">
              <a:lnSpc>
                <a:spcPct val="107000"/>
              </a:lnSpc>
              <a:spcBef>
                <a:spcPts val="0"/>
              </a:spcBef>
              <a:spcAft>
                <a:spcPts val="800"/>
              </a:spcAft>
            </a:pPr>
            <a:r>
              <a:rPr lang="es-CO" sz="5400" b="1" dirty="0">
                <a:effectLst/>
                <a:latin typeface="Cochocib Script Latin Pro" panose="02000503000000020003" pitchFamily="2" charset="0"/>
                <a:ea typeface="Times New Roman" panose="02020603050405020304" pitchFamily="18" charset="0"/>
                <a:cs typeface="Times New Roman" panose="02020603050405020304" pitchFamily="18" charset="0"/>
              </a:rPr>
              <a:t>Secretario: </a:t>
            </a:r>
            <a:r>
              <a:rPr lang="es-CO" sz="5400" dirty="0">
                <a:effectLst/>
                <a:latin typeface="Cochocib Script Latin Pro" panose="02000503000000020003" pitchFamily="2" charset="0"/>
                <a:ea typeface="Times New Roman" panose="02020603050405020304" pitchFamily="18" charset="0"/>
                <a:cs typeface="Times New Roman" panose="02020603050405020304" pitchFamily="18" charset="0"/>
              </a:rPr>
              <a:t>Dr. </a:t>
            </a:r>
            <a:r>
              <a:rPr lang="es-CO" sz="5400" dirty="0">
                <a:latin typeface="Cochocib Script Latin Pro" panose="02000503000000020003" pitchFamily="2" charset="0"/>
                <a:ea typeface="Times New Roman" panose="02020603050405020304" pitchFamily="18" charset="0"/>
                <a:cs typeface="Times New Roman" panose="02020603050405020304" pitchFamily="18" charset="0"/>
              </a:rPr>
              <a:t>Pedro Pablo Granados</a:t>
            </a:r>
            <a:endParaRPr lang="es-CO" sz="5400" dirty="0">
              <a:effectLst/>
              <a:latin typeface="Cochocib Script Latin Pro" panose="02000503000000020003" pitchFamily="2" charset="0"/>
              <a:ea typeface="Times New Roman" panose="02020603050405020304" pitchFamily="18" charset="0"/>
              <a:cs typeface="Times New Roman" panose="02020603050405020304" pitchFamily="18" charset="0"/>
            </a:endParaRPr>
          </a:p>
        </p:txBody>
      </p:sp>
      <p:pic>
        <p:nvPicPr>
          <p:cNvPr id="9" name="Imagen 8" descr="Texto, Logotipo&#10;&#10;Descripción generada automáticamente con confianza media">
            <a:extLst>
              <a:ext uri="{FF2B5EF4-FFF2-40B4-BE49-F238E27FC236}">
                <a16:creationId xmlns:a16="http://schemas.microsoft.com/office/drawing/2014/main" id="{2D2371DD-533E-CCDD-AAE3-ECF01E575E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628" y="1758066"/>
            <a:ext cx="10524744" cy="3341868"/>
          </a:xfrm>
          <a:prstGeom prst="rect">
            <a:avLst/>
          </a:prstGeom>
        </p:spPr>
      </p:pic>
    </p:spTree>
    <p:extLst>
      <p:ext uri="{BB962C8B-B14F-4D97-AF65-F5344CB8AC3E}">
        <p14:creationId xmlns:p14="http://schemas.microsoft.com/office/powerpoint/2010/main" val="2288603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Gobierno</a:t>
            </a:r>
          </a:p>
          <a:p>
            <a:pPr algn="ctr"/>
            <a:endParaRPr lang="es-CO" b="1" dirty="0">
              <a:ln w="22225">
                <a:solidFill>
                  <a:schemeClr val="accent2"/>
                </a:solidFill>
                <a:prstDash val="solid"/>
              </a:ln>
              <a:solidFill>
                <a:schemeClr val="accent2">
                  <a:lumMod val="40000"/>
                  <a:lumOff val="60000"/>
                </a:schemeClr>
              </a:solidFill>
            </a:endParaRPr>
          </a:p>
        </p:txBody>
      </p:sp>
      <p:sp>
        <p:nvSpPr>
          <p:cNvPr id="16" name="Rectángulo 15">
            <a:extLst>
              <a:ext uri="{FF2B5EF4-FFF2-40B4-BE49-F238E27FC236}">
                <a16:creationId xmlns:a16="http://schemas.microsoft.com/office/drawing/2014/main" id="{80B48D26-EAD7-2DF6-7989-E2B522FA2F2A}"/>
              </a:ext>
            </a:extLst>
          </p:cNvPr>
          <p:cNvSpPr/>
          <p:nvPr/>
        </p:nvSpPr>
        <p:spPr>
          <a:xfrm>
            <a:off x="315419" y="1558328"/>
            <a:ext cx="5195087"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8800" b="1" dirty="0">
                <a:ln/>
                <a:solidFill>
                  <a:srgbClr val="00B050"/>
                </a:solidFill>
              </a:rPr>
              <a:t>2</a:t>
            </a:r>
            <a:r>
              <a:rPr lang="es-ES" sz="8800" b="1" cap="none" spc="0" dirty="0">
                <a:ln/>
                <a:solidFill>
                  <a:srgbClr val="00B050"/>
                </a:solidFill>
                <a:effectLst/>
              </a:rPr>
              <a:t>.500</a:t>
            </a:r>
          </a:p>
        </p:txBody>
      </p:sp>
      <p:sp>
        <p:nvSpPr>
          <p:cNvPr id="17" name="CuadroTexto 16">
            <a:extLst>
              <a:ext uri="{FF2B5EF4-FFF2-40B4-BE49-F238E27FC236}">
                <a16:creationId xmlns:a16="http://schemas.microsoft.com/office/drawing/2014/main" id="{7C6CAE46-7713-5886-158C-AA67EDDA6140}"/>
              </a:ext>
            </a:extLst>
          </p:cNvPr>
          <p:cNvSpPr txBox="1"/>
          <p:nvPr/>
        </p:nvSpPr>
        <p:spPr>
          <a:xfrm>
            <a:off x="372396" y="2748313"/>
            <a:ext cx="5260703" cy="2667397"/>
          </a:xfrm>
          <a:prstGeom prst="rect">
            <a:avLst/>
          </a:prstGeom>
          <a:noFill/>
        </p:spPr>
        <p:txBody>
          <a:bodyPr wrap="square">
            <a:spAutoFit/>
          </a:bodyPr>
          <a:lstStyle/>
          <a:p>
            <a:pPr marL="0" marR="0" algn="ctr">
              <a:spcBef>
                <a:spcPts val="0"/>
              </a:spcBef>
              <a:spcAft>
                <a:spcPts val="800"/>
              </a:spcAft>
            </a:pPr>
            <a:r>
              <a:rPr lang="es-CO" sz="2200" dirty="0">
                <a:latin typeface="Amasis MT Pro Light" panose="020B0604020202020204" pitchFamily="18" charset="0"/>
                <a:ea typeface="Times New Roman" panose="02020603050405020304" pitchFamily="18" charset="0"/>
                <a:cs typeface="Times New Roman" panose="02020603050405020304" pitchFamily="18" charset="0"/>
              </a:rPr>
              <a:t>B</a:t>
            </a:r>
            <a:r>
              <a:rPr lang="es-CO" sz="2200" dirty="0">
                <a:effectLst/>
                <a:latin typeface="Amasis MT Pro Light" panose="020B0604020202020204" pitchFamily="18" charset="0"/>
                <a:ea typeface="Times New Roman" panose="02020603050405020304" pitchFamily="18" charset="0"/>
                <a:cs typeface="Times New Roman" panose="02020603050405020304" pitchFamily="18" charset="0"/>
              </a:rPr>
              <a:t>eneficiarios en el program</a:t>
            </a:r>
            <a:r>
              <a:rPr lang="es-CO" sz="2200" dirty="0">
                <a:latin typeface="Amasis MT Pro Light" panose="020B0604020202020204" pitchFamily="18" charset="0"/>
                <a:ea typeface="Times New Roman" panose="02020603050405020304" pitchFamily="18" charset="0"/>
                <a:cs typeface="Times New Roman" panose="02020603050405020304" pitchFamily="18" charset="0"/>
              </a:rPr>
              <a:t>a de bienestar de adulto mayor</a:t>
            </a:r>
          </a:p>
          <a:p>
            <a:pPr algn="ctr">
              <a:spcAft>
                <a:spcPts val="800"/>
              </a:spcAft>
            </a:pPr>
            <a:r>
              <a:rPr lang="es-CO" sz="2200" dirty="0">
                <a:effectLst/>
                <a:latin typeface="Amasis MT Pro Light" panose="020B0604020202020204" pitchFamily="18" charset="0"/>
                <a:ea typeface="Times New Roman" panose="02020603050405020304" pitchFamily="18" charset="0"/>
                <a:cs typeface="Times New Roman" panose="02020603050405020304" pitchFamily="18" charset="0"/>
              </a:rPr>
              <a:t>Implementación de acciones que favorezcan el mejoramiento integral de la calidad de vida del adulto mayor del municipio de   Ciénaga</a:t>
            </a:r>
          </a:p>
          <a:p>
            <a:pPr marL="0" marR="0" algn="ctr">
              <a:spcBef>
                <a:spcPts val="0"/>
              </a:spcBef>
              <a:spcAft>
                <a:spcPts val="800"/>
              </a:spcAft>
            </a:pPr>
            <a:endParaRPr lang="es-CO" sz="2200" dirty="0">
              <a:effectLst/>
              <a:latin typeface="Amasis MT Pro Light" panose="020B0604020202020204" pitchFamily="18" charset="0"/>
              <a:ea typeface="Times New Roman" panose="02020603050405020304" pitchFamily="18" charset="0"/>
              <a:cs typeface="Times New Roman" panose="02020603050405020304" pitchFamily="18" charset="0"/>
            </a:endParaRPr>
          </a:p>
        </p:txBody>
      </p:sp>
      <p:sp>
        <p:nvSpPr>
          <p:cNvPr id="19" name="CuadroTexto 18">
            <a:extLst>
              <a:ext uri="{FF2B5EF4-FFF2-40B4-BE49-F238E27FC236}">
                <a16:creationId xmlns:a16="http://schemas.microsoft.com/office/drawing/2014/main" id="{EA5EF328-706E-7D86-BC4F-03474AC3B52B}"/>
              </a:ext>
            </a:extLst>
          </p:cNvPr>
          <p:cNvSpPr txBox="1"/>
          <p:nvPr/>
        </p:nvSpPr>
        <p:spPr>
          <a:xfrm>
            <a:off x="718798" y="4852968"/>
            <a:ext cx="4800599" cy="584775"/>
          </a:xfrm>
          <a:prstGeom prst="rect">
            <a:avLst/>
          </a:prstGeom>
          <a:noFill/>
        </p:spPr>
        <p:txBody>
          <a:bodyPr wrap="square">
            <a:spAutoFit/>
          </a:bodyPr>
          <a:lstStyle/>
          <a:p>
            <a:r>
              <a:rPr lang="es-CO" sz="3200" b="1" dirty="0">
                <a:latin typeface="Amasis MT Pro Light" panose="020B0604020202020204" pitchFamily="18" charset="0"/>
                <a:cs typeface="Times New Roman" panose="02020603050405020304" pitchFamily="18" charset="0"/>
              </a:rPr>
              <a:t>Pagos por: </a:t>
            </a:r>
            <a:r>
              <a:rPr lang="es-CO" sz="3200" dirty="0">
                <a:latin typeface="Amasis MT Pro Light" panose="020B0604020202020204" pitchFamily="18" charset="0"/>
                <a:cs typeface="Times New Roman" panose="02020603050405020304" pitchFamily="18" charset="0"/>
              </a:rPr>
              <a:t>$ 3.959.000.000</a:t>
            </a:r>
          </a:p>
        </p:txBody>
      </p:sp>
      <p:sp>
        <p:nvSpPr>
          <p:cNvPr id="20" name="Rectángulo 19">
            <a:extLst>
              <a:ext uri="{FF2B5EF4-FFF2-40B4-BE49-F238E27FC236}">
                <a16:creationId xmlns:a16="http://schemas.microsoft.com/office/drawing/2014/main" id="{D09D706C-D56E-9979-409D-5DA1FC304A7A}"/>
              </a:ext>
            </a:extLst>
          </p:cNvPr>
          <p:cNvSpPr/>
          <p:nvPr/>
        </p:nvSpPr>
        <p:spPr>
          <a:xfrm>
            <a:off x="7543799" y="1144853"/>
            <a:ext cx="2913183"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8800" b="1" cap="none" spc="0" dirty="0">
                <a:ln/>
                <a:solidFill>
                  <a:srgbClr val="00B050"/>
                </a:solidFill>
                <a:effectLst/>
              </a:rPr>
              <a:t>5.332</a:t>
            </a:r>
          </a:p>
        </p:txBody>
      </p:sp>
      <p:cxnSp>
        <p:nvCxnSpPr>
          <p:cNvPr id="23" name="Conector recto 22">
            <a:extLst>
              <a:ext uri="{FF2B5EF4-FFF2-40B4-BE49-F238E27FC236}">
                <a16:creationId xmlns:a16="http://schemas.microsoft.com/office/drawing/2014/main" id="{BDEEC635-8F95-0C66-807E-B19C59F6FAF2}"/>
              </a:ext>
            </a:extLst>
          </p:cNvPr>
          <p:cNvCxnSpPr>
            <a:cxnSpLocks/>
          </p:cNvCxnSpPr>
          <p:nvPr/>
        </p:nvCxnSpPr>
        <p:spPr>
          <a:xfrm flipV="1">
            <a:off x="5968619" y="4579619"/>
            <a:ext cx="5593297" cy="28805"/>
          </a:xfrm>
          <a:prstGeom prst="line">
            <a:avLst/>
          </a:prstGeom>
          <a:ln w="19050" cap="rnd">
            <a:solidFill>
              <a:schemeClr val="tx1"/>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53FB1A3F-9F90-1AD7-E610-8D65F13ED0CC}"/>
              </a:ext>
            </a:extLst>
          </p:cNvPr>
          <p:cNvCxnSpPr>
            <a:cxnSpLocks/>
          </p:cNvCxnSpPr>
          <p:nvPr/>
        </p:nvCxnSpPr>
        <p:spPr>
          <a:xfrm>
            <a:off x="5647957" y="1651819"/>
            <a:ext cx="0" cy="3402490"/>
          </a:xfrm>
          <a:prstGeom prst="line">
            <a:avLst/>
          </a:prstGeom>
          <a:ln w="19050" cap="rnd">
            <a:solidFill>
              <a:schemeClr val="tx1"/>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29" name="CuadroTexto 28">
            <a:extLst>
              <a:ext uri="{FF2B5EF4-FFF2-40B4-BE49-F238E27FC236}">
                <a16:creationId xmlns:a16="http://schemas.microsoft.com/office/drawing/2014/main" id="{FCEE4BC7-7CB1-9546-DC39-43CF62F18702}"/>
              </a:ext>
            </a:extLst>
          </p:cNvPr>
          <p:cNvSpPr txBox="1"/>
          <p:nvPr/>
        </p:nvSpPr>
        <p:spPr>
          <a:xfrm>
            <a:off x="6625355" y="2324248"/>
            <a:ext cx="4216297" cy="2185214"/>
          </a:xfrm>
          <a:prstGeom prst="rect">
            <a:avLst/>
          </a:prstGeom>
          <a:noFill/>
        </p:spPr>
        <p:txBody>
          <a:bodyPr wrap="square">
            <a:spAutoFit/>
          </a:bodyPr>
          <a:lstStyle/>
          <a:p>
            <a:pPr algn="ctr">
              <a:spcAft>
                <a:spcPts val="800"/>
              </a:spcAft>
            </a:pPr>
            <a:r>
              <a:rPr lang="es-CO" sz="1800" dirty="0">
                <a:effectLst/>
                <a:latin typeface="Amasis MT Pro" panose="02040504050005020304" pitchFamily="18" charset="77"/>
                <a:ea typeface="Arial" panose="020B0604020202020204" pitchFamily="34" charset="0"/>
              </a:rPr>
              <a:t>Prestación de servicios de apoyo para el fortalecimiento de la gestión integral del programa </a:t>
            </a:r>
            <a:r>
              <a:rPr lang="es-CO" dirty="0">
                <a:latin typeface="Amasis MT Pro" panose="02040504050005020304" pitchFamily="18" charset="77"/>
                <a:ea typeface="Arial" panose="020B0604020202020204" pitchFamily="34" charset="0"/>
              </a:rPr>
              <a:t>C</a:t>
            </a:r>
            <a:r>
              <a:rPr lang="es-CO" sz="1800" dirty="0">
                <a:effectLst/>
                <a:latin typeface="Amasis MT Pro" panose="02040504050005020304" pitchFamily="18" charset="77"/>
                <a:ea typeface="Arial" panose="020B0604020202020204" pitchFamily="34" charset="0"/>
              </a:rPr>
              <a:t>olombia mayor y las actividades a cargo de la secretaria de gobierno, relacionadas con la atención al adulto mayor vigencia 2023 en el municipio de Ciénaga.”</a:t>
            </a:r>
            <a:r>
              <a:rPr lang="es-CO" sz="2400" dirty="0">
                <a:effectLst/>
                <a:latin typeface="Amasis MT Pro" panose="02040504050005020304" pitchFamily="18" charset="77"/>
              </a:rPr>
              <a:t> </a:t>
            </a:r>
            <a:endParaRPr lang="es-CO" sz="2200" dirty="0">
              <a:effectLst/>
              <a:latin typeface="Amasis MT Pro" panose="02040504050005020304" pitchFamily="18" charset="77"/>
              <a:ea typeface="Times New Roman" panose="02020603050405020304" pitchFamily="18" charset="0"/>
              <a:cs typeface="Times New Roman" panose="02020603050405020304" pitchFamily="18" charset="0"/>
            </a:endParaRPr>
          </a:p>
        </p:txBody>
      </p:sp>
      <p:sp>
        <p:nvSpPr>
          <p:cNvPr id="30" name="CuadroTexto 29">
            <a:extLst>
              <a:ext uri="{FF2B5EF4-FFF2-40B4-BE49-F238E27FC236}">
                <a16:creationId xmlns:a16="http://schemas.microsoft.com/office/drawing/2014/main" id="{E386FB85-09A1-345F-2792-2E7095BEF229}"/>
              </a:ext>
            </a:extLst>
          </p:cNvPr>
          <p:cNvSpPr txBox="1"/>
          <p:nvPr/>
        </p:nvSpPr>
        <p:spPr>
          <a:xfrm>
            <a:off x="3309602" y="5288777"/>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33" name="CuadroTexto 32">
            <a:extLst>
              <a:ext uri="{FF2B5EF4-FFF2-40B4-BE49-F238E27FC236}">
                <a16:creationId xmlns:a16="http://schemas.microsoft.com/office/drawing/2014/main" id="{EF06A1D9-9685-01D6-4AD9-0E0DA771D215}"/>
              </a:ext>
            </a:extLst>
          </p:cNvPr>
          <p:cNvSpPr txBox="1"/>
          <p:nvPr/>
        </p:nvSpPr>
        <p:spPr>
          <a:xfrm>
            <a:off x="6598978" y="4701700"/>
            <a:ext cx="4567990" cy="584775"/>
          </a:xfrm>
          <a:prstGeom prst="rect">
            <a:avLst/>
          </a:prstGeom>
          <a:noFill/>
        </p:spPr>
        <p:txBody>
          <a:bodyPr wrap="square">
            <a:spAutoFit/>
          </a:bodyPr>
          <a:lstStyle/>
          <a:p>
            <a:r>
              <a:rPr lang="es-CO" sz="3200" b="1" dirty="0">
                <a:latin typeface="Amasis MT Pro Light" panose="020B0604020202020204" pitchFamily="18" charset="0"/>
                <a:cs typeface="Times New Roman" panose="02020603050405020304" pitchFamily="18" charset="0"/>
              </a:rPr>
              <a:t>Inversión: </a:t>
            </a:r>
            <a:r>
              <a:rPr lang="es-CO" sz="3200" dirty="0">
                <a:latin typeface="Amasis MT Pro Light" panose="020B0604020202020204" pitchFamily="18" charset="0"/>
                <a:cs typeface="Times New Roman" panose="02020603050405020304" pitchFamily="18" charset="0"/>
              </a:rPr>
              <a:t>$ 506.000.000</a:t>
            </a:r>
          </a:p>
        </p:txBody>
      </p:sp>
      <p:sp>
        <p:nvSpPr>
          <p:cNvPr id="3" name="CuadroTexto 2">
            <a:extLst>
              <a:ext uri="{FF2B5EF4-FFF2-40B4-BE49-F238E27FC236}">
                <a16:creationId xmlns:a16="http://schemas.microsoft.com/office/drawing/2014/main" id="{C6119089-DCDF-A976-2F4A-0CACE89844AE}"/>
              </a:ext>
            </a:extLst>
          </p:cNvPr>
          <p:cNvSpPr txBox="1"/>
          <p:nvPr/>
        </p:nvSpPr>
        <p:spPr>
          <a:xfrm>
            <a:off x="3975935" y="843767"/>
            <a:ext cx="3945978" cy="523220"/>
          </a:xfrm>
          <a:prstGeom prst="rect">
            <a:avLst/>
          </a:prstGeom>
          <a:noFill/>
        </p:spPr>
        <p:txBody>
          <a:bodyPr wrap="square">
            <a:spAutoFit/>
          </a:bodyPr>
          <a:lstStyle/>
          <a:p>
            <a:pPr marL="0" marR="0" algn="ctr">
              <a:spcBef>
                <a:spcPts val="0"/>
              </a:spcBef>
              <a:spcAft>
                <a:spcPts val="800"/>
              </a:spcAft>
            </a:pPr>
            <a:r>
              <a:rPr lang="es-CO" sz="2800" b="1" dirty="0">
                <a:effectLst/>
                <a:latin typeface="Amasis MT Pro Light" panose="020B0604020202020204" pitchFamily="18" charset="0"/>
                <a:ea typeface="Times New Roman" panose="02020603050405020304" pitchFamily="18" charset="0"/>
                <a:cs typeface="Times New Roman" panose="02020603050405020304" pitchFamily="18" charset="0"/>
              </a:rPr>
              <a:t>ADULTO MAYOR</a:t>
            </a:r>
            <a:endParaRPr lang="es-CO" sz="2200" b="1" dirty="0">
              <a:effectLst/>
              <a:latin typeface="Amasis MT Pro Light" panose="020B060402020202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28089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descr="Mujer parada enfrente de una tienda&#10;&#10;Descripción generada automáticamente">
            <a:extLst>
              <a:ext uri="{FF2B5EF4-FFF2-40B4-BE49-F238E27FC236}">
                <a16:creationId xmlns:a16="http://schemas.microsoft.com/office/drawing/2014/main" id="{CB792A13-E699-45C7-CD5E-F1B19931D0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6311" y="1733467"/>
            <a:ext cx="3178788" cy="4238384"/>
          </a:xfrm>
          <a:prstGeom prst="rect">
            <a:avLst/>
          </a:prstGeom>
          <a:ln>
            <a:noFill/>
          </a:ln>
          <a:effectLst>
            <a:outerShdw blurRad="190500" algn="tl" rotWithShape="0">
              <a:srgbClr val="000000">
                <a:alpha val="70000"/>
              </a:srgbClr>
            </a:outerShdw>
          </a:effectLst>
        </p:spPr>
      </p:pic>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3"/>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4"/>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5"/>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6"/>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Gobierno </a:t>
            </a:r>
          </a:p>
          <a:p>
            <a:pPr algn="ctr"/>
            <a:endParaRPr lang="es-CO" b="1" dirty="0">
              <a:ln w="22225">
                <a:solidFill>
                  <a:schemeClr val="accent2"/>
                </a:solidFill>
                <a:prstDash val="solid"/>
              </a:ln>
              <a:solidFill>
                <a:schemeClr val="accent2">
                  <a:lumMod val="40000"/>
                  <a:lumOff val="60000"/>
                </a:schemeClr>
              </a:solidFill>
            </a:endParaRPr>
          </a:p>
        </p:txBody>
      </p:sp>
      <p:cxnSp>
        <p:nvCxnSpPr>
          <p:cNvPr id="26" name="Conector recto 25">
            <a:extLst>
              <a:ext uri="{FF2B5EF4-FFF2-40B4-BE49-F238E27FC236}">
                <a16:creationId xmlns:a16="http://schemas.microsoft.com/office/drawing/2014/main" id="{53FB1A3F-9F90-1AD7-E610-8D65F13ED0CC}"/>
              </a:ext>
            </a:extLst>
          </p:cNvPr>
          <p:cNvCxnSpPr>
            <a:cxnSpLocks/>
          </p:cNvCxnSpPr>
          <p:nvPr/>
        </p:nvCxnSpPr>
        <p:spPr>
          <a:xfrm>
            <a:off x="6096000" y="2137786"/>
            <a:ext cx="0" cy="3402490"/>
          </a:xfrm>
          <a:prstGeom prst="line">
            <a:avLst/>
          </a:prstGeom>
          <a:ln w="19050" cap="rnd">
            <a:solidFill>
              <a:schemeClr val="tx1"/>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30" name="CuadroTexto 29">
            <a:extLst>
              <a:ext uri="{FF2B5EF4-FFF2-40B4-BE49-F238E27FC236}">
                <a16:creationId xmlns:a16="http://schemas.microsoft.com/office/drawing/2014/main" id="{E386FB85-09A1-345F-2792-2E7095BEF229}"/>
              </a:ext>
            </a:extLst>
          </p:cNvPr>
          <p:cNvSpPr txBox="1"/>
          <p:nvPr/>
        </p:nvSpPr>
        <p:spPr>
          <a:xfrm>
            <a:off x="-1276719" y="5649862"/>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5" name="CuadroTexto 4">
            <a:extLst>
              <a:ext uri="{FF2B5EF4-FFF2-40B4-BE49-F238E27FC236}">
                <a16:creationId xmlns:a16="http://schemas.microsoft.com/office/drawing/2014/main" id="{85214277-E90E-9774-850E-3D7F2384BBAE}"/>
              </a:ext>
            </a:extLst>
          </p:cNvPr>
          <p:cNvSpPr txBox="1"/>
          <p:nvPr/>
        </p:nvSpPr>
        <p:spPr>
          <a:xfrm>
            <a:off x="3754552" y="896573"/>
            <a:ext cx="5083677" cy="584775"/>
          </a:xfrm>
          <a:prstGeom prst="rect">
            <a:avLst/>
          </a:prstGeom>
          <a:noFill/>
        </p:spPr>
        <p:txBody>
          <a:bodyPr wrap="square">
            <a:spAutoFit/>
          </a:bodyPr>
          <a:lstStyle/>
          <a:p>
            <a:r>
              <a:rPr lang="es-CO" sz="3200" b="1" dirty="0">
                <a:latin typeface="Amasis MT Pro Light" panose="020B0604020202020204" pitchFamily="18" charset="0"/>
                <a:cs typeface="Times New Roman" panose="02020603050405020304" pitchFamily="18" charset="0"/>
              </a:rPr>
              <a:t>Programa Colombia Mayor</a:t>
            </a:r>
            <a:endParaRPr lang="es-CO" sz="3200" dirty="0">
              <a:solidFill>
                <a:srgbClr val="FF0000"/>
              </a:solidFill>
              <a:latin typeface="Amasis MT Pro Light" panose="020B0604020202020204" pitchFamily="18" charset="0"/>
              <a:cs typeface="Times New Roman" panose="02020603050405020304" pitchFamily="18" charset="0"/>
            </a:endParaRPr>
          </a:p>
        </p:txBody>
      </p:sp>
      <p:pic>
        <p:nvPicPr>
          <p:cNvPr id="12" name="Imagen 11" descr="Imagen que contiene persona, hombre, mujer, sostener&#10;&#10;Descripción generada automáticamente">
            <a:extLst>
              <a:ext uri="{FF2B5EF4-FFF2-40B4-BE49-F238E27FC236}">
                <a16:creationId xmlns:a16="http://schemas.microsoft.com/office/drawing/2014/main" id="{AC252857-7BB5-F92A-8255-1C692C1CC3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86881" y="1751921"/>
            <a:ext cx="3178782" cy="423539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132882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Gobierno </a:t>
            </a:r>
          </a:p>
          <a:p>
            <a:pPr algn="ctr"/>
            <a:endParaRPr lang="es-CO" b="1" dirty="0">
              <a:ln w="22225">
                <a:solidFill>
                  <a:schemeClr val="accent2"/>
                </a:solidFill>
                <a:prstDash val="solid"/>
              </a:ln>
              <a:solidFill>
                <a:schemeClr val="accent2">
                  <a:lumMod val="40000"/>
                  <a:lumOff val="60000"/>
                </a:schemeClr>
              </a:solidFill>
            </a:endParaRPr>
          </a:p>
        </p:txBody>
      </p:sp>
      <p:sp>
        <p:nvSpPr>
          <p:cNvPr id="30" name="CuadroTexto 29">
            <a:extLst>
              <a:ext uri="{FF2B5EF4-FFF2-40B4-BE49-F238E27FC236}">
                <a16:creationId xmlns:a16="http://schemas.microsoft.com/office/drawing/2014/main" id="{E386FB85-09A1-345F-2792-2E7095BEF229}"/>
              </a:ext>
            </a:extLst>
          </p:cNvPr>
          <p:cNvSpPr txBox="1"/>
          <p:nvPr/>
        </p:nvSpPr>
        <p:spPr>
          <a:xfrm>
            <a:off x="-1279790" y="5642820"/>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5" name="CuadroTexto 4">
            <a:extLst>
              <a:ext uri="{FF2B5EF4-FFF2-40B4-BE49-F238E27FC236}">
                <a16:creationId xmlns:a16="http://schemas.microsoft.com/office/drawing/2014/main" id="{85214277-E90E-9774-850E-3D7F2384BBAE}"/>
              </a:ext>
            </a:extLst>
          </p:cNvPr>
          <p:cNvSpPr txBox="1"/>
          <p:nvPr/>
        </p:nvSpPr>
        <p:spPr>
          <a:xfrm>
            <a:off x="3051632" y="1020985"/>
            <a:ext cx="6088733" cy="584775"/>
          </a:xfrm>
          <a:prstGeom prst="rect">
            <a:avLst/>
          </a:prstGeom>
          <a:noFill/>
        </p:spPr>
        <p:txBody>
          <a:bodyPr wrap="square">
            <a:spAutoFit/>
          </a:bodyPr>
          <a:lstStyle/>
          <a:p>
            <a:r>
              <a:rPr lang="es-CO" sz="3200" b="1" dirty="0">
                <a:latin typeface="Amasis MT Pro Light" panose="020B0604020202020204" pitchFamily="18" charset="0"/>
                <a:cs typeface="Times New Roman" panose="02020603050405020304" pitchFamily="18" charset="0"/>
              </a:rPr>
              <a:t>Atención integral al Adulto Mayor</a:t>
            </a:r>
            <a:endParaRPr lang="es-CO" sz="3200" dirty="0">
              <a:solidFill>
                <a:srgbClr val="FF0000"/>
              </a:solidFill>
              <a:latin typeface="Amasis MT Pro Light" panose="020B0604020202020204" pitchFamily="18" charset="0"/>
              <a:cs typeface="Times New Roman" panose="02020603050405020304" pitchFamily="18" charset="0"/>
            </a:endParaRPr>
          </a:p>
        </p:txBody>
      </p:sp>
      <p:pic>
        <p:nvPicPr>
          <p:cNvPr id="2" name="Imagen 1" descr="Un grupo de personas en un salón&#10;&#10;Descripción generada automáticamente">
            <a:extLst>
              <a:ext uri="{FF2B5EF4-FFF2-40B4-BE49-F238E27FC236}">
                <a16:creationId xmlns:a16="http://schemas.microsoft.com/office/drawing/2014/main" id="{B5195982-1010-EBD3-0ACF-B4873B90C2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62192" y="1753329"/>
            <a:ext cx="8558517" cy="394494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023365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Un grupo de personas junto a una niña&#10;&#10;Descripción generada automáticamente con confianza media">
            <a:extLst>
              <a:ext uri="{FF2B5EF4-FFF2-40B4-BE49-F238E27FC236}">
                <a16:creationId xmlns:a16="http://schemas.microsoft.com/office/drawing/2014/main" id="{720AD217-1E39-381C-47BD-7E30BAF4EC44}"/>
              </a:ext>
            </a:extLst>
          </p:cNvPr>
          <p:cNvPicPr>
            <a:picLocks noChangeAspect="1"/>
          </p:cNvPicPr>
          <p:nvPr/>
        </p:nvPicPr>
        <p:blipFill rotWithShape="1">
          <a:blip r:embed="rId2">
            <a:extLst>
              <a:ext uri="{28A0092B-C50C-407E-A947-70E740481C1C}">
                <a14:useLocalDpi xmlns:a14="http://schemas.microsoft.com/office/drawing/2010/main" val="0"/>
              </a:ext>
            </a:extLst>
          </a:blip>
          <a:srcRect l="22887" r="3003"/>
          <a:stretch/>
        </p:blipFill>
        <p:spPr>
          <a:xfrm>
            <a:off x="6108388" y="1494397"/>
            <a:ext cx="4808691" cy="4314936"/>
          </a:xfrm>
          <a:prstGeom prst="rect">
            <a:avLst/>
          </a:prstGeom>
          <a:ln>
            <a:noFill/>
          </a:ln>
          <a:effectLst>
            <a:outerShdw blurRad="190500" algn="tl" rotWithShape="0">
              <a:srgbClr val="000000">
                <a:alpha val="70000"/>
              </a:srgbClr>
            </a:outerShdw>
          </a:effectLst>
        </p:spPr>
      </p:pic>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3"/>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4"/>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5"/>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6"/>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Gobierno</a:t>
            </a:r>
          </a:p>
          <a:p>
            <a:pPr algn="ctr"/>
            <a:endParaRPr lang="es-CO" b="1" dirty="0">
              <a:ln w="22225">
                <a:solidFill>
                  <a:schemeClr val="accent2"/>
                </a:solidFill>
                <a:prstDash val="solid"/>
              </a:ln>
              <a:solidFill>
                <a:schemeClr val="accent2">
                  <a:lumMod val="40000"/>
                  <a:lumOff val="60000"/>
                </a:schemeClr>
              </a:solidFill>
            </a:endParaRPr>
          </a:p>
        </p:txBody>
      </p:sp>
      <p:sp>
        <p:nvSpPr>
          <p:cNvPr id="16" name="Rectángulo 15">
            <a:extLst>
              <a:ext uri="{FF2B5EF4-FFF2-40B4-BE49-F238E27FC236}">
                <a16:creationId xmlns:a16="http://schemas.microsoft.com/office/drawing/2014/main" id="{80B48D26-EAD7-2DF6-7989-E2B522FA2F2A}"/>
              </a:ext>
            </a:extLst>
          </p:cNvPr>
          <p:cNvSpPr/>
          <p:nvPr/>
        </p:nvSpPr>
        <p:spPr>
          <a:xfrm>
            <a:off x="-106890" y="1674321"/>
            <a:ext cx="5195087"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8800" b="1" cap="none" spc="0" dirty="0">
                <a:ln/>
                <a:solidFill>
                  <a:srgbClr val="00B050"/>
                </a:solidFill>
                <a:effectLst/>
              </a:rPr>
              <a:t>150</a:t>
            </a:r>
          </a:p>
        </p:txBody>
      </p:sp>
      <p:sp>
        <p:nvSpPr>
          <p:cNvPr id="17" name="CuadroTexto 16">
            <a:extLst>
              <a:ext uri="{FF2B5EF4-FFF2-40B4-BE49-F238E27FC236}">
                <a16:creationId xmlns:a16="http://schemas.microsoft.com/office/drawing/2014/main" id="{7C6CAE46-7713-5886-158C-AA67EDDA6140}"/>
              </a:ext>
            </a:extLst>
          </p:cNvPr>
          <p:cNvSpPr txBox="1"/>
          <p:nvPr/>
        </p:nvSpPr>
        <p:spPr>
          <a:xfrm>
            <a:off x="517665" y="2870821"/>
            <a:ext cx="3945978" cy="1569660"/>
          </a:xfrm>
          <a:prstGeom prst="rect">
            <a:avLst/>
          </a:prstGeom>
          <a:noFill/>
        </p:spPr>
        <p:txBody>
          <a:bodyPr wrap="square">
            <a:spAutoFit/>
          </a:bodyPr>
          <a:lstStyle/>
          <a:p>
            <a:pPr marL="0" marR="0" algn="ctr">
              <a:spcBef>
                <a:spcPts val="0"/>
              </a:spcBef>
              <a:spcAft>
                <a:spcPts val="800"/>
              </a:spcAft>
            </a:pPr>
            <a:r>
              <a:rPr lang="es-CO" sz="1800" dirty="0">
                <a:effectLst/>
                <a:latin typeface="Amasis MT Pro" panose="02040304050005020304" pitchFamily="18" charset="77"/>
                <a:ea typeface="Arial" panose="020B0604020202020204" pitchFamily="34" charset="0"/>
              </a:rPr>
              <a:t>Aunar esfuerzos y recursos técnicos administrativos y humanos entre las partes para el desarrollo de acciones que favorezcan al empoderamiento de las mujeres en la zona rural de Ciénaga</a:t>
            </a:r>
            <a:r>
              <a:rPr lang="es-CO" sz="2400" dirty="0">
                <a:effectLst/>
                <a:latin typeface="Amasis MT Pro" panose="02040304050005020304" pitchFamily="18" charset="77"/>
              </a:rPr>
              <a:t> </a:t>
            </a:r>
            <a:endParaRPr lang="es-CO" sz="2200" dirty="0">
              <a:effectLst/>
              <a:latin typeface="Amasis MT Pro" panose="02040304050005020304" pitchFamily="18" charset="77"/>
              <a:ea typeface="Times New Roman" panose="02020603050405020304" pitchFamily="18" charset="0"/>
              <a:cs typeface="Times New Roman" panose="02020603050405020304" pitchFamily="18" charset="0"/>
            </a:endParaRPr>
          </a:p>
        </p:txBody>
      </p:sp>
      <p:sp>
        <p:nvSpPr>
          <p:cNvPr id="19" name="CuadroTexto 18">
            <a:extLst>
              <a:ext uri="{FF2B5EF4-FFF2-40B4-BE49-F238E27FC236}">
                <a16:creationId xmlns:a16="http://schemas.microsoft.com/office/drawing/2014/main" id="{EA5EF328-706E-7D86-BC4F-03474AC3B52B}"/>
              </a:ext>
            </a:extLst>
          </p:cNvPr>
          <p:cNvSpPr txBox="1"/>
          <p:nvPr/>
        </p:nvSpPr>
        <p:spPr>
          <a:xfrm>
            <a:off x="553285" y="4730927"/>
            <a:ext cx="4438823" cy="584775"/>
          </a:xfrm>
          <a:prstGeom prst="rect">
            <a:avLst/>
          </a:prstGeom>
          <a:noFill/>
        </p:spPr>
        <p:txBody>
          <a:bodyPr wrap="square">
            <a:spAutoFit/>
          </a:bodyPr>
          <a:lstStyle/>
          <a:p>
            <a:r>
              <a:rPr lang="es-CO" sz="3200" b="1" dirty="0">
                <a:latin typeface="Amasis MT Pro Light" panose="020B0604020202020204" pitchFamily="18" charset="0"/>
                <a:cs typeface="Times New Roman" panose="02020603050405020304" pitchFamily="18" charset="0"/>
              </a:rPr>
              <a:t>Inversión: </a:t>
            </a:r>
            <a:r>
              <a:rPr lang="es-CO" sz="3200" dirty="0">
                <a:latin typeface="Amasis MT Pro Light" panose="020B0604020202020204" pitchFamily="18" charset="0"/>
                <a:cs typeface="Times New Roman" panose="02020603050405020304" pitchFamily="18" charset="0"/>
              </a:rPr>
              <a:t>$ 593.000.000</a:t>
            </a:r>
          </a:p>
        </p:txBody>
      </p:sp>
      <p:cxnSp>
        <p:nvCxnSpPr>
          <p:cNvPr id="26" name="Conector recto 25">
            <a:extLst>
              <a:ext uri="{FF2B5EF4-FFF2-40B4-BE49-F238E27FC236}">
                <a16:creationId xmlns:a16="http://schemas.microsoft.com/office/drawing/2014/main" id="{53FB1A3F-9F90-1AD7-E610-8D65F13ED0CC}"/>
              </a:ext>
            </a:extLst>
          </p:cNvPr>
          <p:cNvCxnSpPr>
            <a:cxnSpLocks/>
          </p:cNvCxnSpPr>
          <p:nvPr/>
        </p:nvCxnSpPr>
        <p:spPr>
          <a:xfrm>
            <a:off x="5483834" y="1549186"/>
            <a:ext cx="0" cy="3402490"/>
          </a:xfrm>
          <a:prstGeom prst="line">
            <a:avLst/>
          </a:prstGeom>
          <a:ln w="19050" cap="rnd">
            <a:solidFill>
              <a:schemeClr val="tx1"/>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30" name="CuadroTexto 29">
            <a:extLst>
              <a:ext uri="{FF2B5EF4-FFF2-40B4-BE49-F238E27FC236}">
                <a16:creationId xmlns:a16="http://schemas.microsoft.com/office/drawing/2014/main" id="{E386FB85-09A1-345F-2792-2E7095BEF229}"/>
              </a:ext>
            </a:extLst>
          </p:cNvPr>
          <p:cNvSpPr txBox="1"/>
          <p:nvPr/>
        </p:nvSpPr>
        <p:spPr>
          <a:xfrm>
            <a:off x="-1143993" y="5443112"/>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3" name="CuadroTexto 2">
            <a:extLst>
              <a:ext uri="{FF2B5EF4-FFF2-40B4-BE49-F238E27FC236}">
                <a16:creationId xmlns:a16="http://schemas.microsoft.com/office/drawing/2014/main" id="{C6119089-DCDF-A976-2F4A-0CACE89844AE}"/>
              </a:ext>
            </a:extLst>
          </p:cNvPr>
          <p:cNvSpPr txBox="1"/>
          <p:nvPr/>
        </p:nvSpPr>
        <p:spPr>
          <a:xfrm>
            <a:off x="3975935" y="843767"/>
            <a:ext cx="3945978" cy="523220"/>
          </a:xfrm>
          <a:prstGeom prst="rect">
            <a:avLst/>
          </a:prstGeom>
          <a:noFill/>
        </p:spPr>
        <p:txBody>
          <a:bodyPr wrap="square">
            <a:spAutoFit/>
          </a:bodyPr>
          <a:lstStyle/>
          <a:p>
            <a:pPr marL="0" marR="0" algn="ctr">
              <a:spcBef>
                <a:spcPts val="0"/>
              </a:spcBef>
              <a:spcAft>
                <a:spcPts val="800"/>
              </a:spcAft>
            </a:pPr>
            <a:r>
              <a:rPr lang="es-CO" sz="2800" b="1" dirty="0">
                <a:effectLst/>
                <a:latin typeface="Amasis MT Pro Light" panose="020B0604020202020204" pitchFamily="18" charset="0"/>
                <a:ea typeface="Times New Roman" panose="02020603050405020304" pitchFamily="18" charset="0"/>
                <a:cs typeface="Times New Roman" panose="02020603050405020304" pitchFamily="18" charset="0"/>
              </a:rPr>
              <a:t>MUJER Y GENERO</a:t>
            </a:r>
            <a:endParaRPr lang="es-CO" sz="2200" b="1" dirty="0">
              <a:effectLst/>
              <a:latin typeface="Amasis MT Pro Light" panose="020B060402020202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10437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Un grupo de personas junto a una niña&#10;&#10;Descripción generada automáticamente con confianza media">
            <a:extLst>
              <a:ext uri="{FF2B5EF4-FFF2-40B4-BE49-F238E27FC236}">
                <a16:creationId xmlns:a16="http://schemas.microsoft.com/office/drawing/2014/main" id="{5BAF721E-DF70-9FE8-7941-EBF0EDB532F3}"/>
              </a:ext>
            </a:extLst>
          </p:cNvPr>
          <p:cNvPicPr>
            <a:picLocks noChangeAspect="1"/>
          </p:cNvPicPr>
          <p:nvPr/>
        </p:nvPicPr>
        <p:blipFill rotWithShape="1">
          <a:blip r:embed="rId2">
            <a:extLst>
              <a:ext uri="{28A0092B-C50C-407E-A947-70E740481C1C}">
                <a14:useLocalDpi xmlns:a14="http://schemas.microsoft.com/office/drawing/2010/main" val="0"/>
              </a:ext>
            </a:extLst>
          </a:blip>
          <a:srcRect l="22887" r="3003"/>
          <a:stretch/>
        </p:blipFill>
        <p:spPr>
          <a:xfrm>
            <a:off x="0" y="10"/>
            <a:ext cx="7642746" cy="6857990"/>
          </a:xfrm>
          <a:prstGeom prst="rect">
            <a:avLst/>
          </a:prstGeom>
          <a:ln>
            <a:noFill/>
          </a:ln>
          <a:effectLst>
            <a:outerShdw blurRad="190500" algn="tl" rotWithShape="0">
              <a:srgbClr val="000000">
                <a:alpha val="70000"/>
              </a:srgbClr>
            </a:outerShdw>
          </a:effectLst>
        </p:spPr>
      </p:pic>
      <p:sp>
        <p:nvSpPr>
          <p:cNvPr id="2" name="Título 1">
            <a:extLst>
              <a:ext uri="{FF2B5EF4-FFF2-40B4-BE49-F238E27FC236}">
                <a16:creationId xmlns:a16="http://schemas.microsoft.com/office/drawing/2014/main" id="{30CE9BE4-0AC4-1033-C91D-6F19A7E19DCE}"/>
              </a:ext>
            </a:extLst>
          </p:cNvPr>
          <p:cNvSpPr>
            <a:spLocks noGrp="1"/>
          </p:cNvSpPr>
          <p:nvPr>
            <p:ph type="title"/>
          </p:nvPr>
        </p:nvSpPr>
        <p:spPr>
          <a:xfrm>
            <a:off x="-172994" y="90152"/>
            <a:ext cx="7982448" cy="502276"/>
          </a:xfrm>
        </p:spPr>
        <p:txBody>
          <a:bodyPr>
            <a:normAutofit fontScale="90000"/>
          </a:bodyPr>
          <a:lstStyle/>
          <a:p>
            <a:pPr algn="ctr"/>
            <a:r>
              <a:rPr lang="es-CO" sz="2400" dirty="0">
                <a:solidFill>
                  <a:schemeClr val="bg1"/>
                </a:solidFill>
                <a:latin typeface="Amasis MT Pro" panose="02040304050005020304" pitchFamily="18" charset="77"/>
                <a:ea typeface="Arial" panose="020B0604020202020204" pitchFamily="34" charset="0"/>
              </a:rPr>
              <a:t>E</a:t>
            </a:r>
            <a:r>
              <a:rPr lang="es-CO" sz="2400" dirty="0">
                <a:solidFill>
                  <a:schemeClr val="bg1"/>
                </a:solidFill>
                <a:effectLst/>
                <a:latin typeface="Amasis MT Pro" panose="02040304050005020304" pitchFamily="18" charset="77"/>
                <a:ea typeface="Arial" panose="020B0604020202020204" pitchFamily="34" charset="0"/>
              </a:rPr>
              <a:t>mpoderamiento de las mujeres en la zona rural de Ciénaga</a:t>
            </a:r>
            <a:endParaRPr lang="es-CO" sz="2400" dirty="0">
              <a:solidFill>
                <a:schemeClr val="bg1"/>
              </a:solidFill>
            </a:endParaRPr>
          </a:p>
        </p:txBody>
      </p:sp>
      <p:pic>
        <p:nvPicPr>
          <p:cNvPr id="5" name="Marcador de contenido 4" descr="Un grupo de personas sentadas alrededor de una mesa&#10;&#10;Descripción generada automáticamente">
            <a:extLst>
              <a:ext uri="{FF2B5EF4-FFF2-40B4-BE49-F238E27FC236}">
                <a16:creationId xmlns:a16="http://schemas.microsoft.com/office/drawing/2014/main" id="{57C1E441-594B-D305-278B-AA488D6E7D30}"/>
              </a:ext>
            </a:extLst>
          </p:cNvPr>
          <p:cNvPicPr>
            <a:picLocks noChangeAspect="1"/>
          </p:cNvPicPr>
          <p:nvPr/>
        </p:nvPicPr>
        <p:blipFill rotWithShape="1">
          <a:blip r:embed="rId3">
            <a:extLst>
              <a:ext uri="{28A0092B-C50C-407E-A947-70E740481C1C}">
                <a14:useLocalDpi xmlns:a14="http://schemas.microsoft.com/office/drawing/2010/main" val="0"/>
              </a:ext>
            </a:extLst>
          </a:blip>
          <a:srcRect l="1374" r="380" b="-1"/>
          <a:stretch/>
        </p:blipFill>
        <p:spPr>
          <a:xfrm>
            <a:off x="7809454" y="1"/>
            <a:ext cx="4382546" cy="3345645"/>
          </a:xfrm>
          <a:prstGeom prst="rect">
            <a:avLst/>
          </a:prstGeom>
          <a:ln>
            <a:noFill/>
          </a:ln>
          <a:effectLst>
            <a:outerShdw blurRad="190500" algn="tl" rotWithShape="0">
              <a:srgbClr val="000000">
                <a:alpha val="70000"/>
              </a:srgbClr>
            </a:outerShdw>
          </a:effectLst>
        </p:spPr>
      </p:pic>
      <p:pic>
        <p:nvPicPr>
          <p:cNvPr id="9" name="Imagen 8" descr="Grupo de personas de pie&#10;&#10;Descripción generada automáticamente">
            <a:extLst>
              <a:ext uri="{FF2B5EF4-FFF2-40B4-BE49-F238E27FC236}">
                <a16:creationId xmlns:a16="http://schemas.microsoft.com/office/drawing/2014/main" id="{039078C9-334D-05C4-995C-EC6AE9CDE86A}"/>
              </a:ext>
            </a:extLst>
          </p:cNvPr>
          <p:cNvPicPr>
            <a:picLocks noChangeAspect="1"/>
          </p:cNvPicPr>
          <p:nvPr/>
        </p:nvPicPr>
        <p:blipFill rotWithShape="1">
          <a:blip r:embed="rId4">
            <a:extLst>
              <a:ext uri="{28A0092B-C50C-407E-A947-70E740481C1C}">
                <a14:useLocalDpi xmlns:a14="http://schemas.microsoft.com/office/drawing/2010/main" val="0"/>
              </a:ext>
            </a:extLst>
          </a:blip>
          <a:srcRect l="15477" r="25576"/>
          <a:stretch/>
        </p:blipFill>
        <p:spPr>
          <a:xfrm>
            <a:off x="7809462" y="3512354"/>
            <a:ext cx="4382545" cy="334564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979842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Un grupo de personas en un salón de clases&#10;&#10;Descripción generada automáticamente">
            <a:extLst>
              <a:ext uri="{FF2B5EF4-FFF2-40B4-BE49-F238E27FC236}">
                <a16:creationId xmlns:a16="http://schemas.microsoft.com/office/drawing/2014/main" id="{79E2B6C7-9B3A-2019-39D7-43D50C2192C3}"/>
              </a:ext>
            </a:extLst>
          </p:cNvPr>
          <p:cNvPicPr>
            <a:picLocks noChangeAspect="1"/>
          </p:cNvPicPr>
          <p:nvPr/>
        </p:nvPicPr>
        <p:blipFill rotWithShape="1">
          <a:blip r:embed="rId2">
            <a:extLst>
              <a:ext uri="{28A0092B-C50C-407E-A947-70E740481C1C}">
                <a14:useLocalDpi xmlns:a14="http://schemas.microsoft.com/office/drawing/2010/main" val="0"/>
              </a:ext>
            </a:extLst>
          </a:blip>
          <a:srcRect t="31028" r="-2" b="-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Marcador de contenido 4" descr="Un grupo de personas en un salón&#10;&#10;Descripción generada automáticamente">
            <a:extLst>
              <a:ext uri="{FF2B5EF4-FFF2-40B4-BE49-F238E27FC236}">
                <a16:creationId xmlns:a16="http://schemas.microsoft.com/office/drawing/2014/main" id="{9914C87F-1AB6-C441-872B-92449BD13323}"/>
              </a:ext>
            </a:extLst>
          </p:cNvPr>
          <p:cNvPicPr>
            <a:picLocks noChangeAspect="1"/>
          </p:cNvPicPr>
          <p:nvPr/>
        </p:nvPicPr>
        <p:blipFill rotWithShape="1">
          <a:blip r:embed="rId3">
            <a:extLst>
              <a:ext uri="{28A0092B-C50C-407E-A947-70E740481C1C}">
                <a14:useLocalDpi xmlns:a14="http://schemas.microsoft.com/office/drawing/2010/main" val="0"/>
              </a:ext>
            </a:extLst>
          </a:blip>
          <a:srcRect t="9727" r="-2" b="-2"/>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8" name="CuadroTexto 7">
            <a:extLst>
              <a:ext uri="{FF2B5EF4-FFF2-40B4-BE49-F238E27FC236}">
                <a16:creationId xmlns:a16="http://schemas.microsoft.com/office/drawing/2014/main" id="{CA3EC4CB-4F3B-EB7F-A099-4A248E68B471}"/>
              </a:ext>
            </a:extLst>
          </p:cNvPr>
          <p:cNvSpPr txBox="1"/>
          <p:nvPr/>
        </p:nvSpPr>
        <p:spPr>
          <a:xfrm>
            <a:off x="36150" y="5244289"/>
            <a:ext cx="5656614"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10" name="CuadroTexto 9">
            <a:extLst>
              <a:ext uri="{FF2B5EF4-FFF2-40B4-BE49-F238E27FC236}">
                <a16:creationId xmlns:a16="http://schemas.microsoft.com/office/drawing/2014/main" id="{D9DC3DA8-5271-BD46-A495-71FB66718B99}"/>
              </a:ext>
            </a:extLst>
          </p:cNvPr>
          <p:cNvSpPr txBox="1"/>
          <p:nvPr/>
        </p:nvSpPr>
        <p:spPr>
          <a:xfrm>
            <a:off x="448056" y="3114736"/>
            <a:ext cx="4893528" cy="1815882"/>
          </a:xfrm>
          <a:prstGeom prst="rect">
            <a:avLst/>
          </a:prstGeom>
          <a:noFill/>
        </p:spPr>
        <p:txBody>
          <a:bodyPr wrap="square">
            <a:spAutoFit/>
          </a:bodyPr>
          <a:lstStyle/>
          <a:p>
            <a:pPr marL="0" marR="0" algn="ctr">
              <a:spcBef>
                <a:spcPts val="0"/>
              </a:spcBef>
              <a:spcAft>
                <a:spcPts val="800"/>
              </a:spcAft>
            </a:pPr>
            <a:r>
              <a:rPr lang="es-CO" sz="2800" dirty="0">
                <a:effectLst/>
                <a:latin typeface="Amasis MT Pro" panose="02040504050005020304" pitchFamily="18" charset="77"/>
                <a:ea typeface="Times New Roman" panose="02020603050405020304" pitchFamily="18" charset="0"/>
              </a:rPr>
              <a:t>Formulación de una Política Pública de Credos y Grupos religiosos en el Municipio de Ciénaga</a:t>
            </a:r>
            <a:r>
              <a:rPr lang="es-CO" sz="2800" dirty="0">
                <a:effectLst/>
                <a:latin typeface="Amasis MT Pro" panose="02040504050005020304" pitchFamily="18" charset="77"/>
              </a:rPr>
              <a:t> </a:t>
            </a:r>
            <a:endParaRPr lang="es-CO" sz="2200" dirty="0">
              <a:effectLst/>
              <a:latin typeface="Amasis MT Pro" panose="02040504050005020304" pitchFamily="18" charset="77"/>
              <a:ea typeface="Times New Roman" panose="02020603050405020304" pitchFamily="18" charset="0"/>
              <a:cs typeface="Times New Roman" panose="02020603050405020304" pitchFamily="18" charset="0"/>
            </a:endParaRPr>
          </a:p>
        </p:txBody>
      </p:sp>
      <p:sp>
        <p:nvSpPr>
          <p:cNvPr id="12" name="Rectángulo 11">
            <a:extLst>
              <a:ext uri="{FF2B5EF4-FFF2-40B4-BE49-F238E27FC236}">
                <a16:creationId xmlns:a16="http://schemas.microsoft.com/office/drawing/2014/main" id="{FE56C906-4CEF-C3CD-0F13-73FE0E5F125E}"/>
              </a:ext>
            </a:extLst>
          </p:cNvPr>
          <p:cNvSpPr/>
          <p:nvPr/>
        </p:nvSpPr>
        <p:spPr>
          <a:xfrm>
            <a:off x="146497" y="867328"/>
            <a:ext cx="5195087" cy="187743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8800" b="1" cap="none" spc="0" dirty="0">
                <a:ln/>
                <a:solidFill>
                  <a:srgbClr val="00B050"/>
                </a:solidFill>
                <a:effectLst/>
              </a:rPr>
              <a:t>130</a:t>
            </a:r>
          </a:p>
          <a:p>
            <a:pPr algn="ctr"/>
            <a:r>
              <a:rPr lang="es-ES" sz="2800" b="1" dirty="0">
                <a:ln/>
                <a:solidFill>
                  <a:srgbClr val="00B050"/>
                </a:solidFill>
              </a:rPr>
              <a:t>Líderes Religiosos beneficiarios </a:t>
            </a:r>
            <a:endParaRPr lang="es-ES" sz="2800" b="1" cap="none" spc="0" dirty="0">
              <a:ln/>
              <a:solidFill>
                <a:srgbClr val="00B050"/>
              </a:solidFill>
              <a:effectLst/>
            </a:endParaRPr>
          </a:p>
        </p:txBody>
      </p:sp>
    </p:spTree>
    <p:extLst>
      <p:ext uri="{BB962C8B-B14F-4D97-AF65-F5344CB8AC3E}">
        <p14:creationId xmlns:p14="http://schemas.microsoft.com/office/powerpoint/2010/main" val="38733673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Gobierno</a:t>
            </a:r>
          </a:p>
          <a:p>
            <a:pPr algn="ctr"/>
            <a:endParaRPr lang="es-CO" b="1" dirty="0">
              <a:ln w="22225">
                <a:solidFill>
                  <a:schemeClr val="accent2"/>
                </a:solidFill>
                <a:prstDash val="solid"/>
              </a:ln>
              <a:solidFill>
                <a:schemeClr val="accent2">
                  <a:lumMod val="40000"/>
                  <a:lumOff val="60000"/>
                </a:schemeClr>
              </a:solidFill>
            </a:endParaRPr>
          </a:p>
        </p:txBody>
      </p:sp>
      <p:sp>
        <p:nvSpPr>
          <p:cNvPr id="16" name="Rectángulo 15">
            <a:extLst>
              <a:ext uri="{FF2B5EF4-FFF2-40B4-BE49-F238E27FC236}">
                <a16:creationId xmlns:a16="http://schemas.microsoft.com/office/drawing/2014/main" id="{80B48D26-EAD7-2DF6-7989-E2B522FA2F2A}"/>
              </a:ext>
            </a:extLst>
          </p:cNvPr>
          <p:cNvSpPr/>
          <p:nvPr/>
        </p:nvSpPr>
        <p:spPr>
          <a:xfrm>
            <a:off x="206616" y="1626524"/>
            <a:ext cx="5195087"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8800" b="1" dirty="0">
                <a:ln/>
                <a:solidFill>
                  <a:srgbClr val="00B050"/>
                </a:solidFill>
              </a:rPr>
              <a:t>40</a:t>
            </a:r>
            <a:endParaRPr lang="es-ES" sz="8800" b="1" cap="none" spc="0" dirty="0">
              <a:ln/>
              <a:solidFill>
                <a:srgbClr val="00B050"/>
              </a:solidFill>
              <a:effectLst/>
            </a:endParaRPr>
          </a:p>
        </p:txBody>
      </p:sp>
      <p:sp>
        <p:nvSpPr>
          <p:cNvPr id="17" name="CuadroTexto 16">
            <a:extLst>
              <a:ext uri="{FF2B5EF4-FFF2-40B4-BE49-F238E27FC236}">
                <a16:creationId xmlns:a16="http://schemas.microsoft.com/office/drawing/2014/main" id="{7C6CAE46-7713-5886-158C-AA67EDDA6140}"/>
              </a:ext>
            </a:extLst>
          </p:cNvPr>
          <p:cNvSpPr txBox="1"/>
          <p:nvPr/>
        </p:nvSpPr>
        <p:spPr>
          <a:xfrm>
            <a:off x="517665" y="2870821"/>
            <a:ext cx="3945978" cy="1446550"/>
          </a:xfrm>
          <a:prstGeom prst="rect">
            <a:avLst/>
          </a:prstGeom>
          <a:noFill/>
        </p:spPr>
        <p:txBody>
          <a:bodyPr wrap="square">
            <a:spAutoFit/>
          </a:bodyPr>
          <a:lstStyle/>
          <a:p>
            <a:pPr marL="0" marR="0" algn="ctr">
              <a:spcBef>
                <a:spcPts val="0"/>
              </a:spcBef>
              <a:spcAft>
                <a:spcPts val="800"/>
              </a:spcAft>
            </a:pPr>
            <a:r>
              <a:rPr lang="es-CO" sz="2200" dirty="0">
                <a:effectLst/>
                <a:latin typeface="Amasis MT Pro Light" panose="020B0604020202020204" pitchFamily="18" charset="0"/>
                <a:ea typeface="Times New Roman" panose="02020603050405020304" pitchFamily="18" charset="0"/>
                <a:cs typeface="Times New Roman" panose="02020603050405020304" pitchFamily="18" charset="0"/>
              </a:rPr>
              <a:t>Desarrollo de acciones que favorezcan el </a:t>
            </a:r>
            <a:r>
              <a:rPr lang="es-CO" sz="2200" dirty="0">
                <a:latin typeface="Amasis MT Pro Light" panose="020B0604020202020204" pitchFamily="18" charset="0"/>
                <a:ea typeface="Times New Roman" panose="02020603050405020304" pitchFamily="18" charset="0"/>
                <a:cs typeface="Times New Roman" panose="02020603050405020304" pitchFamily="18" charset="0"/>
              </a:rPr>
              <a:t>empoderamiento social, económico  de la</a:t>
            </a:r>
            <a:r>
              <a:rPr lang="es-CO" sz="2200" dirty="0">
                <a:effectLst/>
                <a:latin typeface="Amasis MT Pro Light" panose="020B0604020202020204" pitchFamily="18" charset="0"/>
                <a:ea typeface="Times New Roman" panose="02020603050405020304" pitchFamily="18" charset="0"/>
                <a:cs typeface="Times New Roman" panose="02020603050405020304" pitchFamily="18" charset="0"/>
              </a:rPr>
              <a:t> comunidad LGTBI de Ciénaga</a:t>
            </a:r>
          </a:p>
        </p:txBody>
      </p:sp>
      <p:sp>
        <p:nvSpPr>
          <p:cNvPr id="19" name="CuadroTexto 18">
            <a:extLst>
              <a:ext uri="{FF2B5EF4-FFF2-40B4-BE49-F238E27FC236}">
                <a16:creationId xmlns:a16="http://schemas.microsoft.com/office/drawing/2014/main" id="{EA5EF328-706E-7D86-BC4F-03474AC3B52B}"/>
              </a:ext>
            </a:extLst>
          </p:cNvPr>
          <p:cNvSpPr txBox="1"/>
          <p:nvPr/>
        </p:nvSpPr>
        <p:spPr>
          <a:xfrm>
            <a:off x="423045" y="4511478"/>
            <a:ext cx="4256630" cy="584775"/>
          </a:xfrm>
          <a:prstGeom prst="rect">
            <a:avLst/>
          </a:prstGeom>
          <a:noFill/>
        </p:spPr>
        <p:txBody>
          <a:bodyPr wrap="square">
            <a:spAutoFit/>
          </a:bodyPr>
          <a:lstStyle/>
          <a:p>
            <a:r>
              <a:rPr lang="es-CO" sz="3200" b="1" dirty="0">
                <a:latin typeface="Amasis MT Pro Light" panose="020B0604020202020204" pitchFamily="18" charset="0"/>
                <a:cs typeface="Times New Roman" panose="02020603050405020304" pitchFamily="18" charset="0"/>
              </a:rPr>
              <a:t>Inversión: </a:t>
            </a:r>
            <a:r>
              <a:rPr lang="es-CO" sz="3200" dirty="0">
                <a:latin typeface="Amasis MT Pro Light" panose="020B0604020202020204" pitchFamily="18" charset="0"/>
                <a:cs typeface="Times New Roman" panose="02020603050405020304" pitchFamily="18" charset="0"/>
              </a:rPr>
              <a:t>$ 149.000.000</a:t>
            </a:r>
          </a:p>
        </p:txBody>
      </p:sp>
      <p:sp>
        <p:nvSpPr>
          <p:cNvPr id="20" name="Rectángulo 19">
            <a:extLst>
              <a:ext uri="{FF2B5EF4-FFF2-40B4-BE49-F238E27FC236}">
                <a16:creationId xmlns:a16="http://schemas.microsoft.com/office/drawing/2014/main" id="{D09D706C-D56E-9979-409D-5DA1FC304A7A}"/>
              </a:ext>
            </a:extLst>
          </p:cNvPr>
          <p:cNvSpPr/>
          <p:nvPr/>
        </p:nvSpPr>
        <p:spPr>
          <a:xfrm>
            <a:off x="7488492" y="1631671"/>
            <a:ext cx="2379408"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8800" b="1" dirty="0">
                <a:ln/>
                <a:solidFill>
                  <a:srgbClr val="00B050"/>
                </a:solidFill>
              </a:rPr>
              <a:t>1</a:t>
            </a:r>
            <a:r>
              <a:rPr lang="es-ES" sz="8800" b="1" cap="none" spc="0" dirty="0">
                <a:ln/>
                <a:solidFill>
                  <a:srgbClr val="00B050"/>
                </a:solidFill>
                <a:effectLst/>
              </a:rPr>
              <a:t>50</a:t>
            </a:r>
          </a:p>
        </p:txBody>
      </p:sp>
      <p:cxnSp>
        <p:nvCxnSpPr>
          <p:cNvPr id="26" name="Conector recto 25">
            <a:extLst>
              <a:ext uri="{FF2B5EF4-FFF2-40B4-BE49-F238E27FC236}">
                <a16:creationId xmlns:a16="http://schemas.microsoft.com/office/drawing/2014/main" id="{53FB1A3F-9F90-1AD7-E610-8D65F13ED0CC}"/>
              </a:ext>
            </a:extLst>
          </p:cNvPr>
          <p:cNvCxnSpPr>
            <a:cxnSpLocks/>
          </p:cNvCxnSpPr>
          <p:nvPr/>
        </p:nvCxnSpPr>
        <p:spPr>
          <a:xfrm>
            <a:off x="5931610" y="1662877"/>
            <a:ext cx="0" cy="3402490"/>
          </a:xfrm>
          <a:prstGeom prst="line">
            <a:avLst/>
          </a:prstGeom>
          <a:ln w="19050" cap="rnd">
            <a:solidFill>
              <a:schemeClr val="tx1"/>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29" name="CuadroTexto 28">
            <a:extLst>
              <a:ext uri="{FF2B5EF4-FFF2-40B4-BE49-F238E27FC236}">
                <a16:creationId xmlns:a16="http://schemas.microsoft.com/office/drawing/2014/main" id="{FCEE4BC7-7CB1-9546-DC39-43CF62F18702}"/>
              </a:ext>
            </a:extLst>
          </p:cNvPr>
          <p:cNvSpPr txBox="1"/>
          <p:nvPr/>
        </p:nvSpPr>
        <p:spPr>
          <a:xfrm>
            <a:off x="6653802" y="3364122"/>
            <a:ext cx="4216297" cy="769441"/>
          </a:xfrm>
          <a:prstGeom prst="rect">
            <a:avLst/>
          </a:prstGeom>
          <a:noFill/>
        </p:spPr>
        <p:txBody>
          <a:bodyPr wrap="square">
            <a:spAutoFit/>
          </a:bodyPr>
          <a:lstStyle/>
          <a:p>
            <a:pPr marL="0" marR="0" algn="ctr">
              <a:spcBef>
                <a:spcPts val="0"/>
              </a:spcBef>
              <a:spcAft>
                <a:spcPts val="800"/>
              </a:spcAft>
            </a:pPr>
            <a:r>
              <a:rPr lang="es-CO" sz="2200" dirty="0">
                <a:effectLst/>
                <a:latin typeface="Amasis MT Pro Light" panose="020B0604020202020204" pitchFamily="18" charset="0"/>
                <a:ea typeface="Times New Roman" panose="02020603050405020304" pitchFamily="18" charset="0"/>
                <a:cs typeface="Times New Roman" panose="02020603050405020304" pitchFamily="18" charset="0"/>
              </a:rPr>
              <a:t>Semana diverso cultural de la comunidad LGBTIQ +</a:t>
            </a:r>
          </a:p>
        </p:txBody>
      </p:sp>
      <p:sp>
        <p:nvSpPr>
          <p:cNvPr id="30" name="CuadroTexto 29">
            <a:extLst>
              <a:ext uri="{FF2B5EF4-FFF2-40B4-BE49-F238E27FC236}">
                <a16:creationId xmlns:a16="http://schemas.microsoft.com/office/drawing/2014/main" id="{E386FB85-09A1-345F-2792-2E7095BEF229}"/>
              </a:ext>
            </a:extLst>
          </p:cNvPr>
          <p:cNvSpPr txBox="1"/>
          <p:nvPr/>
        </p:nvSpPr>
        <p:spPr>
          <a:xfrm>
            <a:off x="897797" y="5322802"/>
            <a:ext cx="7780399"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33" name="CuadroTexto 32">
            <a:extLst>
              <a:ext uri="{FF2B5EF4-FFF2-40B4-BE49-F238E27FC236}">
                <a16:creationId xmlns:a16="http://schemas.microsoft.com/office/drawing/2014/main" id="{EF06A1D9-9685-01D6-4AD9-0E0DA771D215}"/>
              </a:ext>
            </a:extLst>
          </p:cNvPr>
          <p:cNvSpPr txBox="1"/>
          <p:nvPr/>
        </p:nvSpPr>
        <p:spPr>
          <a:xfrm>
            <a:off x="6653805" y="4480592"/>
            <a:ext cx="4216294" cy="584775"/>
          </a:xfrm>
          <a:prstGeom prst="rect">
            <a:avLst/>
          </a:prstGeom>
          <a:noFill/>
        </p:spPr>
        <p:txBody>
          <a:bodyPr wrap="square">
            <a:spAutoFit/>
          </a:bodyPr>
          <a:lstStyle/>
          <a:p>
            <a:r>
              <a:rPr lang="es-CO" sz="3200" b="1" dirty="0">
                <a:latin typeface="Amasis MT Pro Light" panose="020B0604020202020204" pitchFamily="18" charset="0"/>
                <a:cs typeface="Times New Roman" panose="02020603050405020304" pitchFamily="18" charset="0"/>
              </a:rPr>
              <a:t>Inversión: </a:t>
            </a:r>
            <a:r>
              <a:rPr lang="es-CO" sz="3200" dirty="0">
                <a:latin typeface="Amasis MT Pro Light" panose="020B0604020202020204" pitchFamily="18" charset="0"/>
                <a:cs typeface="Times New Roman" panose="02020603050405020304" pitchFamily="18" charset="0"/>
              </a:rPr>
              <a:t>$ 50.000.000</a:t>
            </a:r>
          </a:p>
        </p:txBody>
      </p:sp>
      <p:sp>
        <p:nvSpPr>
          <p:cNvPr id="3" name="CuadroTexto 2">
            <a:extLst>
              <a:ext uri="{FF2B5EF4-FFF2-40B4-BE49-F238E27FC236}">
                <a16:creationId xmlns:a16="http://schemas.microsoft.com/office/drawing/2014/main" id="{C6119089-DCDF-A976-2F4A-0CACE89844AE}"/>
              </a:ext>
            </a:extLst>
          </p:cNvPr>
          <p:cNvSpPr txBox="1"/>
          <p:nvPr/>
        </p:nvSpPr>
        <p:spPr>
          <a:xfrm>
            <a:off x="3975935" y="843767"/>
            <a:ext cx="3945978" cy="523220"/>
          </a:xfrm>
          <a:prstGeom prst="rect">
            <a:avLst/>
          </a:prstGeom>
          <a:noFill/>
        </p:spPr>
        <p:txBody>
          <a:bodyPr wrap="square">
            <a:spAutoFit/>
          </a:bodyPr>
          <a:lstStyle/>
          <a:p>
            <a:pPr marL="0" marR="0" algn="ctr">
              <a:spcBef>
                <a:spcPts val="0"/>
              </a:spcBef>
              <a:spcAft>
                <a:spcPts val="800"/>
              </a:spcAft>
            </a:pPr>
            <a:r>
              <a:rPr lang="es-CO" sz="2800" b="1" dirty="0">
                <a:effectLst/>
                <a:latin typeface="Amasis MT Pro Light" panose="020B0604020202020204" pitchFamily="18" charset="0"/>
                <a:ea typeface="Times New Roman" panose="02020603050405020304" pitchFamily="18" charset="0"/>
                <a:cs typeface="Times New Roman" panose="02020603050405020304" pitchFamily="18" charset="0"/>
              </a:rPr>
              <a:t>LGTBIQ+</a:t>
            </a:r>
            <a:endParaRPr lang="es-CO" sz="2200" b="1" dirty="0">
              <a:effectLst/>
              <a:latin typeface="Amasis MT Pro Light" panose="020B060402020202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2715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8478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Oficina</a:t>
            </a: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 </a:t>
            </a:r>
            <a:r>
              <a:rPr lang="es-CO"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Asesora Jurídica</a:t>
            </a:r>
            <a:endPar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p>
            <a:pPr algn="ctr"/>
            <a:endParaRPr lang="es-CO" b="1" dirty="0">
              <a:ln w="22225">
                <a:solidFill>
                  <a:schemeClr val="accent2"/>
                </a:solidFill>
                <a:prstDash val="solid"/>
              </a:ln>
              <a:solidFill>
                <a:schemeClr val="accent2">
                  <a:lumMod val="40000"/>
                  <a:lumOff val="60000"/>
                </a:schemeClr>
              </a:solidFill>
            </a:endParaRPr>
          </a:p>
        </p:txBody>
      </p:sp>
      <p:sp>
        <p:nvSpPr>
          <p:cNvPr id="12" name="CuadroTexto 11">
            <a:extLst>
              <a:ext uri="{FF2B5EF4-FFF2-40B4-BE49-F238E27FC236}">
                <a16:creationId xmlns:a16="http://schemas.microsoft.com/office/drawing/2014/main" id="{76CC4803-8002-90E4-71C1-87AD6CE16798}"/>
              </a:ext>
            </a:extLst>
          </p:cNvPr>
          <p:cNvSpPr txBox="1"/>
          <p:nvPr/>
        </p:nvSpPr>
        <p:spPr>
          <a:xfrm>
            <a:off x="5448032" y="4000499"/>
            <a:ext cx="6289029" cy="1015663"/>
          </a:xfrm>
          <a:prstGeom prst="rect">
            <a:avLst/>
          </a:prstGeom>
          <a:noFill/>
        </p:spPr>
        <p:txBody>
          <a:bodyPr wrap="square">
            <a:spAutoFit/>
          </a:bodyPr>
          <a:lstStyle/>
          <a:p>
            <a:pPr marL="0" marR="0" algn="ctr">
              <a:spcBef>
                <a:spcPts val="0"/>
              </a:spcBef>
              <a:spcAft>
                <a:spcPts val="800"/>
              </a:spcAft>
            </a:pPr>
            <a:r>
              <a:rPr lang="es-CO" sz="2000" dirty="0">
                <a:effectLst/>
                <a:latin typeface="Amasis MT Pro Light" panose="020B0604020202020204" pitchFamily="18" charset="0"/>
                <a:ea typeface="Times New Roman" panose="02020603050405020304" pitchFamily="18" charset="0"/>
                <a:cs typeface="Times New Roman" panose="02020603050405020304" pitchFamily="18" charset="0"/>
              </a:rPr>
              <a:t>Los procesos de mayor incremento corresponden a los medios de control de nulidad y restablecimiento del derecho y reparación directa.</a:t>
            </a:r>
          </a:p>
        </p:txBody>
      </p:sp>
      <p:sp>
        <p:nvSpPr>
          <p:cNvPr id="16" name="Rectángulo 15">
            <a:extLst>
              <a:ext uri="{FF2B5EF4-FFF2-40B4-BE49-F238E27FC236}">
                <a16:creationId xmlns:a16="http://schemas.microsoft.com/office/drawing/2014/main" id="{80B48D26-EAD7-2DF6-7989-E2B522FA2F2A}"/>
              </a:ext>
            </a:extLst>
          </p:cNvPr>
          <p:cNvSpPr/>
          <p:nvPr/>
        </p:nvSpPr>
        <p:spPr>
          <a:xfrm>
            <a:off x="216816" y="1548540"/>
            <a:ext cx="5195087"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8800" b="1" dirty="0">
                <a:ln/>
                <a:solidFill>
                  <a:srgbClr val="00B050"/>
                </a:solidFill>
              </a:rPr>
              <a:t>156</a:t>
            </a:r>
            <a:endParaRPr lang="es-ES" sz="8800" b="1" cap="none" spc="0" dirty="0">
              <a:ln/>
              <a:solidFill>
                <a:srgbClr val="00B050"/>
              </a:solidFill>
              <a:effectLst/>
            </a:endParaRPr>
          </a:p>
        </p:txBody>
      </p:sp>
      <p:sp>
        <p:nvSpPr>
          <p:cNvPr id="17" name="CuadroTexto 16">
            <a:extLst>
              <a:ext uri="{FF2B5EF4-FFF2-40B4-BE49-F238E27FC236}">
                <a16:creationId xmlns:a16="http://schemas.microsoft.com/office/drawing/2014/main" id="{7C6CAE46-7713-5886-158C-AA67EDDA6140}"/>
              </a:ext>
            </a:extLst>
          </p:cNvPr>
          <p:cNvSpPr txBox="1"/>
          <p:nvPr/>
        </p:nvSpPr>
        <p:spPr>
          <a:xfrm>
            <a:off x="216814" y="2886301"/>
            <a:ext cx="5195086" cy="769441"/>
          </a:xfrm>
          <a:prstGeom prst="rect">
            <a:avLst/>
          </a:prstGeom>
          <a:noFill/>
        </p:spPr>
        <p:txBody>
          <a:bodyPr wrap="square">
            <a:spAutoFit/>
          </a:bodyPr>
          <a:lstStyle/>
          <a:p>
            <a:pPr marL="0" marR="0" algn="ctr">
              <a:spcBef>
                <a:spcPts val="0"/>
              </a:spcBef>
              <a:spcAft>
                <a:spcPts val="800"/>
              </a:spcAft>
            </a:pPr>
            <a:r>
              <a:rPr lang="es-CO" sz="2200" dirty="0">
                <a:effectLst/>
                <a:latin typeface="Amasis MT Pro Light" panose="020B0604020202020204" pitchFamily="18" charset="0"/>
                <a:ea typeface="Times New Roman" panose="02020603050405020304" pitchFamily="18" charset="0"/>
                <a:cs typeface="Times New Roman" panose="02020603050405020304" pitchFamily="18" charset="0"/>
              </a:rPr>
              <a:t>Procesos Judiciales en contra del municipio de Ciénaga durante la vigencia 2023</a:t>
            </a:r>
          </a:p>
        </p:txBody>
      </p:sp>
      <p:sp>
        <p:nvSpPr>
          <p:cNvPr id="20" name="Rectángulo 19">
            <a:extLst>
              <a:ext uri="{FF2B5EF4-FFF2-40B4-BE49-F238E27FC236}">
                <a16:creationId xmlns:a16="http://schemas.microsoft.com/office/drawing/2014/main" id="{D09D706C-D56E-9979-409D-5DA1FC304A7A}"/>
              </a:ext>
            </a:extLst>
          </p:cNvPr>
          <p:cNvSpPr/>
          <p:nvPr/>
        </p:nvSpPr>
        <p:spPr>
          <a:xfrm>
            <a:off x="7222754" y="1502864"/>
            <a:ext cx="2379408" cy="132343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8000" b="1" dirty="0">
                <a:ln/>
                <a:solidFill>
                  <a:srgbClr val="00B050"/>
                </a:solidFill>
              </a:rPr>
              <a:t>110</a:t>
            </a:r>
            <a:endParaRPr lang="es-ES" sz="8000" b="1" cap="none" spc="0" dirty="0">
              <a:ln/>
              <a:solidFill>
                <a:srgbClr val="00B050"/>
              </a:solidFill>
              <a:effectLst/>
            </a:endParaRPr>
          </a:p>
        </p:txBody>
      </p:sp>
      <p:cxnSp>
        <p:nvCxnSpPr>
          <p:cNvPr id="23" name="Conector recto 22">
            <a:extLst>
              <a:ext uri="{FF2B5EF4-FFF2-40B4-BE49-F238E27FC236}">
                <a16:creationId xmlns:a16="http://schemas.microsoft.com/office/drawing/2014/main" id="{BDEEC635-8F95-0C66-807E-B19C59F6FAF2}"/>
              </a:ext>
            </a:extLst>
          </p:cNvPr>
          <p:cNvCxnSpPr>
            <a:cxnSpLocks/>
          </p:cNvCxnSpPr>
          <p:nvPr/>
        </p:nvCxnSpPr>
        <p:spPr>
          <a:xfrm>
            <a:off x="5795900" y="3908827"/>
            <a:ext cx="5593296" cy="0"/>
          </a:xfrm>
          <a:prstGeom prst="line">
            <a:avLst/>
          </a:prstGeom>
          <a:ln w="19050" cap="rnd">
            <a:solidFill>
              <a:schemeClr val="tx1"/>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53FB1A3F-9F90-1AD7-E610-8D65F13ED0CC}"/>
              </a:ext>
            </a:extLst>
          </p:cNvPr>
          <p:cNvCxnSpPr>
            <a:cxnSpLocks/>
          </p:cNvCxnSpPr>
          <p:nvPr/>
        </p:nvCxnSpPr>
        <p:spPr>
          <a:xfrm>
            <a:off x="5411900" y="1502864"/>
            <a:ext cx="0" cy="3402490"/>
          </a:xfrm>
          <a:prstGeom prst="line">
            <a:avLst/>
          </a:prstGeom>
          <a:ln w="19050" cap="rnd">
            <a:solidFill>
              <a:schemeClr val="tx1"/>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29" name="CuadroTexto 28">
            <a:extLst>
              <a:ext uri="{FF2B5EF4-FFF2-40B4-BE49-F238E27FC236}">
                <a16:creationId xmlns:a16="http://schemas.microsoft.com/office/drawing/2014/main" id="{FCEE4BC7-7CB1-9546-DC39-43CF62F18702}"/>
              </a:ext>
            </a:extLst>
          </p:cNvPr>
          <p:cNvSpPr txBox="1"/>
          <p:nvPr/>
        </p:nvSpPr>
        <p:spPr>
          <a:xfrm>
            <a:off x="6324630" y="1339036"/>
            <a:ext cx="4216297" cy="430887"/>
          </a:xfrm>
          <a:prstGeom prst="rect">
            <a:avLst/>
          </a:prstGeom>
          <a:noFill/>
        </p:spPr>
        <p:txBody>
          <a:bodyPr wrap="square">
            <a:spAutoFit/>
          </a:bodyPr>
          <a:lstStyle/>
          <a:p>
            <a:pPr marL="0" marR="0" algn="ctr">
              <a:spcBef>
                <a:spcPts val="0"/>
              </a:spcBef>
              <a:spcAft>
                <a:spcPts val="800"/>
              </a:spcAft>
            </a:pPr>
            <a:r>
              <a:rPr lang="es-CO" sz="2200" dirty="0">
                <a:latin typeface="Amasis MT Pro Light" panose="020B0604020202020204" pitchFamily="18" charset="0"/>
                <a:ea typeface="Times New Roman" panose="02020603050405020304" pitchFamily="18" charset="0"/>
                <a:cs typeface="Times New Roman" panose="02020603050405020304" pitchFamily="18" charset="0"/>
              </a:rPr>
              <a:t>SENTENCIAS JUDICIALES 2023</a:t>
            </a:r>
            <a:endParaRPr lang="es-CO" sz="2200" dirty="0">
              <a:effectLst/>
              <a:latin typeface="Amasis MT Pro Light" panose="020B0604020202020204" pitchFamily="18" charset="0"/>
              <a:ea typeface="Times New Roman" panose="02020603050405020304" pitchFamily="18" charset="0"/>
              <a:cs typeface="Times New Roman" panose="02020603050405020304" pitchFamily="18" charset="0"/>
            </a:endParaRPr>
          </a:p>
        </p:txBody>
      </p:sp>
      <p:sp>
        <p:nvSpPr>
          <p:cNvPr id="30" name="CuadroTexto 29">
            <a:extLst>
              <a:ext uri="{FF2B5EF4-FFF2-40B4-BE49-F238E27FC236}">
                <a16:creationId xmlns:a16="http://schemas.microsoft.com/office/drawing/2014/main" id="{E386FB85-09A1-345F-2792-2E7095BEF229}"/>
              </a:ext>
            </a:extLst>
          </p:cNvPr>
          <p:cNvSpPr txBox="1"/>
          <p:nvPr/>
        </p:nvSpPr>
        <p:spPr>
          <a:xfrm>
            <a:off x="124987" y="5327109"/>
            <a:ext cx="6014720" cy="1647374"/>
          </a:xfrm>
          <a:prstGeom prst="rect">
            <a:avLst/>
          </a:prstGeom>
          <a:noFill/>
        </p:spPr>
        <p:txBody>
          <a:bodyPr wrap="square">
            <a:spAutoFit/>
          </a:bodyPr>
          <a:lstStyle/>
          <a:p>
            <a:pPr algn="ctr">
              <a:lnSpc>
                <a:spcPct val="107000"/>
              </a:lnSpc>
              <a:spcAft>
                <a:spcPts val="800"/>
              </a:spcAft>
            </a:pPr>
            <a:r>
              <a:rPr lang="es-CO" sz="5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33" name="CuadroTexto 32">
            <a:extLst>
              <a:ext uri="{FF2B5EF4-FFF2-40B4-BE49-F238E27FC236}">
                <a16:creationId xmlns:a16="http://schemas.microsoft.com/office/drawing/2014/main" id="{EF06A1D9-9685-01D6-4AD9-0E0DA771D215}"/>
              </a:ext>
            </a:extLst>
          </p:cNvPr>
          <p:cNvSpPr txBox="1"/>
          <p:nvPr/>
        </p:nvSpPr>
        <p:spPr>
          <a:xfrm>
            <a:off x="6021200" y="2558649"/>
            <a:ext cx="1453696" cy="523220"/>
          </a:xfrm>
          <a:prstGeom prst="rect">
            <a:avLst/>
          </a:prstGeom>
          <a:noFill/>
        </p:spPr>
        <p:txBody>
          <a:bodyPr wrap="square">
            <a:spAutoFit/>
          </a:bodyPr>
          <a:lstStyle/>
          <a:p>
            <a:r>
              <a:rPr lang="es-CO" sz="2800" b="1" dirty="0">
                <a:latin typeface="Amasis MT Pro Light" panose="020B0604020202020204" pitchFamily="18" charset="0"/>
                <a:cs typeface="Times New Roman" panose="02020603050405020304" pitchFamily="18" charset="0"/>
              </a:rPr>
              <a:t>A favor</a:t>
            </a:r>
          </a:p>
        </p:txBody>
      </p:sp>
      <p:sp>
        <p:nvSpPr>
          <p:cNvPr id="2" name="CuadroTexto 1">
            <a:extLst>
              <a:ext uri="{FF2B5EF4-FFF2-40B4-BE49-F238E27FC236}">
                <a16:creationId xmlns:a16="http://schemas.microsoft.com/office/drawing/2014/main" id="{DBB1E019-94DF-681A-16D3-227BA178ECC1}"/>
              </a:ext>
            </a:extLst>
          </p:cNvPr>
          <p:cNvSpPr txBox="1"/>
          <p:nvPr/>
        </p:nvSpPr>
        <p:spPr>
          <a:xfrm>
            <a:off x="376684" y="3856317"/>
            <a:ext cx="4945503" cy="1077218"/>
          </a:xfrm>
          <a:prstGeom prst="rect">
            <a:avLst/>
          </a:prstGeom>
          <a:noFill/>
        </p:spPr>
        <p:txBody>
          <a:bodyPr wrap="square">
            <a:spAutoFit/>
          </a:bodyPr>
          <a:lstStyle/>
          <a:p>
            <a:pPr algn="ctr"/>
            <a:r>
              <a:rPr lang="es-CO" sz="3200" b="1" dirty="0">
                <a:latin typeface="Amasis MT Pro Light" panose="020B0604020202020204" pitchFamily="18" charset="0"/>
                <a:cs typeface="Times New Roman" panose="02020603050405020304" pitchFamily="18" charset="0"/>
              </a:rPr>
              <a:t>Valor de la Cuantía: </a:t>
            </a:r>
          </a:p>
          <a:p>
            <a:pPr algn="ctr"/>
            <a:r>
              <a:rPr lang="es-CO" sz="3200" dirty="0">
                <a:latin typeface="Amasis MT Pro Light" panose="020B0604020202020204" pitchFamily="18" charset="0"/>
                <a:cs typeface="Times New Roman" panose="02020603050405020304" pitchFamily="18" charset="0"/>
              </a:rPr>
              <a:t>$ 8.158.883.234</a:t>
            </a:r>
          </a:p>
        </p:txBody>
      </p:sp>
      <p:sp>
        <p:nvSpPr>
          <p:cNvPr id="3" name="CuadroTexto 2">
            <a:extLst>
              <a:ext uri="{FF2B5EF4-FFF2-40B4-BE49-F238E27FC236}">
                <a16:creationId xmlns:a16="http://schemas.microsoft.com/office/drawing/2014/main" id="{C6119089-DCDF-A976-2F4A-0CACE89844AE}"/>
              </a:ext>
            </a:extLst>
          </p:cNvPr>
          <p:cNvSpPr txBox="1"/>
          <p:nvPr/>
        </p:nvSpPr>
        <p:spPr>
          <a:xfrm>
            <a:off x="3633473" y="762878"/>
            <a:ext cx="3945978" cy="523220"/>
          </a:xfrm>
          <a:prstGeom prst="rect">
            <a:avLst/>
          </a:prstGeom>
          <a:noFill/>
        </p:spPr>
        <p:txBody>
          <a:bodyPr wrap="square">
            <a:spAutoFit/>
          </a:bodyPr>
          <a:lstStyle/>
          <a:p>
            <a:pPr marL="0" marR="0" algn="ctr">
              <a:spcBef>
                <a:spcPts val="0"/>
              </a:spcBef>
              <a:spcAft>
                <a:spcPts val="800"/>
              </a:spcAft>
            </a:pPr>
            <a:r>
              <a:rPr lang="es-CO" sz="2800" b="1" dirty="0">
                <a:latin typeface="Amasis MT Pro Light" panose="020B0604020202020204" pitchFamily="18" charset="0"/>
                <a:ea typeface="Times New Roman" panose="02020603050405020304" pitchFamily="18" charset="0"/>
                <a:cs typeface="Times New Roman" panose="02020603050405020304" pitchFamily="18" charset="0"/>
              </a:rPr>
              <a:t>DEMANDAS</a:t>
            </a:r>
            <a:endParaRPr lang="es-CO" sz="2200" b="1" dirty="0">
              <a:effectLst/>
              <a:latin typeface="Amasis MT Pro Light" panose="020B0604020202020204" pitchFamily="18" charset="0"/>
              <a:ea typeface="Times New Roman" panose="02020603050405020304" pitchFamily="18" charset="0"/>
              <a:cs typeface="Times New Roman" panose="02020603050405020304" pitchFamily="18" charset="0"/>
            </a:endParaRPr>
          </a:p>
        </p:txBody>
      </p:sp>
      <p:sp>
        <p:nvSpPr>
          <p:cNvPr id="4" name="CuadroTexto 3">
            <a:extLst>
              <a:ext uri="{FF2B5EF4-FFF2-40B4-BE49-F238E27FC236}">
                <a16:creationId xmlns:a16="http://schemas.microsoft.com/office/drawing/2014/main" id="{802ADCCE-8BC5-DD1B-653A-8A272831E620}"/>
              </a:ext>
            </a:extLst>
          </p:cNvPr>
          <p:cNvSpPr txBox="1"/>
          <p:nvPr/>
        </p:nvSpPr>
        <p:spPr>
          <a:xfrm>
            <a:off x="9376375" y="2574908"/>
            <a:ext cx="1802587" cy="523220"/>
          </a:xfrm>
          <a:prstGeom prst="rect">
            <a:avLst/>
          </a:prstGeom>
          <a:noFill/>
        </p:spPr>
        <p:txBody>
          <a:bodyPr wrap="square">
            <a:spAutoFit/>
          </a:bodyPr>
          <a:lstStyle/>
          <a:p>
            <a:r>
              <a:rPr lang="es-CO" sz="2800" b="1" dirty="0">
                <a:latin typeface="Amasis MT Pro Light" panose="020B0604020202020204" pitchFamily="18" charset="0"/>
                <a:cs typeface="Times New Roman" panose="02020603050405020304" pitchFamily="18" charset="0"/>
              </a:rPr>
              <a:t>En contra</a:t>
            </a:r>
          </a:p>
        </p:txBody>
      </p:sp>
      <p:sp>
        <p:nvSpPr>
          <p:cNvPr id="5" name="Rectángulo 4">
            <a:extLst>
              <a:ext uri="{FF2B5EF4-FFF2-40B4-BE49-F238E27FC236}">
                <a16:creationId xmlns:a16="http://schemas.microsoft.com/office/drawing/2014/main" id="{617C52B9-EC1B-2396-C486-C06C0D89FF98}"/>
              </a:ext>
            </a:extLst>
          </p:cNvPr>
          <p:cNvSpPr/>
          <p:nvPr/>
        </p:nvSpPr>
        <p:spPr>
          <a:xfrm>
            <a:off x="5931582" y="2850535"/>
            <a:ext cx="1434418" cy="109260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6500" cap="none" spc="0" dirty="0">
                <a:ln/>
                <a:effectLst/>
              </a:rPr>
              <a:t>92</a:t>
            </a:r>
          </a:p>
        </p:txBody>
      </p:sp>
      <p:sp>
        <p:nvSpPr>
          <p:cNvPr id="7" name="Rectángulo 6">
            <a:extLst>
              <a:ext uri="{FF2B5EF4-FFF2-40B4-BE49-F238E27FC236}">
                <a16:creationId xmlns:a16="http://schemas.microsoft.com/office/drawing/2014/main" id="{3D51BFCA-DCC4-BC98-9069-477A8C9F7DDC}"/>
              </a:ext>
            </a:extLst>
          </p:cNvPr>
          <p:cNvSpPr/>
          <p:nvPr/>
        </p:nvSpPr>
        <p:spPr>
          <a:xfrm>
            <a:off x="9422022" y="2850012"/>
            <a:ext cx="1434418" cy="109260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6500" dirty="0">
                <a:ln/>
              </a:rPr>
              <a:t>18</a:t>
            </a:r>
            <a:endParaRPr lang="es-ES" sz="6500" cap="none" spc="0" dirty="0">
              <a:ln/>
              <a:effectLst/>
            </a:endParaRPr>
          </a:p>
        </p:txBody>
      </p:sp>
      <p:sp>
        <p:nvSpPr>
          <p:cNvPr id="14" name="CuadroTexto 13">
            <a:extLst>
              <a:ext uri="{FF2B5EF4-FFF2-40B4-BE49-F238E27FC236}">
                <a16:creationId xmlns:a16="http://schemas.microsoft.com/office/drawing/2014/main" id="{1F4D7EA9-2CBB-21BD-7AF3-16ABC0E85E14}"/>
              </a:ext>
            </a:extLst>
          </p:cNvPr>
          <p:cNvSpPr txBox="1"/>
          <p:nvPr/>
        </p:nvSpPr>
        <p:spPr>
          <a:xfrm>
            <a:off x="6119794" y="4991352"/>
            <a:ext cx="4945503" cy="1077218"/>
          </a:xfrm>
          <a:prstGeom prst="rect">
            <a:avLst/>
          </a:prstGeom>
          <a:noFill/>
        </p:spPr>
        <p:txBody>
          <a:bodyPr wrap="square">
            <a:spAutoFit/>
          </a:bodyPr>
          <a:lstStyle/>
          <a:p>
            <a:pPr algn="ctr"/>
            <a:r>
              <a:rPr lang="es-CO" sz="3200" b="1" dirty="0">
                <a:latin typeface="Amasis MT Pro Light" panose="020B0604020202020204" pitchFamily="18" charset="0"/>
                <a:cs typeface="Times New Roman" panose="02020603050405020304" pitchFamily="18" charset="0"/>
              </a:rPr>
              <a:t>Reducción Pasivo Judicial: </a:t>
            </a:r>
          </a:p>
          <a:p>
            <a:pPr algn="ctr"/>
            <a:r>
              <a:rPr lang="es-CO" sz="3200" dirty="0">
                <a:latin typeface="Amasis MT Pro Light" panose="020B0604020202020204" pitchFamily="18" charset="0"/>
                <a:cs typeface="Times New Roman" panose="02020603050405020304" pitchFamily="18" charset="0"/>
              </a:rPr>
              <a:t>$ 7.454.017.151</a:t>
            </a:r>
          </a:p>
        </p:txBody>
      </p:sp>
    </p:spTree>
    <p:extLst>
      <p:ext uri="{BB962C8B-B14F-4D97-AF65-F5344CB8AC3E}">
        <p14:creationId xmlns:p14="http://schemas.microsoft.com/office/powerpoint/2010/main" val="21792423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Gobierno </a:t>
            </a:r>
          </a:p>
          <a:p>
            <a:pPr algn="ctr"/>
            <a:endParaRPr lang="es-CO" b="1" dirty="0">
              <a:ln w="22225">
                <a:solidFill>
                  <a:schemeClr val="accent2"/>
                </a:solidFill>
                <a:prstDash val="solid"/>
              </a:ln>
              <a:solidFill>
                <a:schemeClr val="accent2">
                  <a:lumMod val="40000"/>
                  <a:lumOff val="60000"/>
                </a:schemeClr>
              </a:solidFill>
            </a:endParaRPr>
          </a:p>
        </p:txBody>
      </p:sp>
      <p:sp>
        <p:nvSpPr>
          <p:cNvPr id="30" name="CuadroTexto 29">
            <a:extLst>
              <a:ext uri="{FF2B5EF4-FFF2-40B4-BE49-F238E27FC236}">
                <a16:creationId xmlns:a16="http://schemas.microsoft.com/office/drawing/2014/main" id="{E386FB85-09A1-345F-2792-2E7095BEF229}"/>
              </a:ext>
            </a:extLst>
          </p:cNvPr>
          <p:cNvSpPr txBox="1"/>
          <p:nvPr/>
        </p:nvSpPr>
        <p:spPr>
          <a:xfrm>
            <a:off x="-1044991" y="5443112"/>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5" name="CuadroTexto 4">
            <a:extLst>
              <a:ext uri="{FF2B5EF4-FFF2-40B4-BE49-F238E27FC236}">
                <a16:creationId xmlns:a16="http://schemas.microsoft.com/office/drawing/2014/main" id="{85214277-E90E-9774-850E-3D7F2384BBAE}"/>
              </a:ext>
            </a:extLst>
          </p:cNvPr>
          <p:cNvSpPr txBox="1"/>
          <p:nvPr/>
        </p:nvSpPr>
        <p:spPr>
          <a:xfrm>
            <a:off x="4196259" y="803501"/>
            <a:ext cx="4534752" cy="584775"/>
          </a:xfrm>
          <a:prstGeom prst="rect">
            <a:avLst/>
          </a:prstGeom>
          <a:noFill/>
        </p:spPr>
        <p:txBody>
          <a:bodyPr wrap="square">
            <a:spAutoFit/>
          </a:bodyPr>
          <a:lstStyle/>
          <a:p>
            <a:r>
              <a:rPr lang="es-CO" sz="3200" b="1" dirty="0">
                <a:latin typeface="Amasis MT Pro Light" panose="020B0604020202020204" pitchFamily="18" charset="0"/>
                <a:cs typeface="Times New Roman" panose="02020603050405020304" pitchFamily="18" charset="0"/>
              </a:rPr>
              <a:t>Semana Diverso Cultural</a:t>
            </a:r>
            <a:endParaRPr lang="es-CO" sz="3200" dirty="0">
              <a:solidFill>
                <a:srgbClr val="FF0000"/>
              </a:solidFill>
              <a:latin typeface="Amasis MT Pro Light" panose="020B0604020202020204" pitchFamily="18" charset="0"/>
              <a:cs typeface="Times New Roman" panose="02020603050405020304" pitchFamily="18" charset="0"/>
            </a:endParaRPr>
          </a:p>
        </p:txBody>
      </p:sp>
      <p:cxnSp>
        <p:nvCxnSpPr>
          <p:cNvPr id="16" name="Conector recto 15">
            <a:extLst>
              <a:ext uri="{FF2B5EF4-FFF2-40B4-BE49-F238E27FC236}">
                <a16:creationId xmlns:a16="http://schemas.microsoft.com/office/drawing/2014/main" id="{50E0B3E9-490C-521E-C2FA-40DDD9130C9D}"/>
              </a:ext>
            </a:extLst>
          </p:cNvPr>
          <p:cNvCxnSpPr>
            <a:cxnSpLocks/>
          </p:cNvCxnSpPr>
          <p:nvPr/>
        </p:nvCxnSpPr>
        <p:spPr>
          <a:xfrm>
            <a:off x="5970530" y="2031628"/>
            <a:ext cx="0" cy="3402490"/>
          </a:xfrm>
          <a:prstGeom prst="line">
            <a:avLst/>
          </a:prstGeom>
          <a:ln w="19050" cap="rnd">
            <a:solidFill>
              <a:schemeClr val="tx1"/>
            </a:solidFill>
            <a:round/>
            <a:headEnd type="oval"/>
            <a:tailEnd type="oval"/>
          </a:ln>
        </p:spPr>
        <p:style>
          <a:lnRef idx="1">
            <a:schemeClr val="accent1"/>
          </a:lnRef>
          <a:fillRef idx="0">
            <a:schemeClr val="accent1"/>
          </a:fillRef>
          <a:effectRef idx="0">
            <a:schemeClr val="accent1"/>
          </a:effectRef>
          <a:fontRef idx="minor">
            <a:schemeClr val="tx1"/>
          </a:fontRef>
        </p:style>
      </p:cxnSp>
      <p:pic>
        <p:nvPicPr>
          <p:cNvPr id="3" name="Imagen 2" descr="Imagen que contiene interior, colorido, cuarto, grupo&#10;&#10;Descripción generada automáticamente">
            <a:extLst>
              <a:ext uri="{FF2B5EF4-FFF2-40B4-BE49-F238E27FC236}">
                <a16:creationId xmlns:a16="http://schemas.microsoft.com/office/drawing/2014/main" id="{898A3B25-BD04-39AA-A487-5BAA80A50D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0910" y="1908296"/>
            <a:ext cx="5149620" cy="3429727"/>
          </a:xfrm>
          <a:prstGeom prst="rect">
            <a:avLst/>
          </a:prstGeom>
          <a:ln>
            <a:noFill/>
          </a:ln>
          <a:effectLst>
            <a:outerShdw blurRad="190500" algn="tl" rotWithShape="0">
              <a:srgbClr val="000000">
                <a:alpha val="70000"/>
              </a:srgbClr>
            </a:outerShdw>
          </a:effectLst>
        </p:spPr>
      </p:pic>
      <p:pic>
        <p:nvPicPr>
          <p:cNvPr id="10" name="Imagen 9" descr="Un grupo de personas en un escenario&#10;&#10;Descripción generada automáticamente">
            <a:extLst>
              <a:ext uri="{FF2B5EF4-FFF2-40B4-BE49-F238E27FC236}">
                <a16:creationId xmlns:a16="http://schemas.microsoft.com/office/drawing/2014/main" id="{E33E8DDC-F221-6135-E15E-ED4DADDE9E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21471" y="1884850"/>
            <a:ext cx="5317727" cy="354168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558727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Una calle con un paraguas&#10;&#10;Descripción generada automáticamente con confianza media">
            <a:extLst>
              <a:ext uri="{FF2B5EF4-FFF2-40B4-BE49-F238E27FC236}">
                <a16:creationId xmlns:a16="http://schemas.microsoft.com/office/drawing/2014/main" id="{8CD5465C-C65E-3934-B85B-757E76D4294B}"/>
              </a:ext>
            </a:extLst>
          </p:cNvPr>
          <p:cNvPicPr>
            <a:picLocks noChangeAspect="1"/>
          </p:cNvPicPr>
          <p:nvPr/>
        </p:nvPicPr>
        <p:blipFill rotWithShape="1">
          <a:blip r:embed="rId2">
            <a:extLst>
              <a:ext uri="{28A0092B-C50C-407E-A947-70E740481C1C}">
                <a14:useLocalDpi xmlns:a14="http://schemas.microsoft.com/office/drawing/2010/main" val="0"/>
              </a:ext>
            </a:extLst>
          </a:blip>
          <a:srcRect l="13818" b="9091"/>
          <a:stretch/>
        </p:blipFill>
        <p:spPr>
          <a:xfrm>
            <a:off x="103031" y="420712"/>
            <a:ext cx="7872652" cy="6336379"/>
          </a:xfrm>
          <a:prstGeom prst="rect">
            <a:avLst/>
          </a:prstGeom>
        </p:spPr>
      </p:pic>
      <p:sp>
        <p:nvSpPr>
          <p:cNvPr id="6" name="CuadroTexto 5">
            <a:extLst>
              <a:ext uri="{FF2B5EF4-FFF2-40B4-BE49-F238E27FC236}">
                <a16:creationId xmlns:a16="http://schemas.microsoft.com/office/drawing/2014/main" id="{BAD41719-0D3C-BB9F-382B-CD0D7C1F3032}"/>
              </a:ext>
            </a:extLst>
          </p:cNvPr>
          <p:cNvSpPr txBox="1"/>
          <p:nvPr/>
        </p:nvSpPr>
        <p:spPr>
          <a:xfrm>
            <a:off x="6535386" y="5951982"/>
            <a:ext cx="5656614"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11" name="CuadroTexto 10">
            <a:extLst>
              <a:ext uri="{FF2B5EF4-FFF2-40B4-BE49-F238E27FC236}">
                <a16:creationId xmlns:a16="http://schemas.microsoft.com/office/drawing/2014/main" id="{1157C01A-8D23-7824-1075-A681A18D5B15}"/>
              </a:ext>
            </a:extLst>
          </p:cNvPr>
          <p:cNvSpPr txBox="1"/>
          <p:nvPr/>
        </p:nvSpPr>
        <p:spPr>
          <a:xfrm>
            <a:off x="7975683" y="3043493"/>
            <a:ext cx="4216297" cy="1569660"/>
          </a:xfrm>
          <a:prstGeom prst="rect">
            <a:avLst/>
          </a:prstGeom>
          <a:noFill/>
        </p:spPr>
        <p:txBody>
          <a:bodyPr wrap="square">
            <a:spAutoFit/>
          </a:bodyPr>
          <a:lstStyle/>
          <a:p>
            <a:pPr marL="0" marR="0" algn="ctr">
              <a:spcBef>
                <a:spcPts val="0"/>
              </a:spcBef>
              <a:spcAft>
                <a:spcPts val="800"/>
              </a:spcAft>
            </a:pPr>
            <a:r>
              <a:rPr lang="es-CO" sz="3200" dirty="0">
                <a:effectLst/>
                <a:latin typeface="Amasis MT Pro Light" panose="020B0604020202020204" pitchFamily="18" charset="0"/>
                <a:ea typeface="Times New Roman" panose="02020603050405020304" pitchFamily="18" charset="0"/>
                <a:cs typeface="Times New Roman" panose="02020603050405020304" pitchFamily="18" charset="0"/>
              </a:rPr>
              <a:t>Semana diverso cultural de la comunidad LGBTIQ +</a:t>
            </a:r>
          </a:p>
        </p:txBody>
      </p:sp>
    </p:spTree>
    <p:extLst>
      <p:ext uri="{BB962C8B-B14F-4D97-AF65-F5344CB8AC3E}">
        <p14:creationId xmlns:p14="http://schemas.microsoft.com/office/powerpoint/2010/main" val="6764123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Gobierno</a:t>
            </a:r>
            <a:endPar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endParaRPr>
          </a:p>
          <a:p>
            <a:pPr algn="ctr"/>
            <a:endParaRPr lang="es-CO" b="1" dirty="0">
              <a:ln w="22225">
                <a:solidFill>
                  <a:schemeClr val="accent2"/>
                </a:solidFill>
                <a:prstDash val="solid"/>
              </a:ln>
              <a:solidFill>
                <a:schemeClr val="accent2">
                  <a:lumMod val="40000"/>
                  <a:lumOff val="60000"/>
                </a:schemeClr>
              </a:solidFill>
            </a:endParaRPr>
          </a:p>
        </p:txBody>
      </p:sp>
      <p:cxnSp>
        <p:nvCxnSpPr>
          <p:cNvPr id="23" name="Conector recto 22">
            <a:extLst>
              <a:ext uri="{FF2B5EF4-FFF2-40B4-BE49-F238E27FC236}">
                <a16:creationId xmlns:a16="http://schemas.microsoft.com/office/drawing/2014/main" id="{BDEEC635-8F95-0C66-807E-B19C59F6FAF2}"/>
              </a:ext>
            </a:extLst>
          </p:cNvPr>
          <p:cNvCxnSpPr>
            <a:cxnSpLocks/>
          </p:cNvCxnSpPr>
          <p:nvPr/>
        </p:nvCxnSpPr>
        <p:spPr>
          <a:xfrm flipV="1">
            <a:off x="5866840" y="4449770"/>
            <a:ext cx="5593297" cy="28805"/>
          </a:xfrm>
          <a:prstGeom prst="line">
            <a:avLst/>
          </a:prstGeom>
          <a:ln w="19050" cap="rnd">
            <a:solidFill>
              <a:schemeClr val="tx1"/>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29" name="CuadroTexto 28">
            <a:extLst>
              <a:ext uri="{FF2B5EF4-FFF2-40B4-BE49-F238E27FC236}">
                <a16:creationId xmlns:a16="http://schemas.microsoft.com/office/drawing/2014/main" id="{FCEE4BC7-7CB1-9546-DC39-43CF62F18702}"/>
              </a:ext>
            </a:extLst>
          </p:cNvPr>
          <p:cNvSpPr txBox="1"/>
          <p:nvPr/>
        </p:nvSpPr>
        <p:spPr>
          <a:xfrm>
            <a:off x="6484105" y="2435016"/>
            <a:ext cx="4216297" cy="1354217"/>
          </a:xfrm>
          <a:prstGeom prst="rect">
            <a:avLst/>
          </a:prstGeom>
          <a:noFill/>
        </p:spPr>
        <p:txBody>
          <a:bodyPr wrap="square">
            <a:spAutoFit/>
          </a:bodyPr>
          <a:lstStyle/>
          <a:p>
            <a:pPr marL="0" marR="0" algn="ctr">
              <a:spcBef>
                <a:spcPts val="0"/>
              </a:spcBef>
              <a:spcAft>
                <a:spcPts val="800"/>
              </a:spcAft>
            </a:pPr>
            <a:r>
              <a:rPr lang="es-MX" sz="2200" dirty="0">
                <a:effectLst/>
                <a:latin typeface="Amasis MT Pro Light" panose="020B0604020202020204" pitchFamily="18" charset="0"/>
                <a:ea typeface="Times New Roman" panose="02020603050405020304" pitchFamily="18" charset="0"/>
                <a:cs typeface="Times New Roman" panose="02020603050405020304" pitchFamily="18" charset="0"/>
              </a:rPr>
              <a:t> </a:t>
            </a:r>
            <a:r>
              <a:rPr lang="es-CO" dirty="0">
                <a:latin typeface="Amasis MT Pro" panose="02040504050005020304" pitchFamily="18" charset="77"/>
                <a:ea typeface="Times New Roman" panose="02020603050405020304" pitchFamily="18" charset="0"/>
                <a:cs typeface="Times New Roman" panose="02020603050405020304" pitchFamily="18" charset="0"/>
              </a:rPr>
              <a:t>F</a:t>
            </a:r>
            <a:r>
              <a:rPr lang="es-CO" sz="1800" dirty="0">
                <a:effectLst/>
                <a:latin typeface="Amasis MT Pro" panose="02040504050005020304" pitchFamily="18" charset="77"/>
                <a:ea typeface="Arial" panose="020B0604020202020204" pitchFamily="34" charset="0"/>
              </a:rPr>
              <a:t>ortalecimiento de la identidad cultural de las comunidades negras, afrocolombianas, raizales y palenqueras en el municipio de Ciénaga - Magdalena</a:t>
            </a:r>
            <a:r>
              <a:rPr lang="es-CO" sz="2400" dirty="0">
                <a:effectLst/>
                <a:latin typeface="Amasis MT Pro" panose="02040504050005020304" pitchFamily="18" charset="77"/>
              </a:rPr>
              <a:t> </a:t>
            </a:r>
            <a:endParaRPr lang="es-CO" sz="2200" dirty="0">
              <a:effectLst/>
              <a:latin typeface="Amasis MT Pro" panose="02040504050005020304" pitchFamily="18" charset="77"/>
              <a:ea typeface="Times New Roman" panose="02020603050405020304" pitchFamily="18" charset="0"/>
              <a:cs typeface="Times New Roman" panose="02020603050405020304" pitchFamily="18" charset="0"/>
            </a:endParaRPr>
          </a:p>
        </p:txBody>
      </p:sp>
      <p:sp>
        <p:nvSpPr>
          <p:cNvPr id="30" name="CuadroTexto 29">
            <a:extLst>
              <a:ext uri="{FF2B5EF4-FFF2-40B4-BE49-F238E27FC236}">
                <a16:creationId xmlns:a16="http://schemas.microsoft.com/office/drawing/2014/main" id="{E386FB85-09A1-345F-2792-2E7095BEF229}"/>
              </a:ext>
            </a:extLst>
          </p:cNvPr>
          <p:cNvSpPr txBox="1"/>
          <p:nvPr/>
        </p:nvSpPr>
        <p:spPr>
          <a:xfrm>
            <a:off x="2014200" y="5292718"/>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33" name="CuadroTexto 32">
            <a:extLst>
              <a:ext uri="{FF2B5EF4-FFF2-40B4-BE49-F238E27FC236}">
                <a16:creationId xmlns:a16="http://schemas.microsoft.com/office/drawing/2014/main" id="{EF06A1D9-9685-01D6-4AD9-0E0DA771D215}"/>
              </a:ext>
            </a:extLst>
          </p:cNvPr>
          <p:cNvSpPr txBox="1"/>
          <p:nvPr/>
        </p:nvSpPr>
        <p:spPr>
          <a:xfrm>
            <a:off x="6428421" y="3774708"/>
            <a:ext cx="4567990" cy="584775"/>
          </a:xfrm>
          <a:prstGeom prst="rect">
            <a:avLst/>
          </a:prstGeom>
          <a:noFill/>
        </p:spPr>
        <p:txBody>
          <a:bodyPr wrap="square">
            <a:spAutoFit/>
          </a:bodyPr>
          <a:lstStyle/>
          <a:p>
            <a:r>
              <a:rPr lang="es-CO" sz="3200" b="1" dirty="0">
                <a:latin typeface="Amasis MT Pro Light" panose="020B0604020202020204" pitchFamily="18" charset="0"/>
                <a:cs typeface="Times New Roman" panose="02020603050405020304" pitchFamily="18" charset="0"/>
              </a:rPr>
              <a:t>Inversión: </a:t>
            </a:r>
            <a:r>
              <a:rPr lang="es-CO" sz="3200" dirty="0">
                <a:latin typeface="Amasis MT Pro Light" panose="020B0604020202020204" pitchFamily="18" charset="0"/>
                <a:cs typeface="Times New Roman" panose="02020603050405020304" pitchFamily="18" charset="0"/>
              </a:rPr>
              <a:t>$  38.500.000</a:t>
            </a:r>
          </a:p>
        </p:txBody>
      </p:sp>
      <p:sp>
        <p:nvSpPr>
          <p:cNvPr id="3" name="CuadroTexto 2">
            <a:extLst>
              <a:ext uri="{FF2B5EF4-FFF2-40B4-BE49-F238E27FC236}">
                <a16:creationId xmlns:a16="http://schemas.microsoft.com/office/drawing/2014/main" id="{C6119089-DCDF-A976-2F4A-0CACE89844AE}"/>
              </a:ext>
            </a:extLst>
          </p:cNvPr>
          <p:cNvSpPr txBox="1"/>
          <p:nvPr/>
        </p:nvSpPr>
        <p:spPr>
          <a:xfrm>
            <a:off x="6634937" y="1605043"/>
            <a:ext cx="3945978" cy="523220"/>
          </a:xfrm>
          <a:prstGeom prst="rect">
            <a:avLst/>
          </a:prstGeom>
          <a:noFill/>
        </p:spPr>
        <p:txBody>
          <a:bodyPr wrap="square">
            <a:spAutoFit/>
          </a:bodyPr>
          <a:lstStyle/>
          <a:p>
            <a:pPr marL="0" marR="0" algn="ctr">
              <a:spcBef>
                <a:spcPts val="0"/>
              </a:spcBef>
              <a:spcAft>
                <a:spcPts val="800"/>
              </a:spcAft>
            </a:pPr>
            <a:r>
              <a:rPr lang="es-CO" sz="2800" b="1" dirty="0">
                <a:effectLst/>
                <a:latin typeface="Amasis MT Pro Light" panose="020B0604020202020204" pitchFamily="18" charset="0"/>
                <a:ea typeface="Times New Roman" panose="02020603050405020304" pitchFamily="18" charset="0"/>
                <a:cs typeface="Times New Roman" panose="02020603050405020304" pitchFamily="18" charset="0"/>
              </a:rPr>
              <a:t>POBLACION AFRO</a:t>
            </a:r>
            <a:endParaRPr lang="es-CO" sz="2200" b="1" dirty="0">
              <a:effectLst/>
              <a:latin typeface="Amasis MT Pro Light" panose="020B0604020202020204" pitchFamily="18" charset="0"/>
              <a:ea typeface="Times New Roman" panose="02020603050405020304" pitchFamily="18" charset="0"/>
              <a:cs typeface="Times New Roman" panose="02020603050405020304" pitchFamily="18" charset="0"/>
            </a:endParaRPr>
          </a:p>
        </p:txBody>
      </p:sp>
      <p:sp>
        <p:nvSpPr>
          <p:cNvPr id="4" name="CuadroTexto 3">
            <a:extLst>
              <a:ext uri="{FF2B5EF4-FFF2-40B4-BE49-F238E27FC236}">
                <a16:creationId xmlns:a16="http://schemas.microsoft.com/office/drawing/2014/main" id="{6744A448-36A5-371F-CDB6-269D18D10CB6}"/>
              </a:ext>
            </a:extLst>
          </p:cNvPr>
          <p:cNvSpPr txBox="1"/>
          <p:nvPr/>
        </p:nvSpPr>
        <p:spPr>
          <a:xfrm>
            <a:off x="1075022" y="1760308"/>
            <a:ext cx="3945978" cy="523220"/>
          </a:xfrm>
          <a:prstGeom prst="rect">
            <a:avLst/>
          </a:prstGeom>
          <a:noFill/>
        </p:spPr>
        <p:txBody>
          <a:bodyPr wrap="square">
            <a:spAutoFit/>
          </a:bodyPr>
          <a:lstStyle/>
          <a:p>
            <a:pPr marL="0" marR="0" algn="ctr">
              <a:spcBef>
                <a:spcPts val="0"/>
              </a:spcBef>
              <a:spcAft>
                <a:spcPts val="800"/>
              </a:spcAft>
            </a:pPr>
            <a:r>
              <a:rPr lang="es-CO" sz="2800" b="1" dirty="0">
                <a:effectLst/>
                <a:latin typeface="Amasis MT Pro Light" panose="020B0604020202020204" pitchFamily="18" charset="0"/>
                <a:ea typeface="Times New Roman" panose="02020603050405020304" pitchFamily="18" charset="0"/>
                <a:cs typeface="Times New Roman" panose="02020603050405020304" pitchFamily="18" charset="0"/>
              </a:rPr>
              <a:t>POBLACION INDIGENA</a:t>
            </a:r>
            <a:endParaRPr lang="es-CO" sz="2200" b="1" dirty="0">
              <a:effectLst/>
              <a:latin typeface="Amasis MT Pro Light" panose="020B0604020202020204" pitchFamily="18" charset="0"/>
              <a:ea typeface="Times New Roman" panose="02020603050405020304" pitchFamily="18" charset="0"/>
              <a:cs typeface="Times New Roman" panose="02020603050405020304" pitchFamily="18" charset="0"/>
            </a:endParaRPr>
          </a:p>
        </p:txBody>
      </p:sp>
      <p:cxnSp>
        <p:nvCxnSpPr>
          <p:cNvPr id="5" name="Conector recto 4">
            <a:extLst>
              <a:ext uri="{FF2B5EF4-FFF2-40B4-BE49-F238E27FC236}">
                <a16:creationId xmlns:a16="http://schemas.microsoft.com/office/drawing/2014/main" id="{76A41522-C680-C267-D43A-F405F8622138}"/>
              </a:ext>
            </a:extLst>
          </p:cNvPr>
          <p:cNvCxnSpPr>
            <a:cxnSpLocks/>
          </p:cNvCxnSpPr>
          <p:nvPr/>
        </p:nvCxnSpPr>
        <p:spPr>
          <a:xfrm>
            <a:off x="5690311" y="1486714"/>
            <a:ext cx="0" cy="3402490"/>
          </a:xfrm>
          <a:prstGeom prst="line">
            <a:avLst/>
          </a:prstGeom>
          <a:ln w="19050" cap="rnd">
            <a:solidFill>
              <a:schemeClr val="tx1"/>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BF03F78B-2DA1-A316-6EB0-9E7768EE92B6}"/>
              </a:ext>
            </a:extLst>
          </p:cNvPr>
          <p:cNvSpPr txBox="1"/>
          <p:nvPr/>
        </p:nvSpPr>
        <p:spPr>
          <a:xfrm>
            <a:off x="583913" y="2633961"/>
            <a:ext cx="4748093" cy="2308324"/>
          </a:xfrm>
          <a:prstGeom prst="rect">
            <a:avLst/>
          </a:prstGeom>
          <a:noFill/>
        </p:spPr>
        <p:txBody>
          <a:bodyPr wrap="square">
            <a:spAutoFit/>
          </a:bodyPr>
          <a:lstStyle/>
          <a:p>
            <a:pPr marL="0" marR="0" algn="ctr">
              <a:spcBef>
                <a:spcPts val="0"/>
              </a:spcBef>
              <a:spcAft>
                <a:spcPts val="800"/>
              </a:spcAft>
            </a:pPr>
            <a:r>
              <a:rPr lang="es-CO" sz="2000" dirty="0">
                <a:effectLst/>
                <a:latin typeface="Amasis MT Pro" panose="02040504050005020304" pitchFamily="18" charset="77"/>
                <a:ea typeface="Arial" panose="020B0604020202020204" pitchFamily="34" charset="0"/>
              </a:rPr>
              <a:t>Convenio entre el municipio de </a:t>
            </a:r>
            <a:r>
              <a:rPr lang="es-CO" sz="2000" dirty="0">
                <a:latin typeface="Amasis MT Pro" panose="02040504050005020304" pitchFamily="18" charset="77"/>
                <a:ea typeface="Arial" panose="020B0604020202020204" pitchFamily="34" charset="0"/>
              </a:rPr>
              <a:t>C</a:t>
            </a:r>
            <a:r>
              <a:rPr lang="es-CO" sz="2000" dirty="0">
                <a:effectLst/>
                <a:latin typeface="Amasis MT Pro" panose="02040504050005020304" pitchFamily="18" charset="77"/>
                <a:ea typeface="Arial" panose="020B0604020202020204" pitchFamily="34" charset="0"/>
              </a:rPr>
              <a:t>iénaga </a:t>
            </a:r>
            <a:r>
              <a:rPr lang="es-CO" sz="2000" dirty="0">
                <a:latin typeface="Amasis MT Pro" panose="02040504050005020304" pitchFamily="18" charset="77"/>
                <a:ea typeface="Arial" panose="020B0604020202020204" pitchFamily="34" charset="0"/>
              </a:rPr>
              <a:t>M</a:t>
            </a:r>
            <a:r>
              <a:rPr lang="es-CO" sz="2000" dirty="0">
                <a:effectLst/>
                <a:latin typeface="Amasis MT Pro" panose="02040504050005020304" pitchFamily="18" charset="77"/>
                <a:ea typeface="Arial" panose="020B0604020202020204" pitchFamily="34" charset="0"/>
              </a:rPr>
              <a:t>agdalena y la universidad del </a:t>
            </a:r>
            <a:r>
              <a:rPr lang="es-CO" sz="2000" dirty="0">
                <a:latin typeface="Amasis MT Pro" panose="02040504050005020304" pitchFamily="18" charset="77"/>
                <a:ea typeface="Arial" panose="020B0604020202020204" pitchFamily="34" charset="0"/>
              </a:rPr>
              <a:t>M</a:t>
            </a:r>
            <a:r>
              <a:rPr lang="es-CO" sz="2000" dirty="0">
                <a:effectLst/>
                <a:latin typeface="Amasis MT Pro" panose="02040504050005020304" pitchFamily="18" charset="77"/>
                <a:ea typeface="Arial" panose="020B0604020202020204" pitchFamily="34" charset="0"/>
              </a:rPr>
              <a:t>agdalena para el fortalecimiento técnico y socio empresarial en la producción agrícola para la seguridad alimentaria de las comunidades kogui del municipio de Ciénaga - Magdalena</a:t>
            </a:r>
            <a:r>
              <a:rPr lang="es-CO" sz="1800" dirty="0">
                <a:effectLst/>
                <a:latin typeface="Arial" panose="020B0604020202020204" pitchFamily="34" charset="0"/>
                <a:ea typeface="Arial" panose="020B0604020202020204" pitchFamily="34" charset="0"/>
              </a:rPr>
              <a:t>"</a:t>
            </a:r>
            <a:r>
              <a:rPr lang="es-CO" sz="2400" dirty="0">
                <a:effectLst/>
              </a:rPr>
              <a:t> </a:t>
            </a:r>
            <a:endParaRPr lang="es-CO" sz="2200" dirty="0">
              <a:effectLst/>
              <a:latin typeface="Amasis MT Pro Light" panose="020B0604020202020204" pitchFamily="18" charset="0"/>
              <a:ea typeface="Times New Roman" panose="02020603050405020304" pitchFamily="18" charset="0"/>
              <a:cs typeface="Times New Roman" panose="02020603050405020304" pitchFamily="18" charset="0"/>
            </a:endParaRPr>
          </a:p>
        </p:txBody>
      </p:sp>
      <p:sp>
        <p:nvSpPr>
          <p:cNvPr id="10" name="CuadroTexto 9">
            <a:extLst>
              <a:ext uri="{FF2B5EF4-FFF2-40B4-BE49-F238E27FC236}">
                <a16:creationId xmlns:a16="http://schemas.microsoft.com/office/drawing/2014/main" id="{8256BF7E-A4C5-6D48-1716-ABC46163746D}"/>
              </a:ext>
            </a:extLst>
          </p:cNvPr>
          <p:cNvSpPr txBox="1"/>
          <p:nvPr/>
        </p:nvSpPr>
        <p:spPr>
          <a:xfrm>
            <a:off x="232610" y="5005328"/>
            <a:ext cx="5268748" cy="584775"/>
          </a:xfrm>
          <a:prstGeom prst="rect">
            <a:avLst/>
          </a:prstGeom>
          <a:noFill/>
        </p:spPr>
        <p:txBody>
          <a:bodyPr wrap="square">
            <a:spAutoFit/>
          </a:bodyPr>
          <a:lstStyle/>
          <a:p>
            <a:r>
              <a:rPr lang="es-CO" sz="3200" b="1" dirty="0">
                <a:latin typeface="Amasis MT Pro Light" panose="020B0604020202020204" pitchFamily="18" charset="0"/>
                <a:cs typeface="Times New Roman" panose="02020603050405020304" pitchFamily="18" charset="0"/>
              </a:rPr>
              <a:t>Inversión: </a:t>
            </a:r>
            <a:r>
              <a:rPr lang="es-CO" sz="3200" dirty="0">
                <a:latin typeface="Amasis MT Pro Light" panose="020B0604020202020204" pitchFamily="18" charset="0"/>
                <a:cs typeface="Times New Roman" panose="02020603050405020304" pitchFamily="18" charset="0"/>
              </a:rPr>
              <a:t>$ 2.046.924.323,04 </a:t>
            </a:r>
          </a:p>
        </p:txBody>
      </p:sp>
    </p:spTree>
    <p:extLst>
      <p:ext uri="{BB962C8B-B14F-4D97-AF65-F5344CB8AC3E}">
        <p14:creationId xmlns:p14="http://schemas.microsoft.com/office/powerpoint/2010/main" val="24828062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Un grupo de personas en un salón&#10;&#10;Descripción generada automáticamente">
            <a:extLst>
              <a:ext uri="{FF2B5EF4-FFF2-40B4-BE49-F238E27FC236}">
                <a16:creationId xmlns:a16="http://schemas.microsoft.com/office/drawing/2014/main" id="{0911B7D2-702A-060A-C058-D2E004FF04A9}"/>
              </a:ext>
            </a:extLst>
          </p:cNvPr>
          <p:cNvPicPr>
            <a:picLocks noChangeAspect="1"/>
          </p:cNvPicPr>
          <p:nvPr/>
        </p:nvPicPr>
        <p:blipFill rotWithShape="1">
          <a:blip r:embed="rId2">
            <a:extLst>
              <a:ext uri="{28A0092B-C50C-407E-A947-70E740481C1C}">
                <a14:useLocalDpi xmlns:a14="http://schemas.microsoft.com/office/drawing/2010/main" val="0"/>
              </a:ext>
            </a:extLst>
          </a:blip>
          <a:srcRect l="10667" r="6933"/>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2" name="Título 1">
            <a:extLst>
              <a:ext uri="{FF2B5EF4-FFF2-40B4-BE49-F238E27FC236}">
                <a16:creationId xmlns:a16="http://schemas.microsoft.com/office/drawing/2014/main" id="{29C1DCF9-B701-C472-5804-892BFDDACEC3}"/>
              </a:ext>
            </a:extLst>
          </p:cNvPr>
          <p:cNvSpPr>
            <a:spLocks noGrp="1"/>
          </p:cNvSpPr>
          <p:nvPr>
            <p:ph type="title"/>
          </p:nvPr>
        </p:nvSpPr>
        <p:spPr>
          <a:xfrm>
            <a:off x="6296758" y="3428988"/>
            <a:ext cx="5505814" cy="1690409"/>
          </a:xfrm>
        </p:spPr>
        <p:txBody>
          <a:bodyPr vert="horz" lIns="91440" tIns="45720" rIns="91440" bIns="45720" rtlCol="0" anchor="b">
            <a:noAutofit/>
          </a:bodyPr>
          <a:lstStyle/>
          <a:p>
            <a:pPr algn="ctr"/>
            <a:r>
              <a:rPr lang="es-CO" sz="2000" dirty="0">
                <a:latin typeface="Amasis MT Pro" panose="02040504050005020304" pitchFamily="18" charset="77"/>
                <a:ea typeface="Arial" panose="020B0604020202020204" pitchFamily="34" charset="0"/>
              </a:rPr>
              <a:t>F</a:t>
            </a:r>
            <a:r>
              <a:rPr lang="es-CO" sz="2000" dirty="0">
                <a:effectLst/>
                <a:latin typeface="Amasis MT Pro" panose="02040504050005020304" pitchFamily="18" charset="77"/>
                <a:ea typeface="Arial" panose="020B0604020202020204" pitchFamily="34" charset="0"/>
              </a:rPr>
              <a:t>ortalecimiento técnico y socio empresarial en la producción agrícola para la seguridad alimentaria de las comunidades kogui.</a:t>
            </a:r>
            <a:endParaRPr lang="en-US" sz="2000" kern="1200" dirty="0">
              <a:solidFill>
                <a:schemeClr val="tx1"/>
              </a:solidFill>
              <a:latin typeface="+mj-lt"/>
              <a:ea typeface="+mj-ea"/>
              <a:cs typeface="+mj-cs"/>
            </a:endParaRPr>
          </a:p>
        </p:txBody>
      </p:sp>
      <p:pic>
        <p:nvPicPr>
          <p:cNvPr id="5" name="Marcador de contenido 4" descr="Un grupo de personas alrededor de una mesa de madera&#10;&#10;Descripción generada automáticamente con confianza media">
            <a:extLst>
              <a:ext uri="{FF2B5EF4-FFF2-40B4-BE49-F238E27FC236}">
                <a16:creationId xmlns:a16="http://schemas.microsoft.com/office/drawing/2014/main" id="{CA064BB7-B193-8D2F-D637-29B721F314E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2210" r="-1" b="-1"/>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
        <p:nvSpPr>
          <p:cNvPr id="8" name="CuadroTexto 7">
            <a:extLst>
              <a:ext uri="{FF2B5EF4-FFF2-40B4-BE49-F238E27FC236}">
                <a16:creationId xmlns:a16="http://schemas.microsoft.com/office/drawing/2014/main" id="{C9DF953B-EE22-5CE1-6DE5-F070D390AFEA}"/>
              </a:ext>
            </a:extLst>
          </p:cNvPr>
          <p:cNvSpPr txBox="1"/>
          <p:nvPr/>
        </p:nvSpPr>
        <p:spPr>
          <a:xfrm>
            <a:off x="4582085" y="5280170"/>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03129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Gobierno </a:t>
            </a:r>
          </a:p>
          <a:p>
            <a:pPr algn="ctr"/>
            <a:endParaRPr lang="es-CO" b="1" dirty="0">
              <a:ln w="22225">
                <a:solidFill>
                  <a:schemeClr val="accent2"/>
                </a:solidFill>
                <a:prstDash val="solid"/>
              </a:ln>
              <a:solidFill>
                <a:schemeClr val="accent2">
                  <a:lumMod val="40000"/>
                  <a:lumOff val="60000"/>
                </a:schemeClr>
              </a:solidFill>
            </a:endParaRPr>
          </a:p>
        </p:txBody>
      </p:sp>
      <p:sp>
        <p:nvSpPr>
          <p:cNvPr id="30" name="CuadroTexto 29">
            <a:extLst>
              <a:ext uri="{FF2B5EF4-FFF2-40B4-BE49-F238E27FC236}">
                <a16:creationId xmlns:a16="http://schemas.microsoft.com/office/drawing/2014/main" id="{E386FB85-09A1-345F-2792-2E7095BEF229}"/>
              </a:ext>
            </a:extLst>
          </p:cNvPr>
          <p:cNvSpPr txBox="1"/>
          <p:nvPr/>
        </p:nvSpPr>
        <p:spPr>
          <a:xfrm>
            <a:off x="-1044991" y="5443112"/>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5" name="CuadroTexto 4">
            <a:extLst>
              <a:ext uri="{FF2B5EF4-FFF2-40B4-BE49-F238E27FC236}">
                <a16:creationId xmlns:a16="http://schemas.microsoft.com/office/drawing/2014/main" id="{85214277-E90E-9774-850E-3D7F2384BBAE}"/>
              </a:ext>
            </a:extLst>
          </p:cNvPr>
          <p:cNvSpPr txBox="1"/>
          <p:nvPr/>
        </p:nvSpPr>
        <p:spPr>
          <a:xfrm>
            <a:off x="3975935" y="957424"/>
            <a:ext cx="4770755" cy="584775"/>
          </a:xfrm>
          <a:prstGeom prst="rect">
            <a:avLst/>
          </a:prstGeom>
          <a:noFill/>
        </p:spPr>
        <p:txBody>
          <a:bodyPr wrap="square">
            <a:spAutoFit/>
          </a:bodyPr>
          <a:lstStyle/>
          <a:p>
            <a:r>
              <a:rPr lang="es-CO" sz="3200" b="1" dirty="0">
                <a:latin typeface="Amasis MT Pro Light" panose="020B0604020202020204" pitchFamily="18" charset="0"/>
                <a:cs typeface="Times New Roman" panose="02020603050405020304" pitchFamily="18" charset="0"/>
              </a:rPr>
              <a:t>Talleres Población Afro</a:t>
            </a:r>
            <a:endParaRPr lang="es-CO" sz="3200" dirty="0">
              <a:solidFill>
                <a:srgbClr val="FF0000"/>
              </a:solidFill>
              <a:latin typeface="Amasis MT Pro Light" panose="020B0604020202020204" pitchFamily="18" charset="0"/>
              <a:cs typeface="Times New Roman" panose="02020603050405020304" pitchFamily="18" charset="0"/>
            </a:endParaRPr>
          </a:p>
        </p:txBody>
      </p:sp>
      <p:cxnSp>
        <p:nvCxnSpPr>
          <p:cNvPr id="16" name="Conector recto 15">
            <a:extLst>
              <a:ext uri="{FF2B5EF4-FFF2-40B4-BE49-F238E27FC236}">
                <a16:creationId xmlns:a16="http://schemas.microsoft.com/office/drawing/2014/main" id="{50E0B3E9-490C-521E-C2FA-40DDD9130C9D}"/>
              </a:ext>
            </a:extLst>
          </p:cNvPr>
          <p:cNvCxnSpPr>
            <a:cxnSpLocks/>
          </p:cNvCxnSpPr>
          <p:nvPr/>
        </p:nvCxnSpPr>
        <p:spPr>
          <a:xfrm>
            <a:off x="5970530" y="2031628"/>
            <a:ext cx="0" cy="3402490"/>
          </a:xfrm>
          <a:prstGeom prst="line">
            <a:avLst/>
          </a:prstGeom>
          <a:ln w="19050" cap="rnd">
            <a:solidFill>
              <a:schemeClr val="tx1"/>
            </a:solidFill>
            <a:round/>
            <a:headEnd type="oval"/>
            <a:tailEnd type="oval"/>
          </a:ln>
        </p:spPr>
        <p:style>
          <a:lnRef idx="1">
            <a:schemeClr val="accent1"/>
          </a:lnRef>
          <a:fillRef idx="0">
            <a:schemeClr val="accent1"/>
          </a:fillRef>
          <a:effectRef idx="0">
            <a:schemeClr val="accent1"/>
          </a:effectRef>
          <a:fontRef idx="minor">
            <a:schemeClr val="tx1"/>
          </a:fontRef>
        </p:style>
      </p:cxnSp>
      <p:pic>
        <p:nvPicPr>
          <p:cNvPr id="2" name="Imagen 1">
            <a:extLst>
              <a:ext uri="{FF2B5EF4-FFF2-40B4-BE49-F238E27FC236}">
                <a16:creationId xmlns:a16="http://schemas.microsoft.com/office/drawing/2014/main" id="{C73E38A9-9DB4-F761-0EE2-8CBA10767E1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67699" y="2030742"/>
            <a:ext cx="5490422" cy="3412369"/>
          </a:xfrm>
          <a:prstGeom prst="rect">
            <a:avLst/>
          </a:prstGeom>
          <a:ln>
            <a:noFill/>
          </a:ln>
          <a:effectLst>
            <a:outerShdw blurRad="190500" algn="tl" rotWithShape="0">
              <a:srgbClr val="000000">
                <a:alpha val="70000"/>
              </a:srgbClr>
            </a:outerShdw>
          </a:effectLst>
        </p:spPr>
      </p:pic>
      <p:pic>
        <p:nvPicPr>
          <p:cNvPr id="3" name="Imagen 2">
            <a:extLst>
              <a:ext uri="{FF2B5EF4-FFF2-40B4-BE49-F238E27FC236}">
                <a16:creationId xmlns:a16="http://schemas.microsoft.com/office/drawing/2014/main" id="{FA8A52A3-694D-F5E5-82FB-F06BFF53D6B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6323" y="2053665"/>
            <a:ext cx="5490426" cy="338045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214386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Gobierno</a:t>
            </a:r>
          </a:p>
          <a:p>
            <a:pPr algn="ctr"/>
            <a:endParaRPr lang="es-CO" b="1" dirty="0">
              <a:ln w="22225">
                <a:solidFill>
                  <a:schemeClr val="accent2"/>
                </a:solidFill>
                <a:prstDash val="solid"/>
              </a:ln>
              <a:solidFill>
                <a:schemeClr val="accent2">
                  <a:lumMod val="40000"/>
                  <a:lumOff val="60000"/>
                </a:schemeClr>
              </a:solidFill>
            </a:endParaRPr>
          </a:p>
        </p:txBody>
      </p:sp>
      <p:sp>
        <p:nvSpPr>
          <p:cNvPr id="16" name="Rectángulo 15">
            <a:extLst>
              <a:ext uri="{FF2B5EF4-FFF2-40B4-BE49-F238E27FC236}">
                <a16:creationId xmlns:a16="http://schemas.microsoft.com/office/drawing/2014/main" id="{80B48D26-EAD7-2DF6-7989-E2B522FA2F2A}"/>
              </a:ext>
            </a:extLst>
          </p:cNvPr>
          <p:cNvSpPr/>
          <p:nvPr/>
        </p:nvSpPr>
        <p:spPr>
          <a:xfrm>
            <a:off x="63696" y="1513597"/>
            <a:ext cx="5195087"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8800" b="1" cap="none" spc="0" dirty="0">
                <a:ln/>
                <a:solidFill>
                  <a:srgbClr val="00B050"/>
                </a:solidFill>
                <a:effectLst/>
              </a:rPr>
              <a:t>600</a:t>
            </a:r>
          </a:p>
        </p:txBody>
      </p:sp>
      <p:sp>
        <p:nvSpPr>
          <p:cNvPr id="17" name="CuadroTexto 16">
            <a:extLst>
              <a:ext uri="{FF2B5EF4-FFF2-40B4-BE49-F238E27FC236}">
                <a16:creationId xmlns:a16="http://schemas.microsoft.com/office/drawing/2014/main" id="{7C6CAE46-7713-5886-158C-AA67EDDA6140}"/>
              </a:ext>
            </a:extLst>
          </p:cNvPr>
          <p:cNvSpPr txBox="1"/>
          <p:nvPr/>
        </p:nvSpPr>
        <p:spPr>
          <a:xfrm>
            <a:off x="694011" y="2766619"/>
            <a:ext cx="3945978" cy="1446550"/>
          </a:xfrm>
          <a:prstGeom prst="rect">
            <a:avLst/>
          </a:prstGeom>
          <a:noFill/>
        </p:spPr>
        <p:txBody>
          <a:bodyPr wrap="square">
            <a:spAutoFit/>
          </a:bodyPr>
          <a:lstStyle/>
          <a:p>
            <a:pPr marL="0" marR="0" algn="ctr">
              <a:spcBef>
                <a:spcPts val="0"/>
              </a:spcBef>
              <a:spcAft>
                <a:spcPts val="800"/>
              </a:spcAft>
            </a:pPr>
            <a:r>
              <a:rPr lang="es-CO" sz="2200" dirty="0">
                <a:effectLst/>
                <a:latin typeface="Amasis MT Pro Light" panose="020B0604020202020204" pitchFamily="18" charset="0"/>
                <a:ea typeface="Times New Roman" panose="02020603050405020304" pitchFamily="18" charset="0"/>
                <a:cs typeface="Times New Roman" panose="02020603050405020304" pitchFamily="18" charset="0"/>
              </a:rPr>
              <a:t>Niños atendidos mediante la estrategia “</a:t>
            </a:r>
            <a:r>
              <a:rPr lang="es-MX" sz="2200" dirty="0">
                <a:effectLst/>
                <a:latin typeface="Amasis MT Pro Light" panose="020B0604020202020204" pitchFamily="18" charset="0"/>
                <a:ea typeface="Times New Roman" panose="02020603050405020304" pitchFamily="18" charset="0"/>
                <a:cs typeface="Times New Roman" panose="02020603050405020304" pitchFamily="18" charset="0"/>
              </a:rPr>
              <a:t>Avanzando con vida saludable” para niños niñas y adolescentes</a:t>
            </a:r>
            <a:endParaRPr lang="es-CO" sz="2200" dirty="0">
              <a:effectLst/>
              <a:latin typeface="Amasis MT Pro Light" panose="020B0604020202020204" pitchFamily="18" charset="0"/>
              <a:ea typeface="Times New Roman" panose="02020603050405020304" pitchFamily="18" charset="0"/>
              <a:cs typeface="Times New Roman" panose="02020603050405020304" pitchFamily="18" charset="0"/>
            </a:endParaRPr>
          </a:p>
        </p:txBody>
      </p:sp>
      <p:sp>
        <p:nvSpPr>
          <p:cNvPr id="19" name="CuadroTexto 18">
            <a:extLst>
              <a:ext uri="{FF2B5EF4-FFF2-40B4-BE49-F238E27FC236}">
                <a16:creationId xmlns:a16="http://schemas.microsoft.com/office/drawing/2014/main" id="{EA5EF328-706E-7D86-BC4F-03474AC3B52B}"/>
              </a:ext>
            </a:extLst>
          </p:cNvPr>
          <p:cNvSpPr txBox="1"/>
          <p:nvPr/>
        </p:nvSpPr>
        <p:spPr>
          <a:xfrm>
            <a:off x="488509" y="4248926"/>
            <a:ext cx="4256630" cy="584775"/>
          </a:xfrm>
          <a:prstGeom prst="rect">
            <a:avLst/>
          </a:prstGeom>
          <a:noFill/>
        </p:spPr>
        <p:txBody>
          <a:bodyPr wrap="square">
            <a:spAutoFit/>
          </a:bodyPr>
          <a:lstStyle/>
          <a:p>
            <a:r>
              <a:rPr lang="es-CO" sz="3200" b="1" dirty="0">
                <a:latin typeface="Amasis MT Pro Light" panose="020B0604020202020204" pitchFamily="18" charset="0"/>
                <a:cs typeface="Times New Roman" panose="02020603050405020304" pitchFamily="18" charset="0"/>
              </a:rPr>
              <a:t>Inversión: </a:t>
            </a:r>
            <a:r>
              <a:rPr lang="es-CO" sz="3200" dirty="0">
                <a:latin typeface="Amasis MT Pro Light" panose="020B0604020202020204" pitchFamily="18" charset="0"/>
                <a:cs typeface="Times New Roman" panose="02020603050405020304" pitchFamily="18" charset="0"/>
              </a:rPr>
              <a:t>$ 425.000.000</a:t>
            </a:r>
          </a:p>
        </p:txBody>
      </p:sp>
      <p:sp>
        <p:nvSpPr>
          <p:cNvPr id="20" name="Rectángulo 19">
            <a:extLst>
              <a:ext uri="{FF2B5EF4-FFF2-40B4-BE49-F238E27FC236}">
                <a16:creationId xmlns:a16="http://schemas.microsoft.com/office/drawing/2014/main" id="{D09D706C-D56E-9979-409D-5DA1FC304A7A}"/>
              </a:ext>
            </a:extLst>
          </p:cNvPr>
          <p:cNvSpPr/>
          <p:nvPr/>
        </p:nvSpPr>
        <p:spPr>
          <a:xfrm>
            <a:off x="7777315" y="1148000"/>
            <a:ext cx="2379408"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8800" b="1" cap="none" spc="0" dirty="0">
                <a:ln/>
                <a:solidFill>
                  <a:srgbClr val="00B050"/>
                </a:solidFill>
                <a:effectLst/>
              </a:rPr>
              <a:t>450</a:t>
            </a:r>
          </a:p>
        </p:txBody>
      </p:sp>
      <p:cxnSp>
        <p:nvCxnSpPr>
          <p:cNvPr id="26" name="Conector recto 25">
            <a:extLst>
              <a:ext uri="{FF2B5EF4-FFF2-40B4-BE49-F238E27FC236}">
                <a16:creationId xmlns:a16="http://schemas.microsoft.com/office/drawing/2014/main" id="{53FB1A3F-9F90-1AD7-E610-8D65F13ED0CC}"/>
              </a:ext>
            </a:extLst>
          </p:cNvPr>
          <p:cNvCxnSpPr>
            <a:cxnSpLocks/>
          </p:cNvCxnSpPr>
          <p:nvPr/>
        </p:nvCxnSpPr>
        <p:spPr>
          <a:xfrm>
            <a:off x="5690311" y="1788649"/>
            <a:ext cx="0" cy="3402490"/>
          </a:xfrm>
          <a:prstGeom prst="line">
            <a:avLst/>
          </a:prstGeom>
          <a:ln w="19050" cap="rnd">
            <a:solidFill>
              <a:schemeClr val="tx1"/>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29" name="CuadroTexto 28">
            <a:extLst>
              <a:ext uri="{FF2B5EF4-FFF2-40B4-BE49-F238E27FC236}">
                <a16:creationId xmlns:a16="http://schemas.microsoft.com/office/drawing/2014/main" id="{FCEE4BC7-7CB1-9546-DC39-43CF62F18702}"/>
              </a:ext>
            </a:extLst>
          </p:cNvPr>
          <p:cNvSpPr txBox="1"/>
          <p:nvPr/>
        </p:nvSpPr>
        <p:spPr>
          <a:xfrm>
            <a:off x="6372141" y="2264324"/>
            <a:ext cx="4639059" cy="1446550"/>
          </a:xfrm>
          <a:prstGeom prst="rect">
            <a:avLst/>
          </a:prstGeom>
          <a:noFill/>
        </p:spPr>
        <p:txBody>
          <a:bodyPr wrap="square">
            <a:spAutoFit/>
          </a:bodyPr>
          <a:lstStyle/>
          <a:p>
            <a:pPr marL="0" marR="0" algn="ctr">
              <a:spcBef>
                <a:spcPts val="0"/>
              </a:spcBef>
              <a:spcAft>
                <a:spcPts val="800"/>
              </a:spcAft>
            </a:pPr>
            <a:r>
              <a:rPr lang="es-MX" sz="2200" dirty="0">
                <a:effectLst/>
                <a:latin typeface="Amasis MT Pro Light" panose="020B0604020202020204" pitchFamily="18" charset="0"/>
                <a:ea typeface="Times New Roman" panose="02020603050405020304" pitchFamily="18" charset="0"/>
                <a:cs typeface="Times New Roman" panose="02020603050405020304" pitchFamily="18" charset="0"/>
              </a:rPr>
              <a:t>Niños </a:t>
            </a:r>
            <a:r>
              <a:rPr lang="es-MX" sz="2200" dirty="0">
                <a:latin typeface="Amasis MT Pro Light" panose="020B0604020202020204" pitchFamily="18" charset="0"/>
                <a:ea typeface="Times New Roman" panose="02020603050405020304" pitchFamily="18" charset="0"/>
                <a:cs typeface="Times New Roman" panose="02020603050405020304" pitchFamily="18" charset="0"/>
              </a:rPr>
              <a:t>atendidos con las </a:t>
            </a:r>
            <a:r>
              <a:rPr lang="es-MX" sz="2200" dirty="0">
                <a:effectLst/>
                <a:latin typeface="Amasis MT Pro Light" panose="020B0604020202020204" pitchFamily="18" charset="0"/>
                <a:ea typeface="Times New Roman" panose="02020603050405020304" pitchFamily="18" charset="0"/>
                <a:cs typeface="Times New Roman" panose="02020603050405020304" pitchFamily="18" charset="0"/>
              </a:rPr>
              <a:t>actividades recreativas lúdicas a través de la campaña jugando la niñez avanza para propiciar pautas de buena crianza</a:t>
            </a:r>
            <a:endParaRPr lang="es-CO" sz="2200" dirty="0">
              <a:effectLst/>
              <a:latin typeface="Amasis MT Pro Light" panose="020B0604020202020204" pitchFamily="18" charset="0"/>
              <a:ea typeface="Times New Roman" panose="02020603050405020304" pitchFamily="18" charset="0"/>
              <a:cs typeface="Times New Roman" panose="02020603050405020304" pitchFamily="18" charset="0"/>
            </a:endParaRPr>
          </a:p>
        </p:txBody>
      </p:sp>
      <p:sp>
        <p:nvSpPr>
          <p:cNvPr id="30" name="CuadroTexto 29">
            <a:extLst>
              <a:ext uri="{FF2B5EF4-FFF2-40B4-BE49-F238E27FC236}">
                <a16:creationId xmlns:a16="http://schemas.microsoft.com/office/drawing/2014/main" id="{E386FB85-09A1-345F-2792-2E7095BEF229}"/>
              </a:ext>
            </a:extLst>
          </p:cNvPr>
          <p:cNvSpPr txBox="1"/>
          <p:nvPr/>
        </p:nvSpPr>
        <p:spPr>
          <a:xfrm>
            <a:off x="-1089281" y="5453203"/>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33" name="CuadroTexto 32">
            <a:extLst>
              <a:ext uri="{FF2B5EF4-FFF2-40B4-BE49-F238E27FC236}">
                <a16:creationId xmlns:a16="http://schemas.microsoft.com/office/drawing/2014/main" id="{EF06A1D9-9685-01D6-4AD9-0E0DA771D215}"/>
              </a:ext>
            </a:extLst>
          </p:cNvPr>
          <p:cNvSpPr txBox="1"/>
          <p:nvPr/>
        </p:nvSpPr>
        <p:spPr>
          <a:xfrm>
            <a:off x="6858872" y="3579649"/>
            <a:ext cx="4216294" cy="584775"/>
          </a:xfrm>
          <a:prstGeom prst="rect">
            <a:avLst/>
          </a:prstGeom>
          <a:noFill/>
        </p:spPr>
        <p:txBody>
          <a:bodyPr wrap="square">
            <a:spAutoFit/>
          </a:bodyPr>
          <a:lstStyle/>
          <a:p>
            <a:r>
              <a:rPr lang="es-CO" sz="3200" b="1" dirty="0">
                <a:latin typeface="Amasis MT Pro Light" panose="020B0604020202020204" pitchFamily="18" charset="0"/>
                <a:cs typeface="Times New Roman" panose="02020603050405020304" pitchFamily="18" charset="0"/>
              </a:rPr>
              <a:t>Inversión: </a:t>
            </a:r>
            <a:r>
              <a:rPr lang="es-CO" sz="3200" dirty="0">
                <a:latin typeface="Amasis MT Pro Light" panose="020B0604020202020204" pitchFamily="18" charset="0"/>
                <a:cs typeface="Times New Roman" panose="02020603050405020304" pitchFamily="18" charset="0"/>
              </a:rPr>
              <a:t>$ 44.868.651</a:t>
            </a:r>
          </a:p>
        </p:txBody>
      </p:sp>
      <p:sp>
        <p:nvSpPr>
          <p:cNvPr id="3" name="CuadroTexto 2">
            <a:extLst>
              <a:ext uri="{FF2B5EF4-FFF2-40B4-BE49-F238E27FC236}">
                <a16:creationId xmlns:a16="http://schemas.microsoft.com/office/drawing/2014/main" id="{C6119089-DCDF-A976-2F4A-0CACE89844AE}"/>
              </a:ext>
            </a:extLst>
          </p:cNvPr>
          <p:cNvSpPr txBox="1"/>
          <p:nvPr/>
        </p:nvSpPr>
        <p:spPr>
          <a:xfrm>
            <a:off x="2917955" y="920472"/>
            <a:ext cx="6908373" cy="523220"/>
          </a:xfrm>
          <a:prstGeom prst="rect">
            <a:avLst/>
          </a:prstGeom>
          <a:noFill/>
        </p:spPr>
        <p:txBody>
          <a:bodyPr wrap="square">
            <a:spAutoFit/>
          </a:bodyPr>
          <a:lstStyle/>
          <a:p>
            <a:pPr marL="0" marR="0" algn="ctr">
              <a:spcBef>
                <a:spcPts val="0"/>
              </a:spcBef>
              <a:spcAft>
                <a:spcPts val="800"/>
              </a:spcAft>
            </a:pPr>
            <a:r>
              <a:rPr lang="es-CO" sz="2800" b="1" dirty="0">
                <a:effectLst/>
                <a:latin typeface="Amasis MT Pro Light" panose="020B0604020202020204" pitchFamily="18" charset="0"/>
                <a:ea typeface="Times New Roman" panose="02020603050405020304" pitchFamily="18" charset="0"/>
                <a:cs typeface="Times New Roman" panose="02020603050405020304" pitchFamily="18" charset="0"/>
              </a:rPr>
              <a:t>PRIMERA INFANCIA Y ADOLESCENCIA</a:t>
            </a:r>
            <a:endParaRPr lang="es-CO" sz="2200" b="1" dirty="0">
              <a:effectLst/>
              <a:latin typeface="Amasis MT Pro Light" panose="020B0604020202020204" pitchFamily="18" charset="0"/>
              <a:ea typeface="Times New Roman" panose="02020603050405020304" pitchFamily="18" charset="0"/>
              <a:cs typeface="Times New Roman" panose="02020603050405020304" pitchFamily="18" charset="0"/>
            </a:endParaRPr>
          </a:p>
        </p:txBody>
      </p:sp>
      <p:sp>
        <p:nvSpPr>
          <p:cNvPr id="4" name="CuadroTexto 3">
            <a:extLst>
              <a:ext uri="{FF2B5EF4-FFF2-40B4-BE49-F238E27FC236}">
                <a16:creationId xmlns:a16="http://schemas.microsoft.com/office/drawing/2014/main" id="{73091EA8-5D68-ACCB-E2E6-54B07414F510}"/>
              </a:ext>
            </a:extLst>
          </p:cNvPr>
          <p:cNvSpPr txBox="1"/>
          <p:nvPr/>
        </p:nvSpPr>
        <p:spPr>
          <a:xfrm>
            <a:off x="6501690" y="4398204"/>
            <a:ext cx="4639059" cy="1107996"/>
          </a:xfrm>
          <a:prstGeom prst="rect">
            <a:avLst/>
          </a:prstGeom>
          <a:noFill/>
        </p:spPr>
        <p:txBody>
          <a:bodyPr wrap="square">
            <a:spAutoFit/>
          </a:bodyPr>
          <a:lstStyle/>
          <a:p>
            <a:pPr marL="0" marR="0" algn="ctr">
              <a:spcBef>
                <a:spcPts val="0"/>
              </a:spcBef>
              <a:spcAft>
                <a:spcPts val="800"/>
              </a:spcAft>
            </a:pPr>
            <a:r>
              <a:rPr lang="es-MX" sz="2200" dirty="0">
                <a:effectLst/>
                <a:latin typeface="Amasis MT Pro Light" panose="020B0604020202020204" pitchFamily="18" charset="0"/>
                <a:ea typeface="Times New Roman" panose="02020603050405020304" pitchFamily="18" charset="0"/>
                <a:cs typeface="Times New Roman" panose="02020603050405020304" pitchFamily="18" charset="0"/>
              </a:rPr>
              <a:t>Campaña crianza amorosa+ juego en el marco de la celebración del mes de la niñez</a:t>
            </a:r>
            <a:endParaRPr lang="es-CO" sz="2200" dirty="0">
              <a:effectLst/>
              <a:latin typeface="Amasis MT Pro Light" panose="020B0604020202020204" pitchFamily="18" charset="0"/>
              <a:ea typeface="Times New Roman" panose="02020603050405020304" pitchFamily="18" charset="0"/>
              <a:cs typeface="Times New Roman" panose="02020603050405020304" pitchFamily="18" charset="0"/>
            </a:endParaRPr>
          </a:p>
        </p:txBody>
      </p:sp>
      <p:sp>
        <p:nvSpPr>
          <p:cNvPr id="5" name="CuadroTexto 4">
            <a:extLst>
              <a:ext uri="{FF2B5EF4-FFF2-40B4-BE49-F238E27FC236}">
                <a16:creationId xmlns:a16="http://schemas.microsoft.com/office/drawing/2014/main" id="{E65BAB84-D504-5613-8744-E0CE065E4337}"/>
              </a:ext>
            </a:extLst>
          </p:cNvPr>
          <p:cNvSpPr txBox="1"/>
          <p:nvPr/>
        </p:nvSpPr>
        <p:spPr>
          <a:xfrm>
            <a:off x="6895743" y="5560530"/>
            <a:ext cx="4216294" cy="584775"/>
          </a:xfrm>
          <a:prstGeom prst="rect">
            <a:avLst/>
          </a:prstGeom>
          <a:noFill/>
        </p:spPr>
        <p:txBody>
          <a:bodyPr wrap="square">
            <a:spAutoFit/>
          </a:bodyPr>
          <a:lstStyle/>
          <a:p>
            <a:r>
              <a:rPr lang="es-CO" sz="3200" b="1" dirty="0">
                <a:latin typeface="Amasis MT Pro Light" panose="020B0604020202020204" pitchFamily="18" charset="0"/>
                <a:cs typeface="Times New Roman" panose="02020603050405020304" pitchFamily="18" charset="0"/>
              </a:rPr>
              <a:t>Inversión: </a:t>
            </a:r>
            <a:r>
              <a:rPr lang="es-CO" sz="3200" dirty="0">
                <a:latin typeface="Amasis MT Pro Light" panose="020B0604020202020204" pitchFamily="18" charset="0"/>
                <a:cs typeface="Times New Roman" panose="02020603050405020304" pitchFamily="18" charset="0"/>
              </a:rPr>
              <a:t>$ 90.000.000</a:t>
            </a:r>
          </a:p>
        </p:txBody>
      </p:sp>
      <p:cxnSp>
        <p:nvCxnSpPr>
          <p:cNvPr id="7" name="Conector recto 6">
            <a:extLst>
              <a:ext uri="{FF2B5EF4-FFF2-40B4-BE49-F238E27FC236}">
                <a16:creationId xmlns:a16="http://schemas.microsoft.com/office/drawing/2014/main" id="{F4E214C3-93BA-8489-3272-F8ABD1746349}"/>
              </a:ext>
            </a:extLst>
          </p:cNvPr>
          <p:cNvCxnSpPr>
            <a:cxnSpLocks/>
          </p:cNvCxnSpPr>
          <p:nvPr/>
        </p:nvCxnSpPr>
        <p:spPr>
          <a:xfrm flipV="1">
            <a:off x="6024570" y="4234523"/>
            <a:ext cx="5593297" cy="28805"/>
          </a:xfrm>
          <a:prstGeom prst="line">
            <a:avLst/>
          </a:prstGeom>
          <a:ln w="19050" cap="rnd">
            <a:solidFill>
              <a:schemeClr val="tx1"/>
            </a:solidFill>
            <a:round/>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25967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Gobierno </a:t>
            </a:r>
          </a:p>
          <a:p>
            <a:pPr algn="ctr"/>
            <a:endParaRPr lang="es-CO" b="1" dirty="0">
              <a:ln w="22225">
                <a:solidFill>
                  <a:schemeClr val="accent2"/>
                </a:solidFill>
                <a:prstDash val="solid"/>
              </a:ln>
              <a:solidFill>
                <a:schemeClr val="accent2">
                  <a:lumMod val="40000"/>
                  <a:lumOff val="60000"/>
                </a:schemeClr>
              </a:solidFill>
            </a:endParaRPr>
          </a:p>
        </p:txBody>
      </p:sp>
      <p:sp>
        <p:nvSpPr>
          <p:cNvPr id="30" name="CuadroTexto 29">
            <a:extLst>
              <a:ext uri="{FF2B5EF4-FFF2-40B4-BE49-F238E27FC236}">
                <a16:creationId xmlns:a16="http://schemas.microsoft.com/office/drawing/2014/main" id="{E386FB85-09A1-345F-2792-2E7095BEF229}"/>
              </a:ext>
            </a:extLst>
          </p:cNvPr>
          <p:cNvSpPr txBox="1"/>
          <p:nvPr/>
        </p:nvSpPr>
        <p:spPr>
          <a:xfrm>
            <a:off x="-1309103" y="5620758"/>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5" name="CuadroTexto 4">
            <a:extLst>
              <a:ext uri="{FF2B5EF4-FFF2-40B4-BE49-F238E27FC236}">
                <a16:creationId xmlns:a16="http://schemas.microsoft.com/office/drawing/2014/main" id="{85214277-E90E-9774-850E-3D7F2384BBAE}"/>
              </a:ext>
            </a:extLst>
          </p:cNvPr>
          <p:cNvSpPr txBox="1"/>
          <p:nvPr/>
        </p:nvSpPr>
        <p:spPr>
          <a:xfrm>
            <a:off x="3122450" y="886546"/>
            <a:ext cx="5947099" cy="584775"/>
          </a:xfrm>
          <a:prstGeom prst="rect">
            <a:avLst/>
          </a:prstGeom>
          <a:noFill/>
        </p:spPr>
        <p:txBody>
          <a:bodyPr wrap="square">
            <a:spAutoFit/>
          </a:bodyPr>
          <a:lstStyle/>
          <a:p>
            <a:r>
              <a:rPr lang="es-CO" sz="3200" b="1" dirty="0">
                <a:latin typeface="Amasis MT Pro Light" panose="020B0604020202020204" pitchFamily="18" charset="0"/>
                <a:cs typeface="Times New Roman" panose="02020603050405020304" pitchFamily="18" charset="0"/>
              </a:rPr>
              <a:t>Actividades Primera Infancia</a:t>
            </a:r>
            <a:endParaRPr lang="es-CO" sz="3200" dirty="0">
              <a:latin typeface="Amasis MT Pro Light" panose="020B0604020202020204" pitchFamily="18" charset="0"/>
              <a:cs typeface="Times New Roman" panose="02020603050405020304" pitchFamily="18" charset="0"/>
            </a:endParaRPr>
          </a:p>
        </p:txBody>
      </p:sp>
      <p:pic>
        <p:nvPicPr>
          <p:cNvPr id="4" name="Imagen 3" descr="No hay ninguna descripción de la foto disponible.">
            <a:extLst>
              <a:ext uri="{FF2B5EF4-FFF2-40B4-BE49-F238E27FC236}">
                <a16:creationId xmlns:a16="http://schemas.microsoft.com/office/drawing/2014/main" id="{A3B1A037-5A70-ABD0-E9A1-F5188D01297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2882" y="2099462"/>
            <a:ext cx="3743325" cy="2893155"/>
          </a:xfrm>
          <a:prstGeom prst="rect">
            <a:avLst/>
          </a:prstGeom>
          <a:ln>
            <a:noFill/>
          </a:ln>
          <a:effectLst>
            <a:outerShdw blurRad="190500" algn="tl" rotWithShape="0">
              <a:srgbClr val="000000">
                <a:alpha val="70000"/>
              </a:srgbClr>
            </a:outerShdw>
          </a:effectLst>
        </p:spPr>
      </p:pic>
      <p:pic>
        <p:nvPicPr>
          <p:cNvPr id="7" name="Imagen 6" descr="No hay ninguna descripción de la foto disponible.">
            <a:extLst>
              <a:ext uri="{FF2B5EF4-FFF2-40B4-BE49-F238E27FC236}">
                <a16:creationId xmlns:a16="http://schemas.microsoft.com/office/drawing/2014/main" id="{CFD49922-5770-4E61-9130-4F12BE495EC5}"/>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97403" y="1482364"/>
            <a:ext cx="2973515" cy="4462245"/>
          </a:xfrm>
          <a:prstGeom prst="rect">
            <a:avLst/>
          </a:prstGeom>
          <a:ln>
            <a:noFill/>
          </a:ln>
          <a:effectLst>
            <a:outerShdw blurRad="190500" algn="tl" rotWithShape="0">
              <a:srgbClr val="000000">
                <a:alpha val="70000"/>
              </a:srgbClr>
            </a:outerShdw>
          </a:effectLst>
        </p:spPr>
      </p:pic>
      <p:pic>
        <p:nvPicPr>
          <p:cNvPr id="10" name="Imagen 9" descr="No hay ninguna descripción de la foto disponible.">
            <a:extLst>
              <a:ext uri="{FF2B5EF4-FFF2-40B4-BE49-F238E27FC236}">
                <a16:creationId xmlns:a16="http://schemas.microsoft.com/office/drawing/2014/main" id="{F14816C7-6A95-71C2-9B2C-B37AE83FEF9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72114" y="2015180"/>
            <a:ext cx="4107164" cy="288246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860343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Gobierno </a:t>
            </a:r>
          </a:p>
          <a:p>
            <a:pPr algn="ctr"/>
            <a:endParaRPr lang="es-CO" b="1" dirty="0">
              <a:ln w="22225">
                <a:solidFill>
                  <a:schemeClr val="accent2"/>
                </a:solidFill>
                <a:prstDash val="solid"/>
              </a:ln>
              <a:solidFill>
                <a:schemeClr val="accent2">
                  <a:lumMod val="40000"/>
                  <a:lumOff val="60000"/>
                </a:schemeClr>
              </a:solidFill>
            </a:endParaRPr>
          </a:p>
        </p:txBody>
      </p:sp>
      <p:sp>
        <p:nvSpPr>
          <p:cNvPr id="30" name="CuadroTexto 29">
            <a:extLst>
              <a:ext uri="{FF2B5EF4-FFF2-40B4-BE49-F238E27FC236}">
                <a16:creationId xmlns:a16="http://schemas.microsoft.com/office/drawing/2014/main" id="{E386FB85-09A1-345F-2792-2E7095BEF229}"/>
              </a:ext>
            </a:extLst>
          </p:cNvPr>
          <p:cNvSpPr txBox="1"/>
          <p:nvPr/>
        </p:nvSpPr>
        <p:spPr>
          <a:xfrm>
            <a:off x="-1065706" y="5458834"/>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5" name="CuadroTexto 4">
            <a:extLst>
              <a:ext uri="{FF2B5EF4-FFF2-40B4-BE49-F238E27FC236}">
                <a16:creationId xmlns:a16="http://schemas.microsoft.com/office/drawing/2014/main" id="{85214277-E90E-9774-850E-3D7F2384BBAE}"/>
              </a:ext>
            </a:extLst>
          </p:cNvPr>
          <p:cNvSpPr txBox="1"/>
          <p:nvPr/>
        </p:nvSpPr>
        <p:spPr>
          <a:xfrm>
            <a:off x="2772697" y="1074470"/>
            <a:ext cx="7468641" cy="584775"/>
          </a:xfrm>
          <a:prstGeom prst="rect">
            <a:avLst/>
          </a:prstGeom>
          <a:noFill/>
        </p:spPr>
        <p:txBody>
          <a:bodyPr wrap="square">
            <a:spAutoFit/>
          </a:bodyPr>
          <a:lstStyle/>
          <a:p>
            <a:r>
              <a:rPr lang="es-CO" sz="3200" b="1" dirty="0">
                <a:latin typeface="Amasis MT Pro Light" panose="020B0604020202020204" pitchFamily="18" charset="0"/>
                <a:cs typeface="Times New Roman" panose="02020603050405020304" pitchFamily="18" charset="0"/>
              </a:rPr>
              <a:t>Estrategia Avanzando con Vida Saludable</a:t>
            </a:r>
            <a:endParaRPr lang="es-CO" sz="3200" dirty="0">
              <a:latin typeface="Amasis MT Pro Light" panose="020B0604020202020204" pitchFamily="18" charset="0"/>
              <a:cs typeface="Times New Roman" panose="02020603050405020304" pitchFamily="18" charset="0"/>
            </a:endParaRPr>
          </a:p>
        </p:txBody>
      </p:sp>
      <p:cxnSp>
        <p:nvCxnSpPr>
          <p:cNvPr id="2" name="Conector recto 1">
            <a:extLst>
              <a:ext uri="{FF2B5EF4-FFF2-40B4-BE49-F238E27FC236}">
                <a16:creationId xmlns:a16="http://schemas.microsoft.com/office/drawing/2014/main" id="{609267B4-CE71-8557-E87A-128BF0B337A6}"/>
              </a:ext>
            </a:extLst>
          </p:cNvPr>
          <p:cNvCxnSpPr>
            <a:cxnSpLocks/>
          </p:cNvCxnSpPr>
          <p:nvPr/>
        </p:nvCxnSpPr>
        <p:spPr>
          <a:xfrm>
            <a:off x="5808299" y="2056344"/>
            <a:ext cx="0" cy="3402490"/>
          </a:xfrm>
          <a:prstGeom prst="line">
            <a:avLst/>
          </a:prstGeom>
          <a:ln w="19050" cap="rnd">
            <a:solidFill>
              <a:schemeClr val="tx1"/>
            </a:solidFill>
            <a:round/>
            <a:headEnd type="oval"/>
            <a:tailEnd type="oval"/>
          </a:ln>
        </p:spPr>
        <p:style>
          <a:lnRef idx="1">
            <a:schemeClr val="accent1"/>
          </a:lnRef>
          <a:fillRef idx="0">
            <a:schemeClr val="accent1"/>
          </a:fillRef>
          <a:effectRef idx="0">
            <a:schemeClr val="accent1"/>
          </a:effectRef>
          <a:fontRef idx="minor">
            <a:schemeClr val="tx1"/>
          </a:fontRef>
        </p:style>
      </p:cxnSp>
      <p:pic>
        <p:nvPicPr>
          <p:cNvPr id="3" name="Imagen 2" descr="No hay ninguna descripción de la foto disponible.">
            <a:extLst>
              <a:ext uri="{FF2B5EF4-FFF2-40B4-BE49-F238E27FC236}">
                <a16:creationId xmlns:a16="http://schemas.microsoft.com/office/drawing/2014/main" id="{D96715FE-8A08-329F-5FE8-B680BA77927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58233" y="1932575"/>
            <a:ext cx="4702180" cy="3526259"/>
          </a:xfrm>
          <a:prstGeom prst="rect">
            <a:avLst/>
          </a:prstGeom>
          <a:ln>
            <a:noFill/>
          </a:ln>
          <a:effectLst>
            <a:outerShdw blurRad="190500" algn="tl" rotWithShape="0">
              <a:srgbClr val="000000">
                <a:alpha val="70000"/>
              </a:srgbClr>
            </a:outerShdw>
          </a:effectLst>
        </p:spPr>
      </p:pic>
      <p:pic>
        <p:nvPicPr>
          <p:cNvPr id="12" name="Imagen 11" descr="No hay ninguna descripción de la foto disponible.">
            <a:extLst>
              <a:ext uri="{FF2B5EF4-FFF2-40B4-BE49-F238E27FC236}">
                <a16:creationId xmlns:a16="http://schemas.microsoft.com/office/drawing/2014/main" id="{A2D2B38B-3452-9622-6556-0BDD6C62CC5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3822" y="1951121"/>
            <a:ext cx="4684544" cy="351368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836663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Gobierno</a:t>
            </a:r>
          </a:p>
          <a:p>
            <a:pPr algn="ctr"/>
            <a:endParaRPr lang="es-CO" b="1" dirty="0">
              <a:ln w="22225">
                <a:solidFill>
                  <a:schemeClr val="accent2"/>
                </a:solidFill>
                <a:prstDash val="solid"/>
              </a:ln>
              <a:solidFill>
                <a:schemeClr val="accent2">
                  <a:lumMod val="40000"/>
                  <a:lumOff val="60000"/>
                </a:schemeClr>
              </a:solidFill>
            </a:endParaRPr>
          </a:p>
        </p:txBody>
      </p:sp>
      <p:cxnSp>
        <p:nvCxnSpPr>
          <p:cNvPr id="26" name="Conector recto 25">
            <a:extLst>
              <a:ext uri="{FF2B5EF4-FFF2-40B4-BE49-F238E27FC236}">
                <a16:creationId xmlns:a16="http://schemas.microsoft.com/office/drawing/2014/main" id="{53FB1A3F-9F90-1AD7-E610-8D65F13ED0CC}"/>
              </a:ext>
            </a:extLst>
          </p:cNvPr>
          <p:cNvCxnSpPr>
            <a:cxnSpLocks/>
          </p:cNvCxnSpPr>
          <p:nvPr/>
        </p:nvCxnSpPr>
        <p:spPr>
          <a:xfrm>
            <a:off x="6982325" y="1969949"/>
            <a:ext cx="0" cy="3402490"/>
          </a:xfrm>
          <a:prstGeom prst="line">
            <a:avLst/>
          </a:prstGeom>
          <a:ln w="19050" cap="rnd">
            <a:solidFill>
              <a:schemeClr val="tx1"/>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29" name="CuadroTexto 28">
            <a:extLst>
              <a:ext uri="{FF2B5EF4-FFF2-40B4-BE49-F238E27FC236}">
                <a16:creationId xmlns:a16="http://schemas.microsoft.com/office/drawing/2014/main" id="{FCEE4BC7-7CB1-9546-DC39-43CF62F18702}"/>
              </a:ext>
            </a:extLst>
          </p:cNvPr>
          <p:cNvSpPr txBox="1"/>
          <p:nvPr/>
        </p:nvSpPr>
        <p:spPr>
          <a:xfrm>
            <a:off x="232610" y="2647982"/>
            <a:ext cx="6698262" cy="1938992"/>
          </a:xfrm>
          <a:prstGeom prst="rect">
            <a:avLst/>
          </a:prstGeom>
          <a:noFill/>
        </p:spPr>
        <p:txBody>
          <a:bodyPr wrap="square">
            <a:spAutoFit/>
          </a:bodyPr>
          <a:lstStyle/>
          <a:p>
            <a:pPr marL="0" marR="0" algn="ctr">
              <a:spcBef>
                <a:spcPts val="0"/>
              </a:spcBef>
              <a:spcAft>
                <a:spcPts val="800"/>
              </a:spcAft>
            </a:pPr>
            <a:r>
              <a:rPr lang="es-CO" sz="2800" dirty="0">
                <a:effectLst/>
                <a:latin typeface="Amasis MT Pro" panose="02040504050005020304" pitchFamily="18" charset="77"/>
                <a:ea typeface="Arial" panose="020B0604020202020204" pitchFamily="34" charset="0"/>
              </a:rPr>
              <a:t>Acciones encaminadas al fortalecimiento de la atención integral a las víctimas del conflicto armado en el marco de la ley 1448 de 2011 en el municipio de </a:t>
            </a:r>
            <a:r>
              <a:rPr lang="es-CO" sz="2800" dirty="0">
                <a:latin typeface="Amasis MT Pro" panose="02040504050005020304" pitchFamily="18" charset="77"/>
                <a:ea typeface="Arial" panose="020B0604020202020204" pitchFamily="34" charset="0"/>
              </a:rPr>
              <a:t>Cié</a:t>
            </a:r>
            <a:r>
              <a:rPr lang="es-CO" sz="2800" dirty="0">
                <a:effectLst/>
                <a:latin typeface="Amasis MT Pro" panose="02040504050005020304" pitchFamily="18" charset="77"/>
                <a:ea typeface="Arial" panose="020B0604020202020204" pitchFamily="34" charset="0"/>
              </a:rPr>
              <a:t>naga.</a:t>
            </a:r>
            <a:r>
              <a:rPr lang="es-CO" sz="3600" dirty="0">
                <a:effectLst/>
                <a:latin typeface="Amasis MT Pro" panose="02040504050005020304" pitchFamily="18" charset="77"/>
              </a:rPr>
              <a:t> </a:t>
            </a:r>
            <a:endParaRPr lang="es-CO" sz="3200" dirty="0">
              <a:effectLst/>
              <a:latin typeface="Amasis MT Pro" panose="02040504050005020304" pitchFamily="18" charset="77"/>
              <a:ea typeface="Times New Roman" panose="02020603050405020304" pitchFamily="18" charset="0"/>
              <a:cs typeface="Times New Roman" panose="02020603050405020304" pitchFamily="18" charset="0"/>
            </a:endParaRPr>
          </a:p>
        </p:txBody>
      </p:sp>
      <p:sp>
        <p:nvSpPr>
          <p:cNvPr id="30" name="CuadroTexto 29">
            <a:extLst>
              <a:ext uri="{FF2B5EF4-FFF2-40B4-BE49-F238E27FC236}">
                <a16:creationId xmlns:a16="http://schemas.microsoft.com/office/drawing/2014/main" id="{E386FB85-09A1-345F-2792-2E7095BEF229}"/>
              </a:ext>
            </a:extLst>
          </p:cNvPr>
          <p:cNvSpPr txBox="1"/>
          <p:nvPr/>
        </p:nvSpPr>
        <p:spPr>
          <a:xfrm>
            <a:off x="1764205" y="5410059"/>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33" name="CuadroTexto 32">
            <a:extLst>
              <a:ext uri="{FF2B5EF4-FFF2-40B4-BE49-F238E27FC236}">
                <a16:creationId xmlns:a16="http://schemas.microsoft.com/office/drawing/2014/main" id="{EF06A1D9-9685-01D6-4AD9-0E0DA771D215}"/>
              </a:ext>
            </a:extLst>
          </p:cNvPr>
          <p:cNvSpPr txBox="1"/>
          <p:nvPr/>
        </p:nvSpPr>
        <p:spPr>
          <a:xfrm>
            <a:off x="1211241" y="4661138"/>
            <a:ext cx="4527165" cy="584775"/>
          </a:xfrm>
          <a:prstGeom prst="rect">
            <a:avLst/>
          </a:prstGeom>
          <a:noFill/>
        </p:spPr>
        <p:txBody>
          <a:bodyPr wrap="square">
            <a:spAutoFit/>
          </a:bodyPr>
          <a:lstStyle/>
          <a:p>
            <a:r>
              <a:rPr lang="es-CO" sz="3200" b="1" dirty="0">
                <a:latin typeface="Amasis MT Pro Light" panose="020B0604020202020204" pitchFamily="18" charset="0"/>
                <a:cs typeface="Times New Roman" panose="02020603050405020304" pitchFamily="18" charset="0"/>
              </a:rPr>
              <a:t>Inversión: </a:t>
            </a:r>
            <a:r>
              <a:rPr lang="es-CO" sz="3200" dirty="0">
                <a:latin typeface="Amasis MT Pro Light" panose="020B0604020202020204" pitchFamily="18" charset="0"/>
                <a:cs typeface="Times New Roman" panose="02020603050405020304" pitchFamily="18" charset="0"/>
              </a:rPr>
              <a:t>$ 480.000.000</a:t>
            </a:r>
          </a:p>
        </p:txBody>
      </p:sp>
      <p:sp>
        <p:nvSpPr>
          <p:cNvPr id="3" name="CuadroTexto 2">
            <a:extLst>
              <a:ext uri="{FF2B5EF4-FFF2-40B4-BE49-F238E27FC236}">
                <a16:creationId xmlns:a16="http://schemas.microsoft.com/office/drawing/2014/main" id="{C6119089-DCDF-A976-2F4A-0CACE89844AE}"/>
              </a:ext>
            </a:extLst>
          </p:cNvPr>
          <p:cNvSpPr txBox="1"/>
          <p:nvPr/>
        </p:nvSpPr>
        <p:spPr>
          <a:xfrm>
            <a:off x="2917955" y="920472"/>
            <a:ext cx="6908373" cy="523220"/>
          </a:xfrm>
          <a:prstGeom prst="rect">
            <a:avLst/>
          </a:prstGeom>
          <a:noFill/>
        </p:spPr>
        <p:txBody>
          <a:bodyPr wrap="square">
            <a:spAutoFit/>
          </a:bodyPr>
          <a:lstStyle/>
          <a:p>
            <a:pPr marL="0" marR="0" algn="ctr">
              <a:spcBef>
                <a:spcPts val="0"/>
              </a:spcBef>
              <a:spcAft>
                <a:spcPts val="800"/>
              </a:spcAft>
            </a:pPr>
            <a:r>
              <a:rPr lang="es-CO" sz="2800" b="1" dirty="0">
                <a:latin typeface="Amasis MT Pro Light" panose="020B0604020202020204" pitchFamily="18" charset="0"/>
                <a:ea typeface="Times New Roman" panose="02020603050405020304" pitchFamily="18" charset="0"/>
                <a:cs typeface="Times New Roman" panose="02020603050405020304" pitchFamily="18" charset="0"/>
              </a:rPr>
              <a:t>ATENCION A LAS VICTIMAS</a:t>
            </a:r>
            <a:endParaRPr lang="es-CO" sz="2200" b="1" dirty="0">
              <a:effectLst/>
              <a:latin typeface="Amasis MT Pro Light" panose="020B060402020202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7329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Gobierno </a:t>
            </a:r>
          </a:p>
          <a:p>
            <a:pPr algn="ctr"/>
            <a:endParaRPr lang="es-CO" b="1" dirty="0">
              <a:ln w="22225">
                <a:solidFill>
                  <a:schemeClr val="accent2"/>
                </a:solidFill>
                <a:prstDash val="solid"/>
              </a:ln>
              <a:solidFill>
                <a:schemeClr val="accent2">
                  <a:lumMod val="40000"/>
                  <a:lumOff val="60000"/>
                </a:schemeClr>
              </a:solidFill>
            </a:endParaRPr>
          </a:p>
        </p:txBody>
      </p:sp>
      <p:sp>
        <p:nvSpPr>
          <p:cNvPr id="30" name="CuadroTexto 29">
            <a:extLst>
              <a:ext uri="{FF2B5EF4-FFF2-40B4-BE49-F238E27FC236}">
                <a16:creationId xmlns:a16="http://schemas.microsoft.com/office/drawing/2014/main" id="{E386FB85-09A1-345F-2792-2E7095BEF229}"/>
              </a:ext>
            </a:extLst>
          </p:cNvPr>
          <p:cNvSpPr txBox="1"/>
          <p:nvPr/>
        </p:nvSpPr>
        <p:spPr>
          <a:xfrm>
            <a:off x="-1279790" y="5682681"/>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5" name="CuadroTexto 4">
            <a:extLst>
              <a:ext uri="{FF2B5EF4-FFF2-40B4-BE49-F238E27FC236}">
                <a16:creationId xmlns:a16="http://schemas.microsoft.com/office/drawing/2014/main" id="{85214277-E90E-9774-850E-3D7F2384BBAE}"/>
              </a:ext>
            </a:extLst>
          </p:cNvPr>
          <p:cNvSpPr txBox="1"/>
          <p:nvPr/>
        </p:nvSpPr>
        <p:spPr>
          <a:xfrm>
            <a:off x="2928032" y="1024273"/>
            <a:ext cx="6553856" cy="584775"/>
          </a:xfrm>
          <a:prstGeom prst="rect">
            <a:avLst/>
          </a:prstGeom>
          <a:noFill/>
        </p:spPr>
        <p:txBody>
          <a:bodyPr wrap="square">
            <a:spAutoFit/>
          </a:bodyPr>
          <a:lstStyle/>
          <a:p>
            <a:r>
              <a:rPr lang="es-CO" sz="3200" b="1" dirty="0">
                <a:latin typeface="Amasis MT Pro Light" panose="020B0604020202020204" pitchFamily="18" charset="0"/>
                <a:cs typeface="Times New Roman" panose="02020603050405020304" pitchFamily="18" charset="0"/>
              </a:rPr>
              <a:t>Atención Integral a Victimas</a:t>
            </a:r>
            <a:endParaRPr lang="es-CO" sz="3200" dirty="0">
              <a:latin typeface="Amasis MT Pro Light" panose="020B0604020202020204" pitchFamily="18" charset="0"/>
              <a:cs typeface="Times New Roman" panose="02020603050405020304" pitchFamily="18" charset="0"/>
            </a:endParaRPr>
          </a:p>
        </p:txBody>
      </p:sp>
      <p:pic>
        <p:nvPicPr>
          <p:cNvPr id="3" name="Imagen 2" descr="Un grupo de personas en un salón&#10;&#10;Descripción generada automáticamente">
            <a:extLst>
              <a:ext uri="{FF2B5EF4-FFF2-40B4-BE49-F238E27FC236}">
                <a16:creationId xmlns:a16="http://schemas.microsoft.com/office/drawing/2014/main" id="{1C3C5CCF-B4BD-9534-C732-DFAD1E537B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73724" y="1868610"/>
            <a:ext cx="5053928" cy="3790446"/>
          </a:xfrm>
          <a:prstGeom prst="rect">
            <a:avLst/>
          </a:prstGeom>
          <a:ln>
            <a:noFill/>
          </a:ln>
          <a:effectLst>
            <a:outerShdw blurRad="190500" algn="tl" rotWithShape="0">
              <a:srgbClr val="000000">
                <a:alpha val="70000"/>
              </a:srgbClr>
            </a:outerShdw>
          </a:effectLst>
        </p:spPr>
      </p:pic>
      <p:pic>
        <p:nvPicPr>
          <p:cNvPr id="7" name="Imagen 6" descr="Un grupo de personas en un salón de clases&#10;&#10;Descripción generada automáticamente">
            <a:extLst>
              <a:ext uri="{FF2B5EF4-FFF2-40B4-BE49-F238E27FC236}">
                <a16:creationId xmlns:a16="http://schemas.microsoft.com/office/drawing/2014/main" id="{3CD5D6BA-5549-7FDA-F14C-D3E11EA5D2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5042" y="1849464"/>
            <a:ext cx="5053928" cy="379044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48201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387A2B1B-63A8-DCEC-2220-4B747C2740FA}"/>
              </a:ext>
            </a:extLst>
          </p:cNvPr>
          <p:cNvSpPr txBox="1"/>
          <p:nvPr/>
        </p:nvSpPr>
        <p:spPr>
          <a:xfrm>
            <a:off x="1981199" y="4886135"/>
            <a:ext cx="8307933" cy="981487"/>
          </a:xfrm>
          <a:prstGeom prst="rect">
            <a:avLst/>
          </a:prstGeom>
          <a:noFill/>
        </p:spPr>
        <p:txBody>
          <a:bodyPr wrap="square">
            <a:spAutoFit/>
          </a:bodyPr>
          <a:lstStyle/>
          <a:p>
            <a:pPr marL="0" marR="0" algn="ctr">
              <a:lnSpc>
                <a:spcPct val="107000"/>
              </a:lnSpc>
              <a:spcBef>
                <a:spcPts val="0"/>
              </a:spcBef>
              <a:spcAft>
                <a:spcPts val="800"/>
              </a:spcAft>
            </a:pPr>
            <a:r>
              <a:rPr lang="es-CO" sz="5400" b="1" dirty="0">
                <a:effectLst/>
                <a:latin typeface="Cochocib Script Latin Pro" panose="02000503000000020003" pitchFamily="2" charset="0"/>
                <a:ea typeface="Times New Roman" panose="02020603050405020304" pitchFamily="18" charset="0"/>
                <a:cs typeface="Times New Roman" panose="02020603050405020304" pitchFamily="18" charset="0"/>
              </a:rPr>
              <a:t>Secretaria: </a:t>
            </a:r>
            <a:r>
              <a:rPr lang="es-CO" sz="5400" dirty="0">
                <a:effectLst/>
                <a:latin typeface="Cochocib Script Latin Pro" panose="02000503000000020003" pitchFamily="2" charset="0"/>
                <a:ea typeface="Times New Roman" panose="02020603050405020304" pitchFamily="18" charset="0"/>
                <a:cs typeface="Times New Roman" panose="02020603050405020304" pitchFamily="18" charset="0"/>
              </a:rPr>
              <a:t>Dra.</a:t>
            </a:r>
            <a:r>
              <a:rPr lang="es-CO" sz="5400" b="1" dirty="0">
                <a:effectLst/>
                <a:latin typeface="Cochocib Script Latin Pro" panose="02000503000000020003" pitchFamily="2" charset="0"/>
                <a:ea typeface="Times New Roman" panose="02020603050405020304" pitchFamily="18" charset="0"/>
                <a:cs typeface="Times New Roman" panose="02020603050405020304" pitchFamily="18" charset="0"/>
              </a:rPr>
              <a:t> </a:t>
            </a:r>
            <a:r>
              <a:rPr lang="es-CO" sz="5400" dirty="0" err="1">
                <a:latin typeface="Cochocib Script Latin Pro" panose="02000503000000020003" pitchFamily="2" charset="0"/>
                <a:ea typeface="Times New Roman" panose="02020603050405020304" pitchFamily="18" charset="0"/>
                <a:cs typeface="Times New Roman" panose="02020603050405020304" pitchFamily="18" charset="0"/>
              </a:rPr>
              <a:t>Yoisi</a:t>
            </a:r>
            <a:r>
              <a:rPr lang="es-CO" sz="5400" dirty="0">
                <a:effectLst/>
                <a:latin typeface="Cochocib Script Latin Pro" panose="02000503000000020003" pitchFamily="2" charset="0"/>
                <a:ea typeface="Times New Roman" panose="02020603050405020304" pitchFamily="18" charset="0"/>
                <a:cs typeface="Times New Roman" panose="02020603050405020304" pitchFamily="18" charset="0"/>
              </a:rPr>
              <a:t> Ramírez Ortega</a:t>
            </a:r>
          </a:p>
        </p:txBody>
      </p:sp>
      <p:pic>
        <p:nvPicPr>
          <p:cNvPr id="10" name="Imagen 9" descr="Logotipo&#10;&#10;Descripción generada automáticamente">
            <a:extLst>
              <a:ext uri="{FF2B5EF4-FFF2-40B4-BE49-F238E27FC236}">
                <a16:creationId xmlns:a16="http://schemas.microsoft.com/office/drawing/2014/main" id="{9961A3AA-BC34-30A6-F2D0-0CEC2F6600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2508" y="1766267"/>
            <a:ext cx="10521667" cy="2895569"/>
          </a:xfrm>
          <a:prstGeom prst="rect">
            <a:avLst/>
          </a:prstGeom>
        </p:spPr>
      </p:pic>
    </p:spTree>
    <p:extLst>
      <p:ext uri="{BB962C8B-B14F-4D97-AF65-F5344CB8AC3E}">
        <p14:creationId xmlns:p14="http://schemas.microsoft.com/office/powerpoint/2010/main" val="25122674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Un grupo de personas caminando junto a un niño&#10;&#10;Descripción generada automáticamente con confianza media">
            <a:extLst>
              <a:ext uri="{FF2B5EF4-FFF2-40B4-BE49-F238E27FC236}">
                <a16:creationId xmlns:a16="http://schemas.microsoft.com/office/drawing/2014/main" id="{76C10057-214B-E97B-36BC-D913F43D06B8}"/>
              </a:ext>
            </a:extLst>
          </p:cNvPr>
          <p:cNvPicPr>
            <a:picLocks noChangeAspect="1"/>
          </p:cNvPicPr>
          <p:nvPr/>
        </p:nvPicPr>
        <p:blipFill rotWithShape="1">
          <a:blip r:embed="rId2">
            <a:extLst>
              <a:ext uri="{28A0092B-C50C-407E-A947-70E740481C1C}">
                <a14:useLocalDpi xmlns:a14="http://schemas.microsoft.com/office/drawing/2010/main" val="0"/>
              </a:ext>
            </a:extLst>
          </a:blip>
          <a:srcRect t="8397" r="2" b="17328"/>
          <a:stretch/>
        </p:blipFill>
        <p:spPr>
          <a:xfrm>
            <a:off x="20" y="2"/>
            <a:ext cx="7534620" cy="4197368"/>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p:spPr>
      </p:pic>
      <p:pic>
        <p:nvPicPr>
          <p:cNvPr id="5" name="Marcador de contenido 4" descr="Un grupo de personas caminando junto a una niña&#10;&#10;Descripción generada automáticamente con confianza media">
            <a:extLst>
              <a:ext uri="{FF2B5EF4-FFF2-40B4-BE49-F238E27FC236}">
                <a16:creationId xmlns:a16="http://schemas.microsoft.com/office/drawing/2014/main" id="{66CD19F1-A964-C18C-04CB-052F53783C4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2210" r="-1" b="-1"/>
          <a:stretch/>
        </p:blipFill>
        <p:spPr>
          <a:xfrm>
            <a:off x="7653536"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7" name="Imagen 6" descr="Imagen que contiene persona, exterior, edificio, gente&#10;&#10;Descripción generada automáticamente">
            <a:extLst>
              <a:ext uri="{FF2B5EF4-FFF2-40B4-BE49-F238E27FC236}">
                <a16:creationId xmlns:a16="http://schemas.microsoft.com/office/drawing/2014/main" id="{1E423C2B-D2EB-F08A-0E16-972CC2EEE496}"/>
              </a:ext>
            </a:extLst>
          </p:cNvPr>
          <p:cNvPicPr>
            <a:picLocks noChangeAspect="1"/>
          </p:cNvPicPr>
          <p:nvPr/>
        </p:nvPicPr>
        <p:blipFill rotWithShape="1">
          <a:blip r:embed="rId4">
            <a:extLst>
              <a:ext uri="{28A0092B-C50C-407E-A947-70E740481C1C}">
                <a14:useLocalDpi xmlns:a14="http://schemas.microsoft.com/office/drawing/2010/main" val="0"/>
              </a:ext>
            </a:extLst>
          </a:blip>
          <a:srcRect t="31405" r="-1" b="19025"/>
          <a:stretch/>
        </p:blipFill>
        <p:spPr>
          <a:xfrm>
            <a:off x="1" y="4316255"/>
            <a:ext cx="6836850" cy="2541737"/>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ítulo 1">
            <a:extLst>
              <a:ext uri="{FF2B5EF4-FFF2-40B4-BE49-F238E27FC236}">
                <a16:creationId xmlns:a16="http://schemas.microsoft.com/office/drawing/2014/main" id="{68AB6187-B83B-97E5-9774-511284F2F00D}"/>
              </a:ext>
            </a:extLst>
          </p:cNvPr>
          <p:cNvSpPr>
            <a:spLocks noGrp="1"/>
          </p:cNvSpPr>
          <p:nvPr>
            <p:ph type="title"/>
          </p:nvPr>
        </p:nvSpPr>
        <p:spPr>
          <a:xfrm>
            <a:off x="6343650" y="3996130"/>
            <a:ext cx="5505814" cy="1576910"/>
          </a:xfrm>
        </p:spPr>
        <p:txBody>
          <a:bodyPr vert="horz" lIns="91440" tIns="45720" rIns="91440" bIns="45720" rtlCol="0" anchor="b">
            <a:noAutofit/>
          </a:bodyPr>
          <a:lstStyle/>
          <a:p>
            <a:pPr algn="ctr"/>
            <a:r>
              <a:rPr lang="en-US" sz="3200" kern="1200" dirty="0">
                <a:solidFill>
                  <a:schemeClr val="tx1"/>
                </a:solidFill>
                <a:latin typeface="Amasis MT Pro" panose="02040504050005020304" pitchFamily="18" charset="77"/>
              </a:rPr>
              <a:t>Proyecto con </a:t>
            </a:r>
            <a:r>
              <a:rPr lang="en-US" sz="3200" kern="1200" dirty="0" err="1">
                <a:solidFill>
                  <a:schemeClr val="tx1"/>
                </a:solidFill>
                <a:latin typeface="Amasis MT Pro" panose="02040504050005020304" pitchFamily="18" charset="77"/>
              </a:rPr>
              <a:t>niños</a:t>
            </a:r>
            <a:r>
              <a:rPr lang="en-US" sz="3200" dirty="0">
                <a:latin typeface="Amasis MT Pro" panose="02040504050005020304" pitchFamily="18" charset="77"/>
              </a:rPr>
              <a:t> y </a:t>
            </a:r>
            <a:r>
              <a:rPr lang="en-US" sz="3200" dirty="0" err="1">
                <a:latin typeface="Amasis MT Pro" panose="02040504050005020304" pitchFamily="18" charset="77"/>
              </a:rPr>
              <a:t>niñas</a:t>
            </a:r>
            <a:r>
              <a:rPr lang="en-US" sz="3200" dirty="0">
                <a:latin typeface="Amasis MT Pro" panose="02040504050005020304" pitchFamily="18" charset="77"/>
              </a:rPr>
              <a:t> </a:t>
            </a:r>
            <a:r>
              <a:rPr lang="en-US" sz="3200" dirty="0" err="1">
                <a:latin typeface="Amasis MT Pro" panose="02040504050005020304" pitchFamily="18" charset="77"/>
              </a:rPr>
              <a:t>víctimas</a:t>
            </a:r>
            <a:r>
              <a:rPr lang="en-US" sz="3200" dirty="0">
                <a:latin typeface="Amasis MT Pro" panose="02040504050005020304" pitchFamily="18" charset="77"/>
              </a:rPr>
              <a:t> del </a:t>
            </a:r>
            <a:r>
              <a:rPr lang="en-US" sz="3200" dirty="0" err="1">
                <a:latin typeface="Amasis MT Pro" panose="02040504050005020304" pitchFamily="18" charset="77"/>
              </a:rPr>
              <a:t>municipio</a:t>
            </a:r>
            <a:endParaRPr lang="en-US" sz="3200" kern="1200" dirty="0">
              <a:solidFill>
                <a:schemeClr val="tx1"/>
              </a:solidFill>
              <a:latin typeface="Amasis MT Pro" panose="02040504050005020304" pitchFamily="18" charset="77"/>
            </a:endParaRPr>
          </a:p>
        </p:txBody>
      </p:sp>
      <p:sp>
        <p:nvSpPr>
          <p:cNvPr id="10" name="CuadroTexto 9">
            <a:extLst>
              <a:ext uri="{FF2B5EF4-FFF2-40B4-BE49-F238E27FC236}">
                <a16:creationId xmlns:a16="http://schemas.microsoft.com/office/drawing/2014/main" id="{4CE23FAE-B9FD-5B79-E464-C3F1EEE7C37B}"/>
              </a:ext>
            </a:extLst>
          </p:cNvPr>
          <p:cNvSpPr txBox="1"/>
          <p:nvPr/>
        </p:nvSpPr>
        <p:spPr>
          <a:xfrm>
            <a:off x="5014757" y="5513370"/>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08178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Un grupo de personas en un salón&#10;&#10;Descripción generada automáticamente">
            <a:extLst>
              <a:ext uri="{FF2B5EF4-FFF2-40B4-BE49-F238E27FC236}">
                <a16:creationId xmlns:a16="http://schemas.microsoft.com/office/drawing/2014/main" id="{98D3505F-8FA5-D4A9-E940-220AE9CB3AB7}"/>
              </a:ext>
            </a:extLst>
          </p:cNvPr>
          <p:cNvPicPr>
            <a:picLocks noChangeAspect="1"/>
          </p:cNvPicPr>
          <p:nvPr/>
        </p:nvPicPr>
        <p:blipFill rotWithShape="1">
          <a:blip r:embed="rId2">
            <a:extLst>
              <a:ext uri="{28A0092B-C50C-407E-A947-70E740481C1C}">
                <a14:useLocalDpi xmlns:a14="http://schemas.microsoft.com/office/drawing/2010/main" val="0"/>
              </a:ext>
            </a:extLst>
          </a:blip>
          <a:srcRect r="16418"/>
          <a:stretch/>
        </p:blipFill>
        <p:spPr>
          <a:xfrm>
            <a:off x="20" y="10"/>
            <a:ext cx="7642726" cy="6857990"/>
          </a:xfrm>
          <a:prstGeom prst="rect">
            <a:avLst/>
          </a:prstGeom>
        </p:spPr>
      </p:pic>
      <p:pic>
        <p:nvPicPr>
          <p:cNvPr id="9" name="Imagen 8" descr="Grupo de personas en un parque&#10;&#10;Descripción generada automáticamente">
            <a:extLst>
              <a:ext uri="{FF2B5EF4-FFF2-40B4-BE49-F238E27FC236}">
                <a16:creationId xmlns:a16="http://schemas.microsoft.com/office/drawing/2014/main" id="{56076BEB-2414-E2FE-39D3-A040588FCA65}"/>
              </a:ext>
            </a:extLst>
          </p:cNvPr>
          <p:cNvPicPr>
            <a:picLocks noChangeAspect="1"/>
          </p:cNvPicPr>
          <p:nvPr/>
        </p:nvPicPr>
        <p:blipFill rotWithShape="1">
          <a:blip r:embed="rId3">
            <a:extLst>
              <a:ext uri="{28A0092B-C50C-407E-A947-70E740481C1C}">
                <a14:useLocalDpi xmlns:a14="http://schemas.microsoft.com/office/drawing/2010/main" val="0"/>
              </a:ext>
            </a:extLst>
          </a:blip>
          <a:srcRect t="14583" r="1" b="10085"/>
          <a:stretch/>
        </p:blipFill>
        <p:spPr>
          <a:xfrm>
            <a:off x="7720049" y="10"/>
            <a:ext cx="4471952" cy="2240270"/>
          </a:xfrm>
          <a:prstGeom prst="rect">
            <a:avLst/>
          </a:prstGeom>
        </p:spPr>
      </p:pic>
      <p:pic>
        <p:nvPicPr>
          <p:cNvPr id="11" name="Imagen 10" descr="Un grupo de personas de pie sobre pasto&#10;&#10;Descripción generada automáticamente">
            <a:extLst>
              <a:ext uri="{FF2B5EF4-FFF2-40B4-BE49-F238E27FC236}">
                <a16:creationId xmlns:a16="http://schemas.microsoft.com/office/drawing/2014/main" id="{6EF328ED-0CBD-9B3E-BD72-62E1B3387FC5}"/>
              </a:ext>
            </a:extLst>
          </p:cNvPr>
          <p:cNvPicPr>
            <a:picLocks noChangeAspect="1"/>
          </p:cNvPicPr>
          <p:nvPr/>
        </p:nvPicPr>
        <p:blipFill rotWithShape="1">
          <a:blip r:embed="rId4">
            <a:extLst>
              <a:ext uri="{28A0092B-C50C-407E-A947-70E740481C1C}">
                <a14:useLocalDpi xmlns:a14="http://schemas.microsoft.com/office/drawing/2010/main" val="0"/>
              </a:ext>
            </a:extLst>
          </a:blip>
          <a:srcRect t="16135" r="1" b="8533"/>
          <a:stretch/>
        </p:blipFill>
        <p:spPr>
          <a:xfrm>
            <a:off x="7720049" y="2308860"/>
            <a:ext cx="4471952" cy="2240280"/>
          </a:xfrm>
          <a:prstGeom prst="rect">
            <a:avLst/>
          </a:prstGeom>
        </p:spPr>
      </p:pic>
      <p:pic>
        <p:nvPicPr>
          <p:cNvPr id="7" name="Imagen 6" descr="Un grupo de personas en un salón de clases&#10;&#10;Descripción generada automáticamente">
            <a:extLst>
              <a:ext uri="{FF2B5EF4-FFF2-40B4-BE49-F238E27FC236}">
                <a16:creationId xmlns:a16="http://schemas.microsoft.com/office/drawing/2014/main" id="{1545F934-7103-DD20-3AD8-2EB1333FCBF7}"/>
              </a:ext>
            </a:extLst>
          </p:cNvPr>
          <p:cNvPicPr>
            <a:picLocks noChangeAspect="1"/>
          </p:cNvPicPr>
          <p:nvPr/>
        </p:nvPicPr>
        <p:blipFill rotWithShape="1">
          <a:blip r:embed="rId5">
            <a:extLst>
              <a:ext uri="{28A0092B-C50C-407E-A947-70E740481C1C}">
                <a14:useLocalDpi xmlns:a14="http://schemas.microsoft.com/office/drawing/2010/main" val="0"/>
              </a:ext>
            </a:extLst>
          </a:blip>
          <a:srcRect t="28599" r="1" b="4607"/>
          <a:stretch/>
        </p:blipFill>
        <p:spPr>
          <a:xfrm>
            <a:off x="7720049" y="4617720"/>
            <a:ext cx="4471957" cy="2240280"/>
          </a:xfrm>
          <a:prstGeom prst="rect">
            <a:avLst/>
          </a:prstGeom>
        </p:spPr>
      </p:pic>
      <p:sp>
        <p:nvSpPr>
          <p:cNvPr id="12" name="CuadroTexto 11">
            <a:extLst>
              <a:ext uri="{FF2B5EF4-FFF2-40B4-BE49-F238E27FC236}">
                <a16:creationId xmlns:a16="http://schemas.microsoft.com/office/drawing/2014/main" id="{0B00B774-68AB-4336-EE6E-66FBDF197CBF}"/>
              </a:ext>
            </a:extLst>
          </p:cNvPr>
          <p:cNvSpPr txBox="1"/>
          <p:nvPr/>
        </p:nvSpPr>
        <p:spPr>
          <a:xfrm>
            <a:off x="-1289771" y="5951972"/>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03814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Marcador de contenido 10" descr="Personas sentadas en una mesa&#10;&#10;Descripción generada automáticamente">
            <a:extLst>
              <a:ext uri="{FF2B5EF4-FFF2-40B4-BE49-F238E27FC236}">
                <a16:creationId xmlns:a16="http://schemas.microsoft.com/office/drawing/2014/main" id="{23966F25-6E5C-821E-4F64-2665016359CF}"/>
              </a:ext>
            </a:extLst>
          </p:cNvPr>
          <p:cNvPicPr>
            <a:picLocks noChangeAspect="1"/>
          </p:cNvPicPr>
          <p:nvPr/>
        </p:nvPicPr>
        <p:blipFill rotWithShape="1">
          <a:blip r:embed="rId2">
            <a:extLst>
              <a:ext uri="{28A0092B-C50C-407E-A947-70E740481C1C}">
                <a14:useLocalDpi xmlns:a14="http://schemas.microsoft.com/office/drawing/2010/main" val="0"/>
              </a:ext>
            </a:extLst>
          </a:blip>
          <a:srcRect t="17108" r="-1" b="31694"/>
          <a:stretch/>
        </p:blipFill>
        <p:spPr>
          <a:xfrm>
            <a:off x="20" y="10"/>
            <a:ext cx="7534636" cy="6857990"/>
          </a:xfrm>
          <a:custGeom>
            <a:avLst/>
            <a:gdLst/>
            <a:ahLst/>
            <a:cxnLst/>
            <a:rect l="l" t="t" r="r" b="b"/>
            <a:pathLst>
              <a:path w="7534656" h="6858000">
                <a:moveTo>
                  <a:pt x="4678390" y="3089451"/>
                </a:moveTo>
                <a:cubicBezTo>
                  <a:pt x="4704756" y="3107456"/>
                  <a:pt x="4731118" y="3125461"/>
                  <a:pt x="4757484" y="3143466"/>
                </a:cubicBezTo>
                <a:cubicBezTo>
                  <a:pt x="4742694" y="3138965"/>
                  <a:pt x="4726618" y="3134464"/>
                  <a:pt x="4711185" y="3129962"/>
                </a:cubicBezTo>
                <a:cubicBezTo>
                  <a:pt x="4698324" y="3119029"/>
                  <a:pt x="4684820" y="3108743"/>
                  <a:pt x="4671961" y="3097166"/>
                </a:cubicBezTo>
                <a:cubicBezTo>
                  <a:pt x="4673888" y="3094594"/>
                  <a:pt x="4676460" y="3092024"/>
                  <a:pt x="4678390" y="3089451"/>
                </a:cubicBezTo>
                <a:close/>
                <a:moveTo>
                  <a:pt x="5151664" y="2187270"/>
                </a:moveTo>
                <a:cubicBezTo>
                  <a:pt x="5309853" y="2295300"/>
                  <a:pt x="5468040" y="2403973"/>
                  <a:pt x="5626227" y="2512004"/>
                </a:cubicBezTo>
                <a:cubicBezTo>
                  <a:pt x="5623653" y="2514576"/>
                  <a:pt x="5621726" y="2517148"/>
                  <a:pt x="5619152" y="2519721"/>
                </a:cubicBezTo>
                <a:cubicBezTo>
                  <a:pt x="5445533" y="2428409"/>
                  <a:pt x="5281559" y="2326810"/>
                  <a:pt x="5151664" y="2187270"/>
                </a:cubicBezTo>
                <a:close/>
                <a:moveTo>
                  <a:pt x="0" y="0"/>
                </a:moveTo>
                <a:lnTo>
                  <a:pt x="7534656" y="0"/>
                </a:lnTo>
                <a:lnTo>
                  <a:pt x="7534656" y="2520617"/>
                </a:lnTo>
                <a:lnTo>
                  <a:pt x="7532186" y="2520363"/>
                </a:lnTo>
                <a:cubicBezTo>
                  <a:pt x="7340561" y="2495285"/>
                  <a:pt x="6360574" y="2283083"/>
                  <a:pt x="6073136" y="2103675"/>
                </a:cubicBezTo>
                <a:cubicBezTo>
                  <a:pt x="5779268" y="1919767"/>
                  <a:pt x="5502120" y="1716567"/>
                  <a:pt x="5226257" y="1512725"/>
                </a:cubicBezTo>
                <a:cubicBezTo>
                  <a:pt x="5106652" y="1424628"/>
                  <a:pt x="4979331" y="1344249"/>
                  <a:pt x="4871300" y="1243293"/>
                </a:cubicBezTo>
                <a:cubicBezTo>
                  <a:pt x="4763272" y="1141694"/>
                  <a:pt x="4660386" y="1036235"/>
                  <a:pt x="4543354" y="942352"/>
                </a:cubicBezTo>
                <a:cubicBezTo>
                  <a:pt x="4509916" y="915344"/>
                  <a:pt x="4476478" y="886408"/>
                  <a:pt x="4427606" y="881906"/>
                </a:cubicBezTo>
                <a:cubicBezTo>
                  <a:pt x="4416676" y="880620"/>
                  <a:pt x="4405100" y="881263"/>
                  <a:pt x="4394168" y="882548"/>
                </a:cubicBezTo>
                <a:cubicBezTo>
                  <a:pt x="4381952" y="883835"/>
                  <a:pt x="4372305" y="890265"/>
                  <a:pt x="4367803" y="901197"/>
                </a:cubicBezTo>
                <a:cubicBezTo>
                  <a:pt x="4363304" y="913416"/>
                  <a:pt x="4371019" y="920488"/>
                  <a:pt x="4380021" y="926918"/>
                </a:cubicBezTo>
                <a:cubicBezTo>
                  <a:pt x="4386451" y="931420"/>
                  <a:pt x="4392881" y="938494"/>
                  <a:pt x="4401241" y="939779"/>
                </a:cubicBezTo>
                <a:cubicBezTo>
                  <a:pt x="4454614" y="947496"/>
                  <a:pt x="4474548" y="986721"/>
                  <a:pt x="4499626" y="1021444"/>
                </a:cubicBezTo>
                <a:cubicBezTo>
                  <a:pt x="4510559" y="1036235"/>
                  <a:pt x="4522132" y="1047810"/>
                  <a:pt x="4502199" y="1069029"/>
                </a:cubicBezTo>
                <a:cubicBezTo>
                  <a:pt x="4484838" y="1087677"/>
                  <a:pt x="4502841" y="1097324"/>
                  <a:pt x="4520845" y="1102469"/>
                </a:cubicBezTo>
                <a:cubicBezTo>
                  <a:pt x="4545924" y="1109541"/>
                  <a:pt x="4575503" y="1108256"/>
                  <a:pt x="4603797" y="1131405"/>
                </a:cubicBezTo>
                <a:cubicBezTo>
                  <a:pt x="4497696" y="1133334"/>
                  <a:pt x="4452684" y="1072246"/>
                  <a:pt x="4404457" y="1015657"/>
                </a:cubicBezTo>
                <a:cubicBezTo>
                  <a:pt x="4386451" y="995081"/>
                  <a:pt x="4374235" y="970645"/>
                  <a:pt x="4358802" y="947496"/>
                </a:cubicBezTo>
                <a:cubicBezTo>
                  <a:pt x="4339510" y="919203"/>
                  <a:pt x="4317003" y="917916"/>
                  <a:pt x="4288710" y="942994"/>
                </a:cubicBezTo>
                <a:cubicBezTo>
                  <a:pt x="4263632" y="965500"/>
                  <a:pt x="4251416" y="963572"/>
                  <a:pt x="4243055" y="932705"/>
                </a:cubicBezTo>
                <a:cubicBezTo>
                  <a:pt x="4230195" y="884478"/>
                  <a:pt x="4200613" y="850398"/>
                  <a:pt x="4150456" y="833036"/>
                </a:cubicBezTo>
                <a:cubicBezTo>
                  <a:pt x="4144991" y="831106"/>
                  <a:pt x="4138882" y="828052"/>
                  <a:pt x="4132854" y="827007"/>
                </a:cubicBezTo>
                <a:cubicBezTo>
                  <a:pt x="4126826" y="825962"/>
                  <a:pt x="4120878" y="826927"/>
                  <a:pt x="4115733" y="833036"/>
                </a:cubicBezTo>
                <a:cubicBezTo>
                  <a:pt x="4106731" y="843323"/>
                  <a:pt x="4114446" y="855542"/>
                  <a:pt x="4120878" y="864544"/>
                </a:cubicBezTo>
                <a:cubicBezTo>
                  <a:pt x="4132452" y="880620"/>
                  <a:pt x="4142741" y="896052"/>
                  <a:pt x="4147242" y="915344"/>
                </a:cubicBezTo>
                <a:cubicBezTo>
                  <a:pt x="4150456" y="928205"/>
                  <a:pt x="4153673" y="942352"/>
                  <a:pt x="4144669" y="951996"/>
                </a:cubicBezTo>
                <a:cubicBezTo>
                  <a:pt x="4107374" y="993151"/>
                  <a:pt x="4134382" y="1012442"/>
                  <a:pt x="4166533" y="1034306"/>
                </a:cubicBezTo>
                <a:cubicBezTo>
                  <a:pt x="4210902" y="1063886"/>
                  <a:pt x="4228266" y="1107611"/>
                  <a:pt x="4217977" y="1159698"/>
                </a:cubicBezTo>
                <a:cubicBezTo>
                  <a:pt x="4214117" y="1180919"/>
                  <a:pt x="4216690" y="1193778"/>
                  <a:pt x="4243055" y="1193136"/>
                </a:cubicBezTo>
                <a:cubicBezTo>
                  <a:pt x="4253342" y="1193136"/>
                  <a:pt x="4255915" y="1200210"/>
                  <a:pt x="4259774" y="1207925"/>
                </a:cubicBezTo>
                <a:cubicBezTo>
                  <a:pt x="4342082" y="1389905"/>
                  <a:pt x="4461044" y="1549378"/>
                  <a:pt x="4600583" y="1695991"/>
                </a:cubicBezTo>
                <a:cubicBezTo>
                  <a:pt x="4713758" y="1814953"/>
                  <a:pt x="4838507" y="1922339"/>
                  <a:pt x="4967756" y="2026512"/>
                </a:cubicBezTo>
                <a:cubicBezTo>
                  <a:pt x="4971614" y="2029727"/>
                  <a:pt x="4975473" y="2033584"/>
                  <a:pt x="4977403" y="2040014"/>
                </a:cubicBezTo>
                <a:cubicBezTo>
                  <a:pt x="4916314" y="2027155"/>
                  <a:pt x="4863586" y="2000789"/>
                  <a:pt x="4812784" y="1971210"/>
                </a:cubicBezTo>
                <a:cubicBezTo>
                  <a:pt x="4677748" y="1892760"/>
                  <a:pt x="4563930" y="1791160"/>
                  <a:pt x="4448827" y="1691489"/>
                </a:cubicBezTo>
                <a:cubicBezTo>
                  <a:pt x="4378737" y="1630400"/>
                  <a:pt x="4306715" y="1571241"/>
                  <a:pt x="4229552" y="1517227"/>
                </a:cubicBezTo>
                <a:cubicBezTo>
                  <a:pt x="4216690" y="1508223"/>
                  <a:pt x="4207687" y="1496649"/>
                  <a:pt x="4198686" y="1485074"/>
                </a:cubicBezTo>
                <a:cubicBezTo>
                  <a:pt x="4193541" y="1478645"/>
                  <a:pt x="4187111" y="1472857"/>
                  <a:pt x="4176822" y="1475430"/>
                </a:cubicBezTo>
                <a:cubicBezTo>
                  <a:pt x="4163961" y="1478645"/>
                  <a:pt x="4162675" y="1488289"/>
                  <a:pt x="4161388" y="1497936"/>
                </a:cubicBezTo>
                <a:cubicBezTo>
                  <a:pt x="4157531" y="1528801"/>
                  <a:pt x="4165890" y="1556452"/>
                  <a:pt x="4181966" y="1582816"/>
                </a:cubicBezTo>
                <a:cubicBezTo>
                  <a:pt x="4223765" y="1650334"/>
                  <a:pt x="4285495" y="1702421"/>
                  <a:pt x="4349155" y="1751935"/>
                </a:cubicBezTo>
                <a:cubicBezTo>
                  <a:pt x="4431464" y="1815596"/>
                  <a:pt x="4511200" y="1881828"/>
                  <a:pt x="4583864" y="1954492"/>
                </a:cubicBezTo>
                <a:cubicBezTo>
                  <a:pt x="4589008" y="1959636"/>
                  <a:pt x="4598653" y="1962851"/>
                  <a:pt x="4595438" y="1977640"/>
                </a:cubicBezTo>
                <a:cubicBezTo>
                  <a:pt x="4549783" y="1943560"/>
                  <a:pt x="4506699" y="1910122"/>
                  <a:pt x="4462973" y="1877969"/>
                </a:cubicBezTo>
                <a:cubicBezTo>
                  <a:pt x="4419889" y="1845818"/>
                  <a:pt x="4376162" y="1813666"/>
                  <a:pt x="4333080" y="1782158"/>
                </a:cubicBezTo>
                <a:cubicBezTo>
                  <a:pt x="4322790" y="1774441"/>
                  <a:pt x="4311858" y="1763509"/>
                  <a:pt x="4297070" y="1773155"/>
                </a:cubicBezTo>
                <a:cubicBezTo>
                  <a:pt x="4281639" y="1782800"/>
                  <a:pt x="4283566" y="1798877"/>
                  <a:pt x="4287426" y="1811736"/>
                </a:cubicBezTo>
                <a:cubicBezTo>
                  <a:pt x="4299642" y="1849676"/>
                  <a:pt x="4320864" y="1883114"/>
                  <a:pt x="4349155" y="1912694"/>
                </a:cubicBezTo>
                <a:cubicBezTo>
                  <a:pt x="4445611" y="2010436"/>
                  <a:pt x="4556856" y="2094673"/>
                  <a:pt x="4660386" y="2185984"/>
                </a:cubicBezTo>
                <a:cubicBezTo>
                  <a:pt x="4716330" y="2235499"/>
                  <a:pt x="4767772" y="2288228"/>
                  <a:pt x="4816643" y="2342884"/>
                </a:cubicBezTo>
                <a:cubicBezTo>
                  <a:pt x="4827576" y="2355104"/>
                  <a:pt x="4826931" y="2366678"/>
                  <a:pt x="4823716" y="2380824"/>
                </a:cubicBezTo>
                <a:cubicBezTo>
                  <a:pt x="4810857" y="2438056"/>
                  <a:pt x="4830791" y="2457346"/>
                  <a:pt x="4895093" y="2446415"/>
                </a:cubicBezTo>
                <a:cubicBezTo>
                  <a:pt x="4915027" y="2443198"/>
                  <a:pt x="4928532" y="2446415"/>
                  <a:pt x="4940748" y="2459917"/>
                </a:cubicBezTo>
                <a:cubicBezTo>
                  <a:pt x="5088648" y="2627107"/>
                  <a:pt x="5263553" y="2767932"/>
                  <a:pt x="5454535" y="2893324"/>
                </a:cubicBezTo>
                <a:cubicBezTo>
                  <a:pt x="5532343" y="2944123"/>
                  <a:pt x="5612723" y="2992353"/>
                  <a:pt x="5694388" y="3037365"/>
                </a:cubicBezTo>
                <a:cubicBezTo>
                  <a:pt x="5694388" y="3040580"/>
                  <a:pt x="5694388" y="3044439"/>
                  <a:pt x="5694388" y="3047654"/>
                </a:cubicBezTo>
                <a:cubicBezTo>
                  <a:pt x="5693745" y="3052154"/>
                  <a:pt x="5693102" y="3054726"/>
                  <a:pt x="5692459" y="3058585"/>
                </a:cubicBezTo>
                <a:cubicBezTo>
                  <a:pt x="5577355" y="2989137"/>
                  <a:pt x="5463536" y="2917760"/>
                  <a:pt x="5352292" y="2842525"/>
                </a:cubicBezTo>
                <a:cubicBezTo>
                  <a:pt x="5050709" y="2638683"/>
                  <a:pt x="4762627" y="2420050"/>
                  <a:pt x="4470046" y="2206561"/>
                </a:cubicBezTo>
                <a:cubicBezTo>
                  <a:pt x="4371661" y="2134541"/>
                  <a:pt x="4293855" y="2042587"/>
                  <a:pt x="4205115" y="1961564"/>
                </a:cubicBezTo>
                <a:cubicBezTo>
                  <a:pt x="4145956" y="1907550"/>
                  <a:pt x="4089368" y="1850963"/>
                  <a:pt x="4020564" y="1806593"/>
                </a:cubicBezTo>
                <a:cubicBezTo>
                  <a:pt x="3992271" y="1788587"/>
                  <a:pt x="3962691" y="1772511"/>
                  <a:pt x="3924751" y="1777013"/>
                </a:cubicBezTo>
                <a:cubicBezTo>
                  <a:pt x="3909962" y="1778943"/>
                  <a:pt x="3893242" y="1782800"/>
                  <a:pt x="3888098" y="1799519"/>
                </a:cubicBezTo>
                <a:cubicBezTo>
                  <a:pt x="3883596" y="1816238"/>
                  <a:pt x="3897100" y="1823955"/>
                  <a:pt x="3909319" y="1831028"/>
                </a:cubicBezTo>
                <a:cubicBezTo>
                  <a:pt x="3912534" y="1832957"/>
                  <a:pt x="3915749" y="1835530"/>
                  <a:pt x="3918964" y="1835530"/>
                </a:cubicBezTo>
                <a:cubicBezTo>
                  <a:pt x="3980052" y="1839387"/>
                  <a:pt x="3994199" y="1888258"/>
                  <a:pt x="4023137" y="1923626"/>
                </a:cubicBezTo>
                <a:cubicBezTo>
                  <a:pt x="4032139" y="1934558"/>
                  <a:pt x="4032781" y="1945489"/>
                  <a:pt x="4023137" y="1958349"/>
                </a:cubicBezTo>
                <a:cubicBezTo>
                  <a:pt x="4005773" y="1981498"/>
                  <a:pt x="4017992" y="1991787"/>
                  <a:pt x="4041141" y="1998217"/>
                </a:cubicBezTo>
                <a:cubicBezTo>
                  <a:pt x="4064289" y="2004648"/>
                  <a:pt x="4089368" y="2006576"/>
                  <a:pt x="4114446" y="2021367"/>
                </a:cubicBezTo>
                <a:cubicBezTo>
                  <a:pt x="4074579" y="2033584"/>
                  <a:pt x="4046928" y="2020725"/>
                  <a:pt x="4021207" y="2004648"/>
                </a:cubicBezTo>
                <a:cubicBezTo>
                  <a:pt x="3963333" y="1969281"/>
                  <a:pt x="3926038" y="1917194"/>
                  <a:pt x="3890670" y="1863823"/>
                </a:cubicBezTo>
                <a:cubicBezTo>
                  <a:pt x="3883596" y="1853534"/>
                  <a:pt x="3877809" y="1841959"/>
                  <a:pt x="3868164" y="1833600"/>
                </a:cubicBezTo>
                <a:cubicBezTo>
                  <a:pt x="3850158" y="1816881"/>
                  <a:pt x="3830867" y="1814953"/>
                  <a:pt x="3809005" y="1835530"/>
                </a:cubicBezTo>
                <a:cubicBezTo>
                  <a:pt x="3780067" y="1862537"/>
                  <a:pt x="3769780" y="1860608"/>
                  <a:pt x="3760134" y="1825885"/>
                </a:cubicBezTo>
                <a:cubicBezTo>
                  <a:pt x="3747272" y="1778943"/>
                  <a:pt x="3718336" y="1746147"/>
                  <a:pt x="3668822" y="1728786"/>
                </a:cubicBezTo>
                <a:cubicBezTo>
                  <a:pt x="3658535" y="1724927"/>
                  <a:pt x="3647603" y="1719782"/>
                  <a:pt x="3636671" y="1728142"/>
                </a:cubicBezTo>
                <a:cubicBezTo>
                  <a:pt x="3625097" y="1737788"/>
                  <a:pt x="3632812" y="1747433"/>
                  <a:pt x="3637314" y="1756437"/>
                </a:cubicBezTo>
                <a:cubicBezTo>
                  <a:pt x="3643744" y="1770583"/>
                  <a:pt x="3651461" y="1784730"/>
                  <a:pt x="3657248" y="1799519"/>
                </a:cubicBezTo>
                <a:cubicBezTo>
                  <a:pt x="3667537" y="1823312"/>
                  <a:pt x="3669467" y="1848391"/>
                  <a:pt x="3650175" y="1871539"/>
                </a:cubicBezTo>
                <a:cubicBezTo>
                  <a:pt x="3636027" y="1888258"/>
                  <a:pt x="3637314" y="1899190"/>
                  <a:pt x="3655963" y="1910765"/>
                </a:cubicBezTo>
                <a:cubicBezTo>
                  <a:pt x="3715764" y="1946775"/>
                  <a:pt x="3753704" y="1993716"/>
                  <a:pt x="3733126" y="2067022"/>
                </a:cubicBezTo>
                <a:cubicBezTo>
                  <a:pt x="3729911" y="2077311"/>
                  <a:pt x="3733770" y="2087600"/>
                  <a:pt x="3745987" y="2086956"/>
                </a:cubicBezTo>
                <a:cubicBezTo>
                  <a:pt x="3772995" y="2085028"/>
                  <a:pt x="3777495" y="2101747"/>
                  <a:pt x="3785212" y="2119109"/>
                </a:cubicBezTo>
                <a:cubicBezTo>
                  <a:pt x="3860447" y="2285655"/>
                  <a:pt x="3969120" y="2430981"/>
                  <a:pt x="4094512" y="2567305"/>
                </a:cubicBezTo>
                <a:cubicBezTo>
                  <a:pt x="4218619" y="2702344"/>
                  <a:pt x="4358159" y="2823234"/>
                  <a:pt x="4506699" y="2938980"/>
                </a:cubicBezTo>
                <a:cubicBezTo>
                  <a:pt x="4464901" y="2935122"/>
                  <a:pt x="4410886" y="2911330"/>
                  <a:pt x="4358802" y="2883679"/>
                </a:cubicBezTo>
                <a:cubicBezTo>
                  <a:pt x="4221193" y="2809730"/>
                  <a:pt x="4108016" y="2709416"/>
                  <a:pt x="3992913" y="2611032"/>
                </a:cubicBezTo>
                <a:cubicBezTo>
                  <a:pt x="3912534" y="2542227"/>
                  <a:pt x="3834084" y="2471493"/>
                  <a:pt x="3744057" y="2412332"/>
                </a:cubicBezTo>
                <a:cubicBezTo>
                  <a:pt x="3733770" y="2405903"/>
                  <a:pt x="3726696" y="2397543"/>
                  <a:pt x="3720909" y="2387254"/>
                </a:cubicBezTo>
                <a:cubicBezTo>
                  <a:pt x="3715764" y="2378252"/>
                  <a:pt x="3708047" y="2369893"/>
                  <a:pt x="3694545" y="2373750"/>
                </a:cubicBezTo>
                <a:cubicBezTo>
                  <a:pt x="3681041" y="2378252"/>
                  <a:pt x="3679754" y="2389827"/>
                  <a:pt x="3679754" y="2400116"/>
                </a:cubicBezTo>
                <a:cubicBezTo>
                  <a:pt x="3681684" y="2438698"/>
                  <a:pt x="3692615" y="2473421"/>
                  <a:pt x="3716407" y="2504287"/>
                </a:cubicBezTo>
                <a:cubicBezTo>
                  <a:pt x="3762706" y="2566020"/>
                  <a:pt x="3824437" y="2614247"/>
                  <a:pt x="3886168" y="2662474"/>
                </a:cubicBezTo>
                <a:cubicBezTo>
                  <a:pt x="3971693" y="2728707"/>
                  <a:pt x="4050787" y="2800727"/>
                  <a:pt x="4122163" y="2881107"/>
                </a:cubicBezTo>
                <a:cubicBezTo>
                  <a:pt x="4070721" y="2841882"/>
                  <a:pt x="4019277" y="2802013"/>
                  <a:pt x="3967191" y="2762788"/>
                </a:cubicBezTo>
                <a:cubicBezTo>
                  <a:pt x="3927966" y="2733209"/>
                  <a:pt x="3887455" y="2704914"/>
                  <a:pt x="3847588" y="2675978"/>
                </a:cubicBezTo>
                <a:cubicBezTo>
                  <a:pt x="3837941" y="2668905"/>
                  <a:pt x="3827652" y="2661189"/>
                  <a:pt x="3814150" y="2670833"/>
                </a:cubicBezTo>
                <a:cubicBezTo>
                  <a:pt x="3801931" y="2679193"/>
                  <a:pt x="3803861" y="2691412"/>
                  <a:pt x="3806433" y="2702986"/>
                </a:cubicBezTo>
                <a:cubicBezTo>
                  <a:pt x="3816078" y="2748641"/>
                  <a:pt x="3843086" y="2785294"/>
                  <a:pt x="3876524" y="2818089"/>
                </a:cubicBezTo>
                <a:cubicBezTo>
                  <a:pt x="3917034" y="2857314"/>
                  <a:pt x="3959476" y="2894611"/>
                  <a:pt x="4003201" y="2931907"/>
                </a:cubicBezTo>
                <a:cubicBezTo>
                  <a:pt x="3956261" y="2921618"/>
                  <a:pt x="3909319" y="2911330"/>
                  <a:pt x="3862377" y="2902971"/>
                </a:cubicBezTo>
                <a:cubicBezTo>
                  <a:pt x="3883596" y="2977562"/>
                  <a:pt x="3933110" y="2992353"/>
                  <a:pt x="3977480" y="3003927"/>
                </a:cubicBezTo>
                <a:cubicBezTo>
                  <a:pt x="4037283" y="3018716"/>
                  <a:pt x="4094512" y="3037365"/>
                  <a:pt x="4151101" y="3058585"/>
                </a:cubicBezTo>
                <a:cubicBezTo>
                  <a:pt x="4174892" y="3079805"/>
                  <a:pt x="4198686" y="3100383"/>
                  <a:pt x="4221834" y="3122245"/>
                </a:cubicBezTo>
                <a:cubicBezTo>
                  <a:pt x="4245627" y="3144753"/>
                  <a:pt x="4268133" y="3167259"/>
                  <a:pt x="4290640" y="3191050"/>
                </a:cubicBezTo>
                <a:cubicBezTo>
                  <a:pt x="4306715" y="3208411"/>
                  <a:pt x="4326007" y="3223203"/>
                  <a:pt x="4307359" y="3252781"/>
                </a:cubicBezTo>
                <a:cubicBezTo>
                  <a:pt x="4298999" y="3266285"/>
                  <a:pt x="4353655" y="3339593"/>
                  <a:pt x="4371019" y="3344093"/>
                </a:cubicBezTo>
                <a:cubicBezTo>
                  <a:pt x="4373591" y="3344735"/>
                  <a:pt x="4376162" y="3345380"/>
                  <a:pt x="4378091" y="3345380"/>
                </a:cubicBezTo>
                <a:cubicBezTo>
                  <a:pt x="4415390" y="3342808"/>
                  <a:pt x="4423749" y="3364671"/>
                  <a:pt x="4424390" y="3392322"/>
                </a:cubicBezTo>
                <a:cubicBezTo>
                  <a:pt x="4425034" y="3419328"/>
                  <a:pt x="4418604" y="3452766"/>
                  <a:pt x="4469403" y="3439262"/>
                </a:cubicBezTo>
                <a:cubicBezTo>
                  <a:pt x="4475190" y="3437977"/>
                  <a:pt x="4476478" y="3441834"/>
                  <a:pt x="4479048" y="3446336"/>
                </a:cubicBezTo>
                <a:cubicBezTo>
                  <a:pt x="4534350" y="3561439"/>
                  <a:pt x="4627590" y="3650178"/>
                  <a:pt x="4719544" y="3738917"/>
                </a:cubicBezTo>
                <a:cubicBezTo>
                  <a:pt x="4724691" y="3743419"/>
                  <a:pt x="4729833" y="3747920"/>
                  <a:pt x="4734977" y="3752421"/>
                </a:cubicBezTo>
                <a:cubicBezTo>
                  <a:pt x="4638523" y="3729915"/>
                  <a:pt x="4320218" y="3700977"/>
                  <a:pt x="4226978" y="3710624"/>
                </a:cubicBezTo>
                <a:cubicBezTo>
                  <a:pt x="4144027" y="3718984"/>
                  <a:pt x="3675254" y="3578802"/>
                  <a:pt x="3578155" y="3495850"/>
                </a:cubicBezTo>
                <a:cubicBezTo>
                  <a:pt x="3564651" y="3560796"/>
                  <a:pt x="3593587" y="3586517"/>
                  <a:pt x="3616738" y="3616098"/>
                </a:cubicBezTo>
                <a:cubicBezTo>
                  <a:pt x="3649531" y="3657895"/>
                  <a:pt x="3654676" y="3687475"/>
                  <a:pt x="3592944" y="3720913"/>
                </a:cubicBezTo>
                <a:cubicBezTo>
                  <a:pt x="3416109" y="3816082"/>
                  <a:pt x="3418038" y="3819297"/>
                  <a:pt x="3583942" y="3948546"/>
                </a:cubicBezTo>
                <a:cubicBezTo>
                  <a:pt x="3591659" y="3954335"/>
                  <a:pt x="3587800" y="3972982"/>
                  <a:pt x="3589730" y="3985844"/>
                </a:cubicBezTo>
                <a:cubicBezTo>
                  <a:pt x="3546645" y="4005135"/>
                  <a:pt x="3495846" y="3954978"/>
                  <a:pt x="3444404" y="4008992"/>
                </a:cubicBezTo>
                <a:cubicBezTo>
                  <a:pt x="3666250" y="4246272"/>
                  <a:pt x="4003845" y="4471979"/>
                  <a:pt x="4309931" y="4650101"/>
                </a:cubicBezTo>
                <a:cubicBezTo>
                  <a:pt x="4062362" y="4708617"/>
                  <a:pt x="3913819" y="4502845"/>
                  <a:pt x="3731840" y="4529209"/>
                </a:cubicBezTo>
                <a:cubicBezTo>
                  <a:pt x="3641172" y="4593512"/>
                  <a:pt x="3911247" y="4697685"/>
                  <a:pt x="3653390" y="4727908"/>
                </a:cubicBezTo>
                <a:cubicBezTo>
                  <a:pt x="3765278" y="4784495"/>
                  <a:pt x="3848230" y="4839796"/>
                  <a:pt x="3925393" y="4904742"/>
                </a:cubicBezTo>
                <a:cubicBezTo>
                  <a:pt x="4062362" y="5021132"/>
                  <a:pt x="4089368" y="5098297"/>
                  <a:pt x="4026352" y="5254555"/>
                </a:cubicBezTo>
                <a:cubicBezTo>
                  <a:pt x="3984554" y="5357440"/>
                  <a:pt x="3924108" y="5451967"/>
                  <a:pt x="3977480" y="5574787"/>
                </a:cubicBezTo>
                <a:cubicBezTo>
                  <a:pt x="4014133" y="5659024"/>
                  <a:pt x="3999986" y="5714325"/>
                  <a:pt x="3861090" y="5676385"/>
                </a:cubicBezTo>
                <a:cubicBezTo>
                  <a:pt x="3711264" y="5635875"/>
                  <a:pt x="3654676" y="5711753"/>
                  <a:pt x="3692615" y="5859008"/>
                </a:cubicBezTo>
                <a:cubicBezTo>
                  <a:pt x="3717051" y="5953535"/>
                  <a:pt x="3691328" y="5983115"/>
                  <a:pt x="3588443" y="5972183"/>
                </a:cubicBezTo>
                <a:cubicBezTo>
                  <a:pt x="3474625" y="5959965"/>
                  <a:pt x="3366596" y="5898233"/>
                  <a:pt x="3225771" y="5927814"/>
                </a:cubicBezTo>
                <a:cubicBezTo>
                  <a:pt x="3338301" y="6100148"/>
                  <a:pt x="3578798" y="6051276"/>
                  <a:pt x="3709977" y="6215251"/>
                </a:cubicBezTo>
                <a:cubicBezTo>
                  <a:pt x="3553719" y="6215893"/>
                  <a:pt x="3434115" y="6215251"/>
                  <a:pt x="3318367" y="6179240"/>
                </a:cubicBezTo>
                <a:cubicBezTo>
                  <a:pt x="3270140" y="6164451"/>
                  <a:pt x="3217411" y="6149662"/>
                  <a:pt x="3190403" y="6199174"/>
                </a:cubicBezTo>
                <a:cubicBezTo>
                  <a:pt x="3158252" y="6258978"/>
                  <a:pt x="3223841" y="6281484"/>
                  <a:pt x="3263066" y="6292415"/>
                </a:cubicBezTo>
                <a:cubicBezTo>
                  <a:pt x="3373669" y="6322638"/>
                  <a:pt x="3458550" y="6394014"/>
                  <a:pt x="3550504" y="6449958"/>
                </a:cubicBezTo>
                <a:cubicBezTo>
                  <a:pt x="3726616" y="6557427"/>
                  <a:pt x="3917990" y="6649139"/>
                  <a:pt x="4077239" y="6805655"/>
                </a:cubicBezTo>
                <a:lnTo>
                  <a:pt x="4125813" y="6858000"/>
                </a:lnTo>
                <a:lnTo>
                  <a:pt x="4084568" y="6858000"/>
                </a:lnTo>
                <a:lnTo>
                  <a:pt x="3991456" y="6828025"/>
                </a:lnTo>
                <a:cubicBezTo>
                  <a:pt x="3846743" y="6771357"/>
                  <a:pt x="3719301" y="6699136"/>
                  <a:pt x="3569795" y="6680810"/>
                </a:cubicBezTo>
                <a:cubicBezTo>
                  <a:pt x="3613040" y="6726948"/>
                  <a:pt x="3659338" y="6769067"/>
                  <a:pt x="3707747" y="6808392"/>
                </a:cubicBezTo>
                <a:lnTo>
                  <a:pt x="3775165" y="6858000"/>
                </a:lnTo>
                <a:lnTo>
                  <a:pt x="0" y="6858000"/>
                </a:lnTo>
                <a:close/>
              </a:path>
            </a:pathLst>
          </a:custGeom>
        </p:spPr>
      </p:pic>
      <p:pic>
        <p:nvPicPr>
          <p:cNvPr id="7" name="Imagen 6" descr="Un grupo de personas sentadas alrededor de una mesa&#10;&#10;Descripción generada automáticamente">
            <a:extLst>
              <a:ext uri="{FF2B5EF4-FFF2-40B4-BE49-F238E27FC236}">
                <a16:creationId xmlns:a16="http://schemas.microsoft.com/office/drawing/2014/main" id="{6B2C7EAC-98AC-9572-C8A3-00400EC676B1}"/>
              </a:ext>
            </a:extLst>
          </p:cNvPr>
          <p:cNvPicPr>
            <a:picLocks noChangeAspect="1"/>
          </p:cNvPicPr>
          <p:nvPr/>
        </p:nvPicPr>
        <p:blipFill rotWithShape="1">
          <a:blip r:embed="rId3">
            <a:extLst>
              <a:ext uri="{28A0092B-C50C-407E-A947-70E740481C1C}">
                <a14:useLocalDpi xmlns:a14="http://schemas.microsoft.com/office/drawing/2010/main" val="0"/>
              </a:ext>
            </a:extLst>
          </a:blip>
          <a:srcRect l="1389" r="1353" b="-4"/>
          <a:stretch/>
        </p:blipFill>
        <p:spPr>
          <a:xfrm>
            <a:off x="7653520" y="10"/>
            <a:ext cx="4538480" cy="2624956"/>
          </a:xfrm>
          <a:custGeom>
            <a:avLst/>
            <a:gdLst/>
            <a:ahLst/>
            <a:cxnLst/>
            <a:rect l="l" t="t" r="r" b="b"/>
            <a:pathLst>
              <a:path w="4538480" h="2624966">
                <a:moveTo>
                  <a:pt x="0" y="0"/>
                </a:moveTo>
                <a:lnTo>
                  <a:pt x="4538480" y="0"/>
                </a:lnTo>
                <a:lnTo>
                  <a:pt x="4538480" y="2278570"/>
                </a:lnTo>
                <a:lnTo>
                  <a:pt x="4520384" y="2284270"/>
                </a:lnTo>
                <a:cubicBezTo>
                  <a:pt x="3945063" y="2457853"/>
                  <a:pt x="2850619" y="2701056"/>
                  <a:pt x="1497830" y="2602030"/>
                </a:cubicBezTo>
                <a:cubicBezTo>
                  <a:pt x="1428382" y="2596885"/>
                  <a:pt x="1362793" y="2593669"/>
                  <a:pt x="1295917" y="2591098"/>
                </a:cubicBezTo>
                <a:cubicBezTo>
                  <a:pt x="852222" y="2571324"/>
                  <a:pt x="414677" y="2559146"/>
                  <a:pt x="120277" y="2541000"/>
                </a:cubicBezTo>
                <a:lnTo>
                  <a:pt x="0" y="2532395"/>
                </a:lnTo>
                <a:close/>
              </a:path>
            </a:pathLst>
          </a:custGeom>
        </p:spPr>
      </p:pic>
      <p:sp>
        <p:nvSpPr>
          <p:cNvPr id="12" name="CuadroTexto 11">
            <a:extLst>
              <a:ext uri="{FF2B5EF4-FFF2-40B4-BE49-F238E27FC236}">
                <a16:creationId xmlns:a16="http://schemas.microsoft.com/office/drawing/2014/main" id="{24452AD8-A294-FFFB-5207-BFB0E76C1638}"/>
              </a:ext>
            </a:extLst>
          </p:cNvPr>
          <p:cNvSpPr txBox="1"/>
          <p:nvPr/>
        </p:nvSpPr>
        <p:spPr>
          <a:xfrm>
            <a:off x="3767338" y="5045955"/>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13" name="CuadroTexto 12">
            <a:extLst>
              <a:ext uri="{FF2B5EF4-FFF2-40B4-BE49-F238E27FC236}">
                <a16:creationId xmlns:a16="http://schemas.microsoft.com/office/drawing/2014/main" id="{CA4B3118-B289-6738-BCF4-72FDD7A43EDF}"/>
              </a:ext>
            </a:extLst>
          </p:cNvPr>
          <p:cNvSpPr txBox="1"/>
          <p:nvPr/>
        </p:nvSpPr>
        <p:spPr>
          <a:xfrm>
            <a:off x="4080469" y="3971425"/>
            <a:ext cx="6908373" cy="523220"/>
          </a:xfrm>
          <a:prstGeom prst="rect">
            <a:avLst/>
          </a:prstGeom>
          <a:noFill/>
        </p:spPr>
        <p:txBody>
          <a:bodyPr wrap="square">
            <a:spAutoFit/>
          </a:bodyPr>
          <a:lstStyle/>
          <a:p>
            <a:pPr marL="0" marR="0" algn="ctr">
              <a:spcBef>
                <a:spcPts val="0"/>
              </a:spcBef>
              <a:spcAft>
                <a:spcPts val="800"/>
              </a:spcAft>
            </a:pPr>
            <a:r>
              <a:rPr lang="es-CO" sz="2800" b="1" dirty="0">
                <a:latin typeface="Amasis MT Pro Light" panose="020B0604020202020204" pitchFamily="18" charset="0"/>
                <a:ea typeface="Times New Roman" panose="02020603050405020304" pitchFamily="18" charset="0"/>
                <a:cs typeface="Times New Roman" panose="02020603050405020304" pitchFamily="18" charset="0"/>
              </a:rPr>
              <a:t>ATENCION A LAS VICTIMAS</a:t>
            </a:r>
            <a:endParaRPr lang="es-CO" sz="2200" b="1" dirty="0">
              <a:effectLst/>
              <a:latin typeface="Amasis MT Pro Light" panose="020B060402020202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1701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9" name="Bocadillo: rectángulo con esquinas redondeadas 8">
            <a:extLst>
              <a:ext uri="{FF2B5EF4-FFF2-40B4-BE49-F238E27FC236}">
                <a16:creationId xmlns:a16="http://schemas.microsoft.com/office/drawing/2014/main" id="{FEF1E81D-B2FC-4C57-38F6-3D6180C33463}"/>
              </a:ext>
            </a:extLst>
          </p:cNvPr>
          <p:cNvSpPr/>
          <p:nvPr/>
        </p:nvSpPr>
        <p:spPr>
          <a:xfrm>
            <a:off x="232610" y="1066800"/>
            <a:ext cx="2540087" cy="585019"/>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dirty="0">
              <a:solidFill>
                <a:schemeClr val="accent1">
                  <a:lumMod val="75000"/>
                </a:schemeClr>
              </a:solidFill>
              <a:latin typeface="Arial Black" panose="020B0A04020102020204" pitchFamily="34" charset="0"/>
              <a:ea typeface="Times New Roman" panose="02020603050405020304" pitchFamily="18" charset="0"/>
              <a:cs typeface="Times New Roman" panose="02020603050405020304" pitchFamily="18" charset="0"/>
            </a:endParaRPr>
          </a:p>
          <a:p>
            <a:pPr algn="ctr"/>
            <a:r>
              <a:rPr lang="es-CO" sz="1800" dirty="0">
                <a:solidFill>
                  <a:schemeClr val="bg1"/>
                </a:solidFill>
                <a:latin typeface="Arial Black" panose="020B0A04020102020204" pitchFamily="34" charset="0"/>
                <a:ea typeface="Times New Roman" panose="02020603050405020304" pitchFamily="18" charset="0"/>
                <a:cs typeface="Times New Roman" panose="02020603050405020304" pitchFamily="18" charset="0"/>
              </a:rPr>
              <a:t>Secretaría de </a:t>
            </a:r>
            <a:r>
              <a:rPr lang="es-CO" sz="1800" dirty="0">
                <a:solidFill>
                  <a:schemeClr val="bg1"/>
                </a:solidFill>
                <a:effectLst/>
                <a:latin typeface="Arial Black" panose="020B0A04020102020204" pitchFamily="34" charset="0"/>
                <a:ea typeface="Times New Roman" panose="02020603050405020304" pitchFamily="18" charset="0"/>
                <a:cs typeface="Times New Roman" panose="02020603050405020304" pitchFamily="18" charset="0"/>
              </a:rPr>
              <a:t>Gobierno</a:t>
            </a:r>
          </a:p>
          <a:p>
            <a:pPr algn="ctr"/>
            <a:endParaRPr lang="es-CO" b="1" dirty="0">
              <a:ln w="22225">
                <a:solidFill>
                  <a:schemeClr val="accent2"/>
                </a:solidFill>
                <a:prstDash val="solid"/>
              </a:ln>
              <a:solidFill>
                <a:schemeClr val="accent2">
                  <a:lumMod val="40000"/>
                  <a:lumOff val="60000"/>
                </a:schemeClr>
              </a:solidFill>
            </a:endParaRPr>
          </a:p>
        </p:txBody>
      </p:sp>
      <p:sp>
        <p:nvSpPr>
          <p:cNvPr id="29" name="CuadroTexto 28">
            <a:extLst>
              <a:ext uri="{FF2B5EF4-FFF2-40B4-BE49-F238E27FC236}">
                <a16:creationId xmlns:a16="http://schemas.microsoft.com/office/drawing/2014/main" id="{FCEE4BC7-7CB1-9546-DC39-43CF62F18702}"/>
              </a:ext>
            </a:extLst>
          </p:cNvPr>
          <p:cNvSpPr txBox="1"/>
          <p:nvPr/>
        </p:nvSpPr>
        <p:spPr>
          <a:xfrm>
            <a:off x="1248839" y="2984761"/>
            <a:ext cx="9093204" cy="1569660"/>
          </a:xfrm>
          <a:prstGeom prst="rect">
            <a:avLst/>
          </a:prstGeom>
          <a:noFill/>
        </p:spPr>
        <p:txBody>
          <a:bodyPr wrap="square">
            <a:spAutoFit/>
          </a:bodyPr>
          <a:lstStyle/>
          <a:p>
            <a:pPr marL="0" marR="0" algn="ctr">
              <a:spcBef>
                <a:spcPts val="0"/>
              </a:spcBef>
              <a:spcAft>
                <a:spcPts val="800"/>
              </a:spcAft>
            </a:pPr>
            <a:r>
              <a:rPr lang="es-CO" dirty="0">
                <a:latin typeface="Amasis MT Pro" panose="02040504050005020304" pitchFamily="18" charset="77"/>
                <a:ea typeface="Arial" panose="020B0604020202020204" pitchFamily="34" charset="0"/>
              </a:rPr>
              <a:t>Convenio de esfuerzos</a:t>
            </a:r>
            <a:r>
              <a:rPr lang="es-CO" sz="1800" dirty="0">
                <a:effectLst/>
                <a:latin typeface="Amasis MT Pro" panose="02040504050005020304" pitchFamily="18" charset="77"/>
                <a:ea typeface="Arial" panose="020B0604020202020204" pitchFamily="34" charset="0"/>
              </a:rPr>
              <a:t> administrativos, jurídicos, tecnológicos, logísticos, entre otros a través de la inversión de recursos aportados por el municipio de </a:t>
            </a:r>
            <a:r>
              <a:rPr lang="es-CO" dirty="0">
                <a:latin typeface="Amasis MT Pro" panose="02040504050005020304" pitchFamily="18" charset="77"/>
                <a:ea typeface="Arial" panose="020B0604020202020204" pitchFamily="34" charset="0"/>
              </a:rPr>
              <a:t>C</a:t>
            </a:r>
            <a:r>
              <a:rPr lang="es-CO" sz="1800" dirty="0">
                <a:effectLst/>
                <a:latin typeface="Amasis MT Pro" panose="02040504050005020304" pitchFamily="18" charset="77"/>
                <a:ea typeface="Arial" panose="020B0604020202020204" pitchFamily="34" charset="0"/>
              </a:rPr>
              <a:t>iénaga - magdalena, destinados a la atención y sostenimiento de los internos sindicados de su jurisdicción que actualmente se encuentran recluidos en el establecimiento penitenciario de mediana seguridad y carcelario de santa marta a cargo del INPEC para la vigencia 2023</a:t>
            </a:r>
            <a:r>
              <a:rPr lang="es-CO" sz="2400" dirty="0">
                <a:effectLst/>
                <a:latin typeface="Amasis MT Pro" panose="02040504050005020304" pitchFamily="18" charset="77"/>
              </a:rPr>
              <a:t> </a:t>
            </a:r>
            <a:endParaRPr lang="es-CO" sz="2200" dirty="0">
              <a:effectLst/>
              <a:latin typeface="Amasis MT Pro" panose="02040504050005020304" pitchFamily="18" charset="77"/>
              <a:ea typeface="Times New Roman" panose="02020603050405020304" pitchFamily="18" charset="0"/>
              <a:cs typeface="Times New Roman" panose="02020603050405020304" pitchFamily="18" charset="0"/>
            </a:endParaRPr>
          </a:p>
        </p:txBody>
      </p:sp>
      <p:sp>
        <p:nvSpPr>
          <p:cNvPr id="30" name="CuadroTexto 29">
            <a:extLst>
              <a:ext uri="{FF2B5EF4-FFF2-40B4-BE49-F238E27FC236}">
                <a16:creationId xmlns:a16="http://schemas.microsoft.com/office/drawing/2014/main" id="{E386FB85-09A1-345F-2792-2E7095BEF229}"/>
              </a:ext>
            </a:extLst>
          </p:cNvPr>
          <p:cNvSpPr txBox="1"/>
          <p:nvPr/>
        </p:nvSpPr>
        <p:spPr>
          <a:xfrm>
            <a:off x="-1279790" y="5626129"/>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33" name="CuadroTexto 32">
            <a:extLst>
              <a:ext uri="{FF2B5EF4-FFF2-40B4-BE49-F238E27FC236}">
                <a16:creationId xmlns:a16="http://schemas.microsoft.com/office/drawing/2014/main" id="{EF06A1D9-9685-01D6-4AD9-0E0DA771D215}"/>
              </a:ext>
            </a:extLst>
          </p:cNvPr>
          <p:cNvSpPr txBox="1"/>
          <p:nvPr/>
        </p:nvSpPr>
        <p:spPr>
          <a:xfrm>
            <a:off x="3695704" y="4677963"/>
            <a:ext cx="4800592" cy="584775"/>
          </a:xfrm>
          <a:prstGeom prst="rect">
            <a:avLst/>
          </a:prstGeom>
          <a:noFill/>
        </p:spPr>
        <p:txBody>
          <a:bodyPr wrap="square">
            <a:spAutoFit/>
          </a:bodyPr>
          <a:lstStyle/>
          <a:p>
            <a:r>
              <a:rPr lang="es-CO" sz="3200" b="1" dirty="0">
                <a:latin typeface="Amasis MT Pro Light" panose="020B0604020202020204" pitchFamily="18" charset="0"/>
                <a:cs typeface="Times New Roman" panose="02020603050405020304" pitchFamily="18" charset="0"/>
              </a:rPr>
              <a:t>Inversión: </a:t>
            </a:r>
            <a:r>
              <a:rPr lang="es-CO" sz="3200" dirty="0">
                <a:latin typeface="Amasis MT Pro Light" panose="020B0604020202020204" pitchFamily="18" charset="0"/>
                <a:cs typeface="Times New Roman" panose="02020603050405020304" pitchFamily="18" charset="0"/>
              </a:rPr>
              <a:t>$ 300.000.000</a:t>
            </a:r>
          </a:p>
        </p:txBody>
      </p:sp>
      <p:sp>
        <p:nvSpPr>
          <p:cNvPr id="3" name="CuadroTexto 2">
            <a:extLst>
              <a:ext uri="{FF2B5EF4-FFF2-40B4-BE49-F238E27FC236}">
                <a16:creationId xmlns:a16="http://schemas.microsoft.com/office/drawing/2014/main" id="{C6119089-DCDF-A976-2F4A-0CACE89844AE}"/>
              </a:ext>
            </a:extLst>
          </p:cNvPr>
          <p:cNvSpPr txBox="1"/>
          <p:nvPr/>
        </p:nvSpPr>
        <p:spPr>
          <a:xfrm>
            <a:off x="2667000" y="1111683"/>
            <a:ext cx="7167428" cy="523220"/>
          </a:xfrm>
          <a:prstGeom prst="rect">
            <a:avLst/>
          </a:prstGeom>
          <a:noFill/>
        </p:spPr>
        <p:txBody>
          <a:bodyPr wrap="square">
            <a:spAutoFit/>
          </a:bodyPr>
          <a:lstStyle/>
          <a:p>
            <a:pPr marL="0" marR="0" algn="ctr">
              <a:spcBef>
                <a:spcPts val="0"/>
              </a:spcBef>
              <a:spcAft>
                <a:spcPts val="800"/>
              </a:spcAft>
            </a:pPr>
            <a:r>
              <a:rPr lang="es-CO" sz="2800" b="1" dirty="0">
                <a:latin typeface="Amasis MT Pro Light" panose="020B0604020202020204" pitchFamily="18" charset="0"/>
                <a:ea typeface="Times New Roman" panose="02020603050405020304" pitchFamily="18" charset="0"/>
                <a:cs typeface="Times New Roman" panose="02020603050405020304" pitchFamily="18" charset="0"/>
              </a:rPr>
              <a:t>POBLACION PRIVADA DE LA LIBERTAD</a:t>
            </a:r>
            <a:endParaRPr lang="es-CO" sz="2200" b="1" dirty="0">
              <a:effectLst/>
              <a:latin typeface="Amasis MT Pro Light" panose="020B0604020202020204" pitchFamily="18" charset="0"/>
              <a:ea typeface="Times New Roman" panose="02020603050405020304" pitchFamily="18" charset="0"/>
              <a:cs typeface="Times New Roman" panose="02020603050405020304" pitchFamily="18" charset="0"/>
            </a:endParaRPr>
          </a:p>
        </p:txBody>
      </p:sp>
      <p:sp>
        <p:nvSpPr>
          <p:cNvPr id="2" name="Rectángulo 1">
            <a:extLst>
              <a:ext uri="{FF2B5EF4-FFF2-40B4-BE49-F238E27FC236}">
                <a16:creationId xmlns:a16="http://schemas.microsoft.com/office/drawing/2014/main" id="{3C98191C-CE74-C0C7-DD36-CF7AF181A791}"/>
              </a:ext>
            </a:extLst>
          </p:cNvPr>
          <p:cNvSpPr/>
          <p:nvPr/>
        </p:nvSpPr>
        <p:spPr>
          <a:xfrm>
            <a:off x="4894876" y="1635986"/>
            <a:ext cx="1801129"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8800" b="1" dirty="0">
                <a:ln/>
                <a:solidFill>
                  <a:srgbClr val="00B050"/>
                </a:solidFill>
              </a:rPr>
              <a:t>75</a:t>
            </a:r>
            <a:endParaRPr lang="es-ES" sz="8800" b="1" cap="none" spc="0" dirty="0">
              <a:ln/>
              <a:solidFill>
                <a:srgbClr val="00B050"/>
              </a:solidFill>
              <a:effectLst/>
            </a:endParaRPr>
          </a:p>
        </p:txBody>
      </p:sp>
    </p:spTree>
    <p:extLst>
      <p:ext uri="{BB962C8B-B14F-4D97-AF65-F5344CB8AC3E}">
        <p14:creationId xmlns:p14="http://schemas.microsoft.com/office/powerpoint/2010/main" val="1175935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Un grupo de personas alrededor de una camioneta&#10;&#10;Descripción generada automáticamente con confianza media">
            <a:extLst>
              <a:ext uri="{FF2B5EF4-FFF2-40B4-BE49-F238E27FC236}">
                <a16:creationId xmlns:a16="http://schemas.microsoft.com/office/drawing/2014/main" id="{EF3B7630-2282-2733-6697-92F6893560F6}"/>
              </a:ext>
            </a:extLst>
          </p:cNvPr>
          <p:cNvPicPr>
            <a:picLocks noChangeAspect="1"/>
          </p:cNvPicPr>
          <p:nvPr/>
        </p:nvPicPr>
        <p:blipFill rotWithShape="1">
          <a:blip r:embed="rId2">
            <a:extLst>
              <a:ext uri="{28A0092B-C50C-407E-A947-70E740481C1C}">
                <a14:useLocalDpi xmlns:a14="http://schemas.microsoft.com/office/drawing/2010/main" val="0"/>
              </a:ext>
            </a:extLst>
          </a:blip>
          <a:srcRect t="27859" b="9622"/>
          <a:stretch/>
        </p:blipFill>
        <p:spPr>
          <a:xfrm>
            <a:off x="4406845" y="3"/>
            <a:ext cx="4101288" cy="3418797"/>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p:spPr>
      </p:pic>
      <p:pic>
        <p:nvPicPr>
          <p:cNvPr id="7" name="Imagen 6" descr="Imagen que contiene persona, cerca, exterior, niño&#10;&#10;Descripción generada automáticamente">
            <a:extLst>
              <a:ext uri="{FF2B5EF4-FFF2-40B4-BE49-F238E27FC236}">
                <a16:creationId xmlns:a16="http://schemas.microsoft.com/office/drawing/2014/main" id="{A883CFE7-6DD5-080C-14AC-6BFDDA026CAC}"/>
              </a:ext>
            </a:extLst>
          </p:cNvPr>
          <p:cNvPicPr>
            <a:picLocks noChangeAspect="1"/>
          </p:cNvPicPr>
          <p:nvPr/>
        </p:nvPicPr>
        <p:blipFill rotWithShape="1">
          <a:blip r:embed="rId3">
            <a:extLst>
              <a:ext uri="{28A0092B-C50C-407E-A947-70E740481C1C}">
                <a14:useLocalDpi xmlns:a14="http://schemas.microsoft.com/office/drawing/2010/main" val="0"/>
              </a:ext>
            </a:extLst>
          </a:blip>
          <a:srcRect t="2371" r="-3" b="-3"/>
          <a:stretch/>
        </p:blipFill>
        <p:spPr>
          <a:xfrm>
            <a:off x="20" y="277472"/>
            <a:ext cx="4552718" cy="5946218"/>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p:spPr>
      </p:pic>
      <p:pic>
        <p:nvPicPr>
          <p:cNvPr id="9" name="Imagen 8" descr="Un grupo de personas sentadas en una biblioteca&#10;&#10;Descripción generada automáticamente">
            <a:extLst>
              <a:ext uri="{FF2B5EF4-FFF2-40B4-BE49-F238E27FC236}">
                <a16:creationId xmlns:a16="http://schemas.microsoft.com/office/drawing/2014/main" id="{55594A8A-8747-E225-B01B-6F05D3C7C8E6}"/>
              </a:ext>
            </a:extLst>
          </p:cNvPr>
          <p:cNvPicPr>
            <a:picLocks noChangeAspect="1"/>
          </p:cNvPicPr>
          <p:nvPr/>
        </p:nvPicPr>
        <p:blipFill rotWithShape="1">
          <a:blip r:embed="rId4">
            <a:extLst>
              <a:ext uri="{28A0092B-C50C-407E-A947-70E740481C1C}">
                <a14:useLocalDpi xmlns:a14="http://schemas.microsoft.com/office/drawing/2010/main" val="0"/>
              </a:ext>
            </a:extLst>
          </a:blip>
          <a:srcRect l="19283" r="18852" b="3"/>
          <a:stretch/>
        </p:blipFill>
        <p:spPr>
          <a:xfrm>
            <a:off x="8653074" y="-2"/>
            <a:ext cx="3538926" cy="4290182"/>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p:spPr>
      </p:pic>
      <p:sp>
        <p:nvSpPr>
          <p:cNvPr id="10" name="CuadroTexto 9">
            <a:extLst>
              <a:ext uri="{FF2B5EF4-FFF2-40B4-BE49-F238E27FC236}">
                <a16:creationId xmlns:a16="http://schemas.microsoft.com/office/drawing/2014/main" id="{9BBAF045-04E6-C6EC-DCB4-B52A14E0F56B}"/>
              </a:ext>
            </a:extLst>
          </p:cNvPr>
          <p:cNvSpPr txBox="1"/>
          <p:nvPr/>
        </p:nvSpPr>
        <p:spPr>
          <a:xfrm>
            <a:off x="3190742" y="5102490"/>
            <a:ext cx="8163600" cy="1812035"/>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03163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Un grupo de personas en un salón&#10;&#10;Descripción generada automáticamente">
            <a:extLst>
              <a:ext uri="{FF2B5EF4-FFF2-40B4-BE49-F238E27FC236}">
                <a16:creationId xmlns:a16="http://schemas.microsoft.com/office/drawing/2014/main" id="{537518A5-E9A8-47C2-D536-73D2DFC80FF1}"/>
              </a:ext>
            </a:extLst>
          </p:cNvPr>
          <p:cNvPicPr>
            <a:picLocks noChangeAspect="1"/>
          </p:cNvPicPr>
          <p:nvPr/>
        </p:nvPicPr>
        <p:blipFill rotWithShape="1">
          <a:blip r:embed="rId2">
            <a:extLst>
              <a:ext uri="{28A0092B-C50C-407E-A947-70E740481C1C}">
                <a14:useLocalDpi xmlns:a14="http://schemas.microsoft.com/office/drawing/2010/main" val="0"/>
              </a:ext>
            </a:extLst>
          </a:blip>
          <a:srcRect t="11375" r="-1" b="21033"/>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5" name="Marcador de contenido 4" descr="Un grupo de personas en un salón&#10;&#10;Descripción generada automáticamente con confianza media">
            <a:extLst>
              <a:ext uri="{FF2B5EF4-FFF2-40B4-BE49-F238E27FC236}">
                <a16:creationId xmlns:a16="http://schemas.microsoft.com/office/drawing/2014/main" id="{6AD8FE1C-5534-154F-7ED6-8F0EA39D65F4}"/>
              </a:ext>
            </a:extLst>
          </p:cNvPr>
          <p:cNvPicPr>
            <a:picLocks noChangeAspect="1"/>
          </p:cNvPicPr>
          <p:nvPr/>
        </p:nvPicPr>
        <p:blipFill rotWithShape="1">
          <a:blip r:embed="rId3">
            <a:extLst>
              <a:ext uri="{28A0092B-C50C-407E-A947-70E740481C1C}">
                <a14:useLocalDpi xmlns:a14="http://schemas.microsoft.com/office/drawing/2010/main" val="0"/>
              </a:ext>
            </a:extLst>
          </a:blip>
          <a:srcRect t="44987" b="24350"/>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
        <p:nvSpPr>
          <p:cNvPr id="8" name="CuadroTexto 7">
            <a:extLst>
              <a:ext uri="{FF2B5EF4-FFF2-40B4-BE49-F238E27FC236}">
                <a16:creationId xmlns:a16="http://schemas.microsoft.com/office/drawing/2014/main" id="{9DC6AAD4-DBE5-96B2-398F-203E252642BE}"/>
              </a:ext>
            </a:extLst>
          </p:cNvPr>
          <p:cNvSpPr txBox="1"/>
          <p:nvPr/>
        </p:nvSpPr>
        <p:spPr>
          <a:xfrm>
            <a:off x="0" y="1793931"/>
            <a:ext cx="5458884" cy="1077218"/>
          </a:xfrm>
          <a:prstGeom prst="rect">
            <a:avLst/>
          </a:prstGeom>
          <a:noFill/>
        </p:spPr>
        <p:txBody>
          <a:bodyPr wrap="square">
            <a:spAutoFit/>
          </a:bodyPr>
          <a:lstStyle/>
          <a:p>
            <a:pPr algn="ctr"/>
            <a:r>
              <a:rPr lang="es-CO" sz="3200" b="1" dirty="0">
                <a:latin typeface="Amasis MT Pro Light" panose="020B0604020202020204" pitchFamily="18" charset="0"/>
                <a:cs typeface="Times New Roman" panose="02020603050405020304" pitchFamily="18" charset="0"/>
              </a:rPr>
              <a:t>Fortalecimiento al Cuerpo de Bomberos </a:t>
            </a:r>
            <a:endParaRPr lang="es-CO" sz="3200" dirty="0">
              <a:latin typeface="Amasis MT Pro Light" panose="020B0604020202020204" pitchFamily="18" charset="0"/>
              <a:cs typeface="Times New Roman" panose="02020603050405020304" pitchFamily="18" charset="0"/>
            </a:endParaRPr>
          </a:p>
        </p:txBody>
      </p:sp>
      <p:sp>
        <p:nvSpPr>
          <p:cNvPr id="9" name="CuadroTexto 8">
            <a:extLst>
              <a:ext uri="{FF2B5EF4-FFF2-40B4-BE49-F238E27FC236}">
                <a16:creationId xmlns:a16="http://schemas.microsoft.com/office/drawing/2014/main" id="{54FB1F28-F0A8-9DC5-89FE-6131D93CB2D9}"/>
              </a:ext>
            </a:extLst>
          </p:cNvPr>
          <p:cNvSpPr txBox="1"/>
          <p:nvPr/>
        </p:nvSpPr>
        <p:spPr>
          <a:xfrm>
            <a:off x="697276" y="2979742"/>
            <a:ext cx="3771743" cy="2799997"/>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12601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Un grupo de personas en un salón&#10;&#10;Descripción generada automáticamente con confianza media">
            <a:extLst>
              <a:ext uri="{FF2B5EF4-FFF2-40B4-BE49-F238E27FC236}">
                <a16:creationId xmlns:a16="http://schemas.microsoft.com/office/drawing/2014/main" id="{02161E4C-E498-1BC9-BA19-982E730016B2}"/>
              </a:ext>
            </a:extLst>
          </p:cNvPr>
          <p:cNvPicPr>
            <a:picLocks noChangeAspect="1"/>
          </p:cNvPicPr>
          <p:nvPr/>
        </p:nvPicPr>
        <p:blipFill rotWithShape="1">
          <a:blip r:embed="rId2">
            <a:extLst>
              <a:ext uri="{28A0092B-C50C-407E-A947-70E740481C1C}">
                <a14:useLocalDpi xmlns:a14="http://schemas.microsoft.com/office/drawing/2010/main" val="0"/>
              </a:ext>
            </a:extLst>
          </a:blip>
          <a:srcRect l="16414" r="6748" b="-2"/>
          <a:stretch/>
        </p:blipFill>
        <p:spPr>
          <a:xfrm>
            <a:off x="20" y="1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9" name="Imagen 8" descr="Personas en bicicleta en la calle&#10;&#10;Descripción generada automáticamente">
            <a:extLst>
              <a:ext uri="{FF2B5EF4-FFF2-40B4-BE49-F238E27FC236}">
                <a16:creationId xmlns:a16="http://schemas.microsoft.com/office/drawing/2014/main" id="{66A18C5B-F195-F566-6877-5E13F0916DDC}"/>
              </a:ext>
            </a:extLst>
          </p:cNvPr>
          <p:cNvPicPr>
            <a:picLocks noChangeAspect="1"/>
          </p:cNvPicPr>
          <p:nvPr/>
        </p:nvPicPr>
        <p:blipFill rotWithShape="1">
          <a:blip r:embed="rId3">
            <a:extLst>
              <a:ext uri="{28A0092B-C50C-407E-A947-70E740481C1C}">
                <a14:useLocalDpi xmlns:a14="http://schemas.microsoft.com/office/drawing/2010/main" val="0"/>
              </a:ext>
            </a:extLst>
          </a:blip>
          <a:srcRect l="23377" r="3444" b="-2"/>
          <a:stretch/>
        </p:blipFill>
        <p:spPr>
          <a:xfrm>
            <a:off x="4191002" y="10"/>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5" name="Marcador de contenido 4" descr="Un grupo de personas en un salón&#10;&#10;Descripción generada automáticamente con confianza media">
            <a:extLst>
              <a:ext uri="{FF2B5EF4-FFF2-40B4-BE49-F238E27FC236}">
                <a16:creationId xmlns:a16="http://schemas.microsoft.com/office/drawing/2014/main" id="{D3024490-DFA1-ED2E-E9D3-C548D9C12368}"/>
              </a:ext>
            </a:extLst>
          </p:cNvPr>
          <p:cNvPicPr>
            <a:picLocks noChangeAspect="1"/>
          </p:cNvPicPr>
          <p:nvPr/>
        </p:nvPicPr>
        <p:blipFill rotWithShape="1">
          <a:blip r:embed="rId4">
            <a:extLst>
              <a:ext uri="{28A0092B-C50C-407E-A947-70E740481C1C}">
                <a14:useLocalDpi xmlns:a14="http://schemas.microsoft.com/office/drawing/2010/main" val="0"/>
              </a:ext>
            </a:extLst>
          </a:blip>
          <a:srcRect l="20565" r="4581" b="-3"/>
          <a:stretch/>
        </p:blipFill>
        <p:spPr>
          <a:xfrm>
            <a:off x="8191500" y="-1"/>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sp>
        <p:nvSpPr>
          <p:cNvPr id="10" name="Título 9">
            <a:extLst>
              <a:ext uri="{FF2B5EF4-FFF2-40B4-BE49-F238E27FC236}">
                <a16:creationId xmlns:a16="http://schemas.microsoft.com/office/drawing/2014/main" id="{C43B1C90-986B-A559-5337-904345BF51C6}"/>
              </a:ext>
            </a:extLst>
          </p:cNvPr>
          <p:cNvSpPr txBox="1">
            <a:spLocks noGrp="1"/>
          </p:cNvSpPr>
          <p:nvPr>
            <p:ph type="title"/>
          </p:nvPr>
        </p:nvSpPr>
        <p:spPr>
          <a:xfrm>
            <a:off x="2000260" y="5276614"/>
            <a:ext cx="7688872" cy="590931"/>
          </a:xfrm>
          <a:prstGeom prst="rect">
            <a:avLst/>
          </a:prstGeom>
          <a:noFill/>
        </p:spPr>
        <p:txBody>
          <a:bodyPr wrap="square">
            <a:spAutoFit/>
          </a:bodyPr>
          <a:lstStyle/>
          <a:p>
            <a:pPr algn="ctr">
              <a:spcAft>
                <a:spcPts val="800"/>
              </a:spcAft>
            </a:pPr>
            <a:r>
              <a:rPr lang="es-CO" sz="3600" b="1" dirty="0">
                <a:solidFill>
                  <a:schemeClr val="bg1"/>
                </a:solidFill>
                <a:latin typeface="Amasis MT Pro Light" panose="020B0604020202020204" pitchFamily="18" charset="0"/>
                <a:ea typeface="Times New Roman" panose="02020603050405020304" pitchFamily="18" charset="0"/>
                <a:cs typeface="Times New Roman" panose="02020603050405020304" pitchFamily="18" charset="0"/>
              </a:rPr>
              <a:t>SEGURIDAD CIUDADANA </a:t>
            </a:r>
            <a:endParaRPr lang="es-CO" sz="3600" b="1" dirty="0">
              <a:solidFill>
                <a:schemeClr val="bg1"/>
              </a:solidFill>
              <a:effectLst/>
              <a:latin typeface="Amasis MT Pro Light" panose="020B0604020202020204" pitchFamily="18" charset="0"/>
              <a:ea typeface="Times New Roman" panose="02020603050405020304" pitchFamily="18" charset="0"/>
              <a:cs typeface="Times New Roman" panose="02020603050405020304" pitchFamily="18" charset="0"/>
            </a:endParaRPr>
          </a:p>
        </p:txBody>
      </p:sp>
      <p:sp>
        <p:nvSpPr>
          <p:cNvPr id="2" name="CuadroTexto 1">
            <a:extLst>
              <a:ext uri="{FF2B5EF4-FFF2-40B4-BE49-F238E27FC236}">
                <a16:creationId xmlns:a16="http://schemas.microsoft.com/office/drawing/2014/main" id="{BDD5BEB7-B14E-0B76-7114-DC8CA2C6314E}"/>
              </a:ext>
            </a:extLst>
          </p:cNvPr>
          <p:cNvSpPr txBox="1"/>
          <p:nvPr/>
        </p:nvSpPr>
        <p:spPr>
          <a:xfrm>
            <a:off x="2542116" y="4374571"/>
            <a:ext cx="6754284" cy="584775"/>
          </a:xfrm>
          <a:prstGeom prst="rect">
            <a:avLst/>
          </a:prstGeom>
          <a:noFill/>
        </p:spPr>
        <p:txBody>
          <a:bodyPr wrap="square">
            <a:spAutoFit/>
          </a:bodyPr>
          <a:lstStyle/>
          <a:p>
            <a:pPr algn="ctr"/>
            <a:r>
              <a:rPr lang="es-CO" sz="3200" b="1" dirty="0">
                <a:latin typeface="Amasis MT Pro Light" panose="020B0604020202020204" pitchFamily="18" charset="0"/>
                <a:cs typeface="Times New Roman" panose="02020603050405020304" pitchFamily="18" charset="0"/>
              </a:rPr>
              <a:t>Convivencia y Seguridad Ciudadana</a:t>
            </a:r>
            <a:endParaRPr lang="es-CO" sz="3200" dirty="0">
              <a:latin typeface="Amasis MT Pro Light" panose="020B0604020202020204" pitchFamily="18" charset="0"/>
              <a:cs typeface="Times New Roman" panose="02020603050405020304" pitchFamily="18" charset="0"/>
            </a:endParaRPr>
          </a:p>
        </p:txBody>
      </p:sp>
    </p:spTree>
    <p:extLst>
      <p:ext uri="{BB962C8B-B14F-4D97-AF65-F5344CB8AC3E}">
        <p14:creationId xmlns:p14="http://schemas.microsoft.com/office/powerpoint/2010/main" val="41393783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Un grupo de personas en medio de una plaza&#10;&#10;Descripción generada automáticamente con confianza media">
            <a:extLst>
              <a:ext uri="{FF2B5EF4-FFF2-40B4-BE49-F238E27FC236}">
                <a16:creationId xmlns:a16="http://schemas.microsoft.com/office/drawing/2014/main" id="{84551124-556D-C22F-5B5E-001E854CEF27}"/>
              </a:ext>
            </a:extLst>
          </p:cNvPr>
          <p:cNvPicPr>
            <a:picLocks noChangeAspect="1"/>
          </p:cNvPicPr>
          <p:nvPr/>
        </p:nvPicPr>
        <p:blipFill rotWithShape="1">
          <a:blip r:embed="rId2">
            <a:extLst>
              <a:ext uri="{28A0092B-C50C-407E-A947-70E740481C1C}">
                <a14:useLocalDpi xmlns:a14="http://schemas.microsoft.com/office/drawing/2010/main" val="0"/>
              </a:ext>
            </a:extLst>
          </a:blip>
          <a:srcRect l="16642" r="30576"/>
          <a:stretch/>
        </p:blipFill>
        <p:spPr>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5" name="Marcador de contenido 4" descr="Personas en una mesa de billar&#10;&#10;Descripción generada automáticamente">
            <a:extLst>
              <a:ext uri="{FF2B5EF4-FFF2-40B4-BE49-F238E27FC236}">
                <a16:creationId xmlns:a16="http://schemas.microsoft.com/office/drawing/2014/main" id="{C716D6C2-0539-FAF5-AADD-08F8B9F7ABEC}"/>
              </a:ext>
            </a:extLst>
          </p:cNvPr>
          <p:cNvPicPr>
            <a:picLocks noChangeAspect="1"/>
          </p:cNvPicPr>
          <p:nvPr/>
        </p:nvPicPr>
        <p:blipFill rotWithShape="1">
          <a:blip r:embed="rId3">
            <a:extLst>
              <a:ext uri="{28A0092B-C50C-407E-A947-70E740481C1C}">
                <a14:useLocalDpi xmlns:a14="http://schemas.microsoft.com/office/drawing/2010/main" val="0"/>
              </a:ext>
            </a:extLst>
          </a:blip>
          <a:srcRect t="8915" r="-2" b="-2"/>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9" name="Imagen 8" descr="Un grupo de personas de pie&#10;&#10;Descripción generada automáticamente">
            <a:extLst>
              <a:ext uri="{FF2B5EF4-FFF2-40B4-BE49-F238E27FC236}">
                <a16:creationId xmlns:a16="http://schemas.microsoft.com/office/drawing/2014/main" id="{A35290AB-82AE-B277-21C9-211AC41100DB}"/>
              </a:ext>
            </a:extLst>
          </p:cNvPr>
          <p:cNvPicPr>
            <a:picLocks noChangeAspect="1"/>
          </p:cNvPicPr>
          <p:nvPr/>
        </p:nvPicPr>
        <p:blipFill rotWithShape="1">
          <a:blip r:embed="rId4">
            <a:extLst>
              <a:ext uri="{28A0092B-C50C-407E-A947-70E740481C1C}">
                <a14:useLocalDpi xmlns:a14="http://schemas.microsoft.com/office/drawing/2010/main" val="0"/>
              </a:ext>
            </a:extLst>
          </a:blip>
          <a:srcRect r="2" b="8227"/>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2" name="Título 1">
            <a:extLst>
              <a:ext uri="{FF2B5EF4-FFF2-40B4-BE49-F238E27FC236}">
                <a16:creationId xmlns:a16="http://schemas.microsoft.com/office/drawing/2014/main" id="{0F79D2F2-CEAF-B99F-95E7-82F410DC2B8D}"/>
              </a:ext>
            </a:extLst>
          </p:cNvPr>
          <p:cNvSpPr>
            <a:spLocks noGrp="1"/>
          </p:cNvSpPr>
          <p:nvPr>
            <p:ph type="title"/>
          </p:nvPr>
        </p:nvSpPr>
        <p:spPr>
          <a:xfrm>
            <a:off x="448056" y="685800"/>
            <a:ext cx="2807208" cy="1325563"/>
          </a:xfrm>
        </p:spPr>
        <p:txBody>
          <a:bodyPr>
            <a:normAutofit/>
          </a:bodyPr>
          <a:lstStyle/>
          <a:p>
            <a:pPr algn="ctr"/>
            <a:r>
              <a:rPr lang="es-CO" sz="3200" dirty="0">
                <a:latin typeface="Amasis MT Pro" panose="02040504050005020304" pitchFamily="18" charset="77"/>
              </a:rPr>
              <a:t>Seguridad Ciudadana</a:t>
            </a:r>
          </a:p>
        </p:txBody>
      </p:sp>
      <p:sp>
        <p:nvSpPr>
          <p:cNvPr id="10" name="CuadroTexto 9">
            <a:extLst>
              <a:ext uri="{FF2B5EF4-FFF2-40B4-BE49-F238E27FC236}">
                <a16:creationId xmlns:a16="http://schemas.microsoft.com/office/drawing/2014/main" id="{D2F799B6-9196-BEBF-DC62-BF0F1F5A391E}"/>
              </a:ext>
            </a:extLst>
          </p:cNvPr>
          <p:cNvSpPr txBox="1"/>
          <p:nvPr/>
        </p:nvSpPr>
        <p:spPr>
          <a:xfrm>
            <a:off x="82463" y="2648239"/>
            <a:ext cx="3771743" cy="2799997"/>
          </a:xfrm>
          <a:prstGeom prst="rect">
            <a:avLst/>
          </a:prstGeom>
          <a:noFill/>
        </p:spPr>
        <p:txBody>
          <a:bodyPr wrap="square">
            <a:spAutoFit/>
          </a:bodyPr>
          <a:lstStyle/>
          <a:p>
            <a:pPr algn="ctr">
              <a:lnSpc>
                <a:spcPct val="107000"/>
              </a:lnSpc>
              <a:spcAft>
                <a:spcPts val="800"/>
              </a:spcAft>
            </a:pPr>
            <a:r>
              <a:rPr lang="es-CO" sz="6000" dirty="0">
                <a:effectLst/>
                <a:latin typeface="Aldhabi" panose="020B0604020202020204" pitchFamily="2" charset="-78"/>
                <a:ea typeface="Times New Roman" panose="02020603050405020304" pitchFamily="18" charset="0"/>
                <a:cs typeface="Aldhabi" panose="020B0604020202020204" pitchFamily="2" charset="-78"/>
              </a:rPr>
              <a:t>Metas Cumplidas 100% </a:t>
            </a:r>
            <a:r>
              <a:rPr lang="es-CO" sz="4000" dirty="0">
                <a:effectLst/>
              </a:rPr>
              <a:t>✅</a:t>
            </a: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80032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387A2B1B-63A8-DCEC-2220-4B747C2740FA}"/>
              </a:ext>
            </a:extLst>
          </p:cNvPr>
          <p:cNvSpPr txBox="1"/>
          <p:nvPr/>
        </p:nvSpPr>
        <p:spPr>
          <a:xfrm>
            <a:off x="1769806" y="4965723"/>
            <a:ext cx="8952107" cy="981487"/>
          </a:xfrm>
          <a:prstGeom prst="rect">
            <a:avLst/>
          </a:prstGeom>
          <a:noFill/>
        </p:spPr>
        <p:txBody>
          <a:bodyPr wrap="square">
            <a:spAutoFit/>
          </a:bodyPr>
          <a:lstStyle/>
          <a:p>
            <a:pPr marL="0" marR="0" algn="ctr">
              <a:lnSpc>
                <a:spcPct val="107000"/>
              </a:lnSpc>
              <a:spcBef>
                <a:spcPts val="0"/>
              </a:spcBef>
              <a:spcAft>
                <a:spcPts val="800"/>
              </a:spcAft>
            </a:pPr>
            <a:r>
              <a:rPr lang="es-CO" sz="5400" b="1" dirty="0">
                <a:effectLst/>
                <a:latin typeface="Cochocib Script Latin Pro" panose="02000503000000020003" pitchFamily="2" charset="0"/>
                <a:ea typeface="Times New Roman" panose="02020603050405020304" pitchFamily="18" charset="0"/>
                <a:cs typeface="Times New Roman" panose="02020603050405020304" pitchFamily="18" charset="0"/>
              </a:rPr>
              <a:t>Secretario: </a:t>
            </a:r>
            <a:r>
              <a:rPr lang="es-CO" sz="5400" dirty="0">
                <a:effectLst/>
                <a:latin typeface="Cochocib Script Latin Pro" panose="02000503000000020003" pitchFamily="2" charset="0"/>
                <a:ea typeface="Times New Roman" panose="02020603050405020304" pitchFamily="18" charset="0"/>
                <a:cs typeface="Times New Roman" panose="02020603050405020304" pitchFamily="18" charset="0"/>
              </a:rPr>
              <a:t>Arq. </a:t>
            </a:r>
            <a:r>
              <a:rPr lang="es-CO" sz="5400" dirty="0">
                <a:latin typeface="Cochocib Script Latin Pro" panose="02000503000000020003" pitchFamily="2" charset="0"/>
                <a:ea typeface="Times New Roman" panose="02020603050405020304" pitchFamily="18" charset="0"/>
                <a:cs typeface="Times New Roman" panose="02020603050405020304" pitchFamily="18" charset="0"/>
              </a:rPr>
              <a:t>Alcides Aguirre Hernández</a:t>
            </a:r>
            <a:endParaRPr lang="es-CO" sz="5400" dirty="0">
              <a:effectLst/>
              <a:latin typeface="Cochocib Script Latin Pro" panose="02000503000000020003" pitchFamily="2" charset="0"/>
              <a:ea typeface="Times New Roman" panose="02020603050405020304" pitchFamily="18" charset="0"/>
              <a:cs typeface="Times New Roman" panose="02020603050405020304" pitchFamily="18" charset="0"/>
            </a:endParaRPr>
          </a:p>
        </p:txBody>
      </p:sp>
      <p:pic>
        <p:nvPicPr>
          <p:cNvPr id="9" name="Imagen 8" descr="Texto&#10;&#10;Descripción generada automáticamente con confianza baja">
            <a:extLst>
              <a:ext uri="{FF2B5EF4-FFF2-40B4-BE49-F238E27FC236}">
                <a16:creationId xmlns:a16="http://schemas.microsoft.com/office/drawing/2014/main" id="{D20F8D23-AD31-FE0B-F7FA-7F8969C768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628" y="1432476"/>
            <a:ext cx="10524744" cy="3614558"/>
          </a:xfrm>
          <a:prstGeom prst="rect">
            <a:avLst/>
          </a:prstGeom>
        </p:spPr>
      </p:pic>
    </p:spTree>
    <p:extLst>
      <p:ext uri="{BB962C8B-B14F-4D97-AF65-F5344CB8AC3E}">
        <p14:creationId xmlns:p14="http://schemas.microsoft.com/office/powerpoint/2010/main" val="39380013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4"/>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8146757" y="5285699"/>
            <a:ext cx="4626422" cy="1572301"/>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descr="Texto&#10;&#10;Descripción generada automáticamente con confianza baja">
            <a:extLst>
              <a:ext uri="{FF2B5EF4-FFF2-40B4-BE49-F238E27FC236}">
                <a16:creationId xmlns:a16="http://schemas.microsoft.com/office/drawing/2014/main" id="{D81A6AAC-E873-1D7A-4959-FCE7273BA5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3800" y="71254"/>
            <a:ext cx="2124929" cy="729773"/>
          </a:xfrm>
          <a:prstGeom prst="rect">
            <a:avLst/>
          </a:prstGeom>
        </p:spPr>
      </p:pic>
      <p:sp>
        <p:nvSpPr>
          <p:cNvPr id="1025" name="CuadroTexto 1024">
            <a:extLst>
              <a:ext uri="{FF2B5EF4-FFF2-40B4-BE49-F238E27FC236}">
                <a16:creationId xmlns:a16="http://schemas.microsoft.com/office/drawing/2014/main" id="{9B8BFDB3-6C8D-9848-83B8-AFE9461E33DB}"/>
              </a:ext>
            </a:extLst>
          </p:cNvPr>
          <p:cNvSpPr txBox="1"/>
          <p:nvPr/>
        </p:nvSpPr>
        <p:spPr>
          <a:xfrm>
            <a:off x="1864658" y="1572301"/>
            <a:ext cx="7804071" cy="584775"/>
          </a:xfrm>
          <a:prstGeom prst="rect">
            <a:avLst/>
          </a:prstGeom>
          <a:noFill/>
        </p:spPr>
        <p:txBody>
          <a:bodyPr wrap="square">
            <a:spAutoFit/>
          </a:bodyPr>
          <a:lstStyle/>
          <a:p>
            <a:pPr algn="ctr">
              <a:spcAft>
                <a:spcPts val="800"/>
              </a:spcAft>
            </a:pPr>
            <a:r>
              <a:rPr lang="es-MX" sz="3200" b="1" dirty="0">
                <a:latin typeface="Amasis MT Pro Light" panose="020B0604020202020204" pitchFamily="18" charset="0"/>
                <a:cs typeface="Times New Roman" panose="02020603050405020304" pitchFamily="18" charset="0"/>
              </a:rPr>
              <a:t>INTRODUCIÓN</a:t>
            </a:r>
            <a:endParaRPr lang="es-CO" sz="3200" b="1" dirty="0">
              <a:latin typeface="Amasis MT Pro Light" panose="020B0604020202020204" pitchFamily="18" charset="0"/>
              <a:cs typeface="Times New Roman" panose="02020603050405020304" pitchFamily="18" charset="0"/>
            </a:endParaRPr>
          </a:p>
        </p:txBody>
      </p:sp>
      <p:cxnSp>
        <p:nvCxnSpPr>
          <p:cNvPr id="1027" name="Conector recto 1026">
            <a:extLst>
              <a:ext uri="{FF2B5EF4-FFF2-40B4-BE49-F238E27FC236}">
                <a16:creationId xmlns:a16="http://schemas.microsoft.com/office/drawing/2014/main" id="{DBC2C469-3840-E4AB-AB78-9F47AC770BAF}"/>
              </a:ext>
            </a:extLst>
          </p:cNvPr>
          <p:cNvCxnSpPr>
            <a:cxnSpLocks/>
          </p:cNvCxnSpPr>
          <p:nvPr/>
        </p:nvCxnSpPr>
        <p:spPr>
          <a:xfrm>
            <a:off x="1857108" y="2338244"/>
            <a:ext cx="8010792" cy="0"/>
          </a:xfrm>
          <a:prstGeom prst="line">
            <a:avLst/>
          </a:prstGeom>
          <a:ln>
            <a:headEnd type="oval"/>
            <a:tailEnd type="oval"/>
          </a:ln>
        </p:spPr>
        <p:style>
          <a:lnRef idx="1">
            <a:schemeClr val="accent4"/>
          </a:lnRef>
          <a:fillRef idx="0">
            <a:schemeClr val="accent4"/>
          </a:fillRef>
          <a:effectRef idx="0">
            <a:schemeClr val="accent4"/>
          </a:effectRef>
          <a:fontRef idx="minor">
            <a:schemeClr val="tx1"/>
          </a:fontRef>
        </p:style>
      </p:cxnSp>
      <p:sp>
        <p:nvSpPr>
          <p:cNvPr id="4" name="CuadroTexto 3">
            <a:extLst>
              <a:ext uri="{FF2B5EF4-FFF2-40B4-BE49-F238E27FC236}">
                <a16:creationId xmlns:a16="http://schemas.microsoft.com/office/drawing/2014/main" id="{452306D9-A603-1C3A-EE62-F40234A10136}"/>
              </a:ext>
            </a:extLst>
          </p:cNvPr>
          <p:cNvSpPr txBox="1"/>
          <p:nvPr/>
        </p:nvSpPr>
        <p:spPr>
          <a:xfrm>
            <a:off x="1315902" y="2502507"/>
            <a:ext cx="9093204" cy="2410916"/>
          </a:xfrm>
          <a:prstGeom prst="rect">
            <a:avLst/>
          </a:prstGeom>
          <a:noFill/>
        </p:spPr>
        <p:txBody>
          <a:bodyPr wrap="square">
            <a:spAutoFit/>
          </a:bodyPr>
          <a:lstStyle/>
          <a:p>
            <a:pPr algn="just">
              <a:spcAft>
                <a:spcPts val="800"/>
              </a:spcAft>
            </a:pPr>
            <a:r>
              <a:rPr lang="es-MX" dirty="0">
                <a:solidFill>
                  <a:schemeClr val="tx1"/>
                </a:solidFill>
                <a:latin typeface="Amasis MT Pro" panose="02040504050005020304" pitchFamily="18" charset="77"/>
              </a:rPr>
              <a:t>La Secretaria de Infraestructura y Desarrollo Económico Sostenible de la Alcaldía Municipal de Ciénaga Departamento del Magdalena presenta el informe de gestión y balance de los resultados logrados durante la administración municipal en el periodo 2023. </a:t>
            </a:r>
          </a:p>
          <a:p>
            <a:pPr algn="just">
              <a:spcAft>
                <a:spcPts val="800"/>
              </a:spcAft>
            </a:pPr>
            <a:r>
              <a:rPr lang="es-MX" dirty="0">
                <a:solidFill>
                  <a:schemeClr val="tx1"/>
                </a:solidFill>
                <a:latin typeface="Amasis MT Pro" panose="02040504050005020304" pitchFamily="18" charset="77"/>
              </a:rPr>
              <a:t>En este informe se compilan, los avances de los proyectos que fueron las grandes apuestas de desarrollo alcanzadas durante el presente año, con la identificación de los logros alcanzados y actividades que se desarrollaron, pensado a partir de las metas de resultado propuestas en el plan de Desarrollo “Ciénaga Avanza de la Mano Con el Pueblo” y el avance de políticas integrales.</a:t>
            </a:r>
            <a:endParaRPr lang="es-CO" dirty="0">
              <a:solidFill>
                <a:schemeClr val="tx1"/>
              </a:solidFill>
              <a:latin typeface="Amasis MT Pro" panose="02040504050005020304" pitchFamily="18" charset="77"/>
            </a:endParaRPr>
          </a:p>
        </p:txBody>
      </p:sp>
    </p:spTree>
    <p:extLst>
      <p:ext uri="{BB962C8B-B14F-4D97-AF65-F5344CB8AC3E}">
        <p14:creationId xmlns:p14="http://schemas.microsoft.com/office/powerpoint/2010/main" val="2372721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1" name="Imagen 10">
            <a:extLst>
              <a:ext uri="{FF2B5EF4-FFF2-40B4-BE49-F238E27FC236}">
                <a16:creationId xmlns:a16="http://schemas.microsoft.com/office/drawing/2014/main" id="{7DE99028-99F8-5844-9DEA-030B488A047A}"/>
              </a:ext>
            </a:extLst>
          </p:cNvPr>
          <p:cNvPicPr>
            <a:picLocks noChangeAspect="1"/>
          </p:cNvPicPr>
          <p:nvPr/>
        </p:nvPicPr>
        <p:blipFill>
          <a:blip r:embed="rId4"/>
          <a:stretch>
            <a:fillRect/>
          </a:stretch>
        </p:blipFill>
        <p:spPr>
          <a:xfrm>
            <a:off x="2667000" y="6526776"/>
            <a:ext cx="6858000" cy="323850"/>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30" name="CuadroTexto 29">
            <a:extLst>
              <a:ext uri="{FF2B5EF4-FFF2-40B4-BE49-F238E27FC236}">
                <a16:creationId xmlns:a16="http://schemas.microsoft.com/office/drawing/2014/main" id="{E386FB85-09A1-345F-2792-2E7095BEF229}"/>
              </a:ext>
            </a:extLst>
          </p:cNvPr>
          <p:cNvSpPr txBox="1"/>
          <p:nvPr/>
        </p:nvSpPr>
        <p:spPr>
          <a:xfrm>
            <a:off x="-1074187" y="5523827"/>
            <a:ext cx="8163600" cy="1482714"/>
          </a:xfrm>
          <a:prstGeom prst="rect">
            <a:avLst/>
          </a:prstGeom>
          <a:noFill/>
        </p:spPr>
        <p:txBody>
          <a:bodyPr wrap="square">
            <a:spAutoFit/>
          </a:bodyPr>
          <a:lstStyle/>
          <a:p>
            <a:pPr algn="ctr">
              <a:lnSpc>
                <a:spcPct val="107000"/>
              </a:lnSpc>
              <a:spcAft>
                <a:spcPts val="800"/>
              </a:spcAft>
            </a:pPr>
            <a:endParaRPr lang="es-CO" sz="4000" dirty="0"/>
          </a:p>
          <a:p>
            <a:pPr marL="0" marR="0" algn="ctr">
              <a:lnSpc>
                <a:spcPct val="107000"/>
              </a:lnSpc>
              <a:spcBef>
                <a:spcPts val="0"/>
              </a:spcBef>
              <a:spcAft>
                <a:spcPts val="800"/>
              </a:spcAft>
            </a:pPr>
            <a:endParaRPr lang="es-CO" sz="4000" b="1" dirty="0">
              <a:effectLst/>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5" name="Título 1">
            <a:extLst>
              <a:ext uri="{FF2B5EF4-FFF2-40B4-BE49-F238E27FC236}">
                <a16:creationId xmlns:a16="http://schemas.microsoft.com/office/drawing/2014/main" id="{E36BBEFC-C777-FB35-F673-D4988635B170}"/>
              </a:ext>
            </a:extLst>
          </p:cNvPr>
          <p:cNvSpPr txBox="1">
            <a:spLocks/>
          </p:cNvSpPr>
          <p:nvPr/>
        </p:nvSpPr>
        <p:spPr>
          <a:xfrm>
            <a:off x="526387" y="721707"/>
            <a:ext cx="11139225" cy="769252"/>
          </a:xfrm>
          <a:prstGeom prst="rect">
            <a:avLst/>
          </a:prstGeom>
          <a:effectLst/>
        </p:spPr>
        <p:txBody>
          <a:bodyPr vert="horz" lIns="91440" tIns="45720" rIns="91440" bIns="45720" rtlCol="0" anchor="b">
            <a:noAutofit/>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2800" b="1" dirty="0">
                <a:latin typeface="Amasis MT Pro Light" panose="020B0604020202020204" pitchFamily="18" charset="0"/>
                <a:cs typeface="Times New Roman" panose="02020603050405020304" pitchFamily="18" charset="0"/>
              </a:rPr>
              <a:t>SECRETARIA DE HACIENDA </a:t>
            </a:r>
            <a:endParaRPr lang="en-US" sz="2800" b="1" dirty="0">
              <a:latin typeface="Amasis MT Pro Light" panose="020B06040202020202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484A2CFE-C40A-D1DB-37EA-17FDB9FB584B}"/>
              </a:ext>
            </a:extLst>
          </p:cNvPr>
          <p:cNvSpPr>
            <a:spLocks noGrp="1"/>
          </p:cNvSpPr>
          <p:nvPr>
            <p:ph type="ctrTitle"/>
          </p:nvPr>
        </p:nvSpPr>
        <p:spPr>
          <a:xfrm>
            <a:off x="584199" y="1564475"/>
            <a:ext cx="11023599" cy="4040467"/>
          </a:xfrm>
        </p:spPr>
        <p:txBody>
          <a:bodyPr>
            <a:noAutofit/>
          </a:bodyPr>
          <a:lstStyle/>
          <a:p>
            <a:pPr algn="just">
              <a:lnSpc>
                <a:spcPct val="150000"/>
              </a:lnSpc>
            </a:pPr>
            <a:r>
              <a:rPr lang="es-ES" sz="1600" dirty="0">
                <a:latin typeface="Amasis MT Pro Light" panose="020B0604020202020204" pitchFamily="18" charset="0"/>
                <a:cs typeface="Times New Roman" panose="02020603050405020304" pitchFamily="18" charset="0"/>
              </a:rPr>
              <a:t>La Secretaría de Hacienda del municipio de Ciénaga es una dependencia de la administración municipal, </a:t>
            </a:r>
            <a:br>
              <a:rPr lang="es-ES" sz="1600" dirty="0">
                <a:latin typeface="Amasis MT Pro Light" panose="020B0604020202020204" pitchFamily="18" charset="0"/>
                <a:cs typeface="Times New Roman" panose="02020603050405020304" pitchFamily="18" charset="0"/>
              </a:rPr>
            </a:br>
            <a:r>
              <a:rPr lang="es-ES" sz="1600" dirty="0">
                <a:latin typeface="Amasis MT Pro Light" panose="020B0604020202020204" pitchFamily="18" charset="0"/>
                <a:cs typeface="Times New Roman" panose="02020603050405020304" pitchFamily="18" charset="0"/>
              </a:rPr>
              <a:t>su función principal está en darle manejo eficiente a las finanzas municipales.</a:t>
            </a:r>
            <a:br>
              <a:rPr lang="es-ES" sz="1600" dirty="0">
                <a:latin typeface="Amasis MT Pro Light" panose="020B0604020202020204" pitchFamily="18" charset="0"/>
                <a:cs typeface="Times New Roman" panose="02020603050405020304" pitchFamily="18" charset="0"/>
              </a:rPr>
            </a:br>
            <a:br>
              <a:rPr lang="es-ES" sz="1600" dirty="0">
                <a:latin typeface="Amasis MT Pro Light" panose="020B0604020202020204" pitchFamily="18" charset="0"/>
                <a:cs typeface="Times New Roman" panose="02020603050405020304" pitchFamily="18" charset="0"/>
              </a:rPr>
            </a:br>
            <a:r>
              <a:rPr lang="es-ES" sz="1600" dirty="0">
                <a:latin typeface="Amasis MT Pro Light" panose="020B0604020202020204" pitchFamily="18" charset="0"/>
                <a:cs typeface="Times New Roman" panose="02020603050405020304" pitchFamily="18" charset="0"/>
              </a:rPr>
              <a:t>Dentro del Plan de Desarrollo </a:t>
            </a:r>
            <a:r>
              <a:rPr lang="es-ES" sz="1600" i="1" dirty="0">
                <a:latin typeface="Amasis MT Pro Light" panose="020B0604020202020204" pitchFamily="18" charset="0"/>
                <a:cs typeface="Times New Roman" panose="02020603050405020304" pitchFamily="18" charset="0"/>
              </a:rPr>
              <a:t>“Ciénaga  Avanza de la Mano con el Pueblo 2020 – 2023”, </a:t>
            </a:r>
            <a:r>
              <a:rPr lang="es-ES" sz="1600" dirty="0">
                <a:latin typeface="Amasis MT Pro Light" panose="020B0604020202020204" pitchFamily="18" charset="0"/>
                <a:cs typeface="Times New Roman" panose="02020603050405020304" pitchFamily="18" charset="0"/>
              </a:rPr>
              <a:t>existe el compromiso expreso del señor Alcalde Dr. Luis Alberto Tete Samper, a desarrollar y realizar las finanzas saludables; lo que permitirá el manejo eficiente y eficaz de la finanza municipal;  manteniendo la sostenibilidad, transformación y el progreso del municipio en materia fiscal, en conjunto con la realización de las respectivas gestiones administrativas para continuar con el cumplimiento del mismo.</a:t>
            </a:r>
            <a:br>
              <a:rPr lang="es-ES" sz="1600" dirty="0">
                <a:latin typeface="Amasis MT Pro Light" panose="020B0604020202020204" pitchFamily="18" charset="0"/>
                <a:cs typeface="Times New Roman" panose="02020603050405020304" pitchFamily="18" charset="0"/>
              </a:rPr>
            </a:br>
            <a:br>
              <a:rPr lang="es-ES" sz="1600" dirty="0">
                <a:latin typeface="Amasis MT Pro Light" panose="020B0604020202020204" pitchFamily="18" charset="0"/>
                <a:cs typeface="Times New Roman" panose="02020603050405020304" pitchFamily="18" charset="0"/>
              </a:rPr>
            </a:br>
            <a:r>
              <a:rPr lang="es-ES" sz="1600" dirty="0">
                <a:latin typeface="Amasis MT Pro Light" panose="020B0604020202020204" pitchFamily="18" charset="0"/>
                <a:cs typeface="Times New Roman" panose="02020603050405020304" pitchFamily="18" charset="0"/>
              </a:rPr>
              <a:t>Así mismo, el compromiso de mantener el proceso de sostenibilidad contable y fortalecer la gestión tributaria para mejorar el recaudo de los tributos que hacen parte de las fuentes de ingresos del presupuesto del municipio, con la finalidad de fortalecer la hacienda municipal.</a:t>
            </a:r>
            <a:endParaRPr lang="en-US" sz="1600" dirty="0">
              <a:latin typeface="Amasis MT Pro Light" panose="020B0604020202020204" pitchFamily="18" charset="0"/>
              <a:cs typeface="Times New Roman" panose="02020603050405020304" pitchFamily="18" charset="0"/>
            </a:endParaRPr>
          </a:p>
        </p:txBody>
      </p:sp>
    </p:spTree>
    <p:extLst>
      <p:ext uri="{BB962C8B-B14F-4D97-AF65-F5344CB8AC3E}">
        <p14:creationId xmlns:p14="http://schemas.microsoft.com/office/powerpoint/2010/main" val="26516480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77C9AECC-398F-63DE-70C4-D3C3B39511D1}"/>
              </a:ext>
            </a:extLst>
          </p:cNvPr>
          <p:cNvSpPr txBox="1"/>
          <p:nvPr/>
        </p:nvSpPr>
        <p:spPr>
          <a:xfrm>
            <a:off x="754747" y="1326392"/>
            <a:ext cx="7804071" cy="523220"/>
          </a:xfrm>
          <a:prstGeom prst="rect">
            <a:avLst/>
          </a:prstGeom>
          <a:solidFill>
            <a:schemeClr val="accent6">
              <a:lumMod val="60000"/>
              <a:lumOff val="40000"/>
            </a:schemeClr>
          </a:solidFill>
        </p:spPr>
        <p:txBody>
          <a:bodyPr wrap="square">
            <a:spAutoFit/>
          </a:bodyPr>
          <a:lstStyle/>
          <a:p>
            <a:pPr algn="ctr">
              <a:spcAft>
                <a:spcPts val="800"/>
              </a:spcAft>
            </a:pPr>
            <a:r>
              <a:rPr lang="es-MX" sz="1400" dirty="0">
                <a:latin typeface="Tw Cen MT Condensed Extra Bold" panose="020B0803020202020204" pitchFamily="34" charset="0"/>
                <a:ea typeface="Times New Roman" panose="02020603050405020304" pitchFamily="18" charset="0"/>
                <a:cs typeface="Times New Roman" panose="02020603050405020304" pitchFamily="18" charset="0"/>
              </a:rPr>
              <a:t>CONSTRUCCIÓN DE LOS SISTEMAS DE ALCANTARILLADO SANITARIO Y AMPLIACIÓN Y OPTIMIZACIÓN DEL ACUEDUCTO DEL CORREGIMIENTO DE SEVILLANO EN EL MUNICIPIO DE CIÉNAGA.</a:t>
            </a:r>
            <a:endParaRPr lang="es-CO" sz="1400" dirty="0">
              <a:effectLst/>
              <a:latin typeface="Tw Cen MT Condensed Extra Bold" panose="020B0803020202020204" pitchFamily="34" charset="0"/>
              <a:ea typeface="Times New Roman" panose="02020603050405020304" pitchFamily="18" charset="0"/>
              <a:cs typeface="Times New Roman" panose="02020603050405020304" pitchFamily="18" charset="0"/>
            </a:endParaRPr>
          </a:p>
        </p:txBody>
      </p:sp>
      <p:pic>
        <p:nvPicPr>
          <p:cNvPr id="3" name="Imagen 2" descr="Texto&#10;&#10;Descripción generada automáticamente con confianza baja">
            <a:extLst>
              <a:ext uri="{FF2B5EF4-FFF2-40B4-BE49-F238E27FC236}">
                <a16:creationId xmlns:a16="http://schemas.microsoft.com/office/drawing/2014/main" id="{D81A6AAC-E873-1D7A-4959-FCE7273BA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3800" y="71254"/>
            <a:ext cx="2124929" cy="729773"/>
          </a:xfrm>
          <a:prstGeom prst="rect">
            <a:avLst/>
          </a:prstGeom>
        </p:spPr>
      </p:pic>
      <p:pic>
        <p:nvPicPr>
          <p:cNvPr id="21" name="Imagen 20">
            <a:extLst>
              <a:ext uri="{FF2B5EF4-FFF2-40B4-BE49-F238E27FC236}">
                <a16:creationId xmlns:a16="http://schemas.microsoft.com/office/drawing/2014/main" id="{F31420AA-2A24-215F-C3B6-C026EE6C1E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1897" y="2041674"/>
            <a:ext cx="3763064" cy="282229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23" name="Imagen 22">
            <a:extLst>
              <a:ext uri="{FF2B5EF4-FFF2-40B4-BE49-F238E27FC236}">
                <a16:creationId xmlns:a16="http://schemas.microsoft.com/office/drawing/2014/main" id="{5BF3E9C4-D9CD-24F9-202C-35C9F9EA25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54445" y="1369577"/>
            <a:ext cx="3064124" cy="408549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1025" name="CuadroTexto 1024">
            <a:extLst>
              <a:ext uri="{FF2B5EF4-FFF2-40B4-BE49-F238E27FC236}">
                <a16:creationId xmlns:a16="http://schemas.microsoft.com/office/drawing/2014/main" id="{9B8BFDB3-6C8D-9848-83B8-AFE9461E33DB}"/>
              </a:ext>
            </a:extLst>
          </p:cNvPr>
          <p:cNvSpPr txBox="1"/>
          <p:nvPr/>
        </p:nvSpPr>
        <p:spPr>
          <a:xfrm>
            <a:off x="802193" y="840110"/>
            <a:ext cx="7804071" cy="461665"/>
          </a:xfrm>
          <a:prstGeom prst="rect">
            <a:avLst/>
          </a:prstGeom>
          <a:noFill/>
        </p:spPr>
        <p:txBody>
          <a:bodyPr wrap="square">
            <a:spAutoFit/>
          </a:bodyPr>
          <a:lstStyle/>
          <a:p>
            <a:pPr algn="ctr">
              <a:spcAft>
                <a:spcPts val="800"/>
              </a:spcAft>
            </a:pPr>
            <a:r>
              <a:rPr lang="es-MX" sz="2400" b="1" dirty="0">
                <a:latin typeface="Amasis MT Pro Light" panose="020B0604020202020204" pitchFamily="18" charset="0"/>
                <a:cs typeface="Times New Roman" panose="02020603050405020304" pitchFamily="18" charset="0"/>
              </a:rPr>
              <a:t>SECTOR SANEAMIENTO BÁSICO</a:t>
            </a:r>
            <a:endParaRPr lang="es-CO" sz="2400" b="1" dirty="0">
              <a:latin typeface="Amasis MT Pro Light" panose="020B0604020202020204" pitchFamily="18" charset="0"/>
              <a:cs typeface="Times New Roman" panose="02020603050405020304" pitchFamily="18" charset="0"/>
            </a:endParaRPr>
          </a:p>
        </p:txBody>
      </p:sp>
      <p:cxnSp>
        <p:nvCxnSpPr>
          <p:cNvPr id="1027" name="Conector recto 1026">
            <a:extLst>
              <a:ext uri="{FF2B5EF4-FFF2-40B4-BE49-F238E27FC236}">
                <a16:creationId xmlns:a16="http://schemas.microsoft.com/office/drawing/2014/main" id="{DBC2C469-3840-E4AB-AB78-9F47AC770BAF}"/>
              </a:ext>
            </a:extLst>
          </p:cNvPr>
          <p:cNvCxnSpPr>
            <a:cxnSpLocks/>
          </p:cNvCxnSpPr>
          <p:nvPr/>
        </p:nvCxnSpPr>
        <p:spPr>
          <a:xfrm flipV="1">
            <a:off x="550347" y="1219853"/>
            <a:ext cx="8052252" cy="55877"/>
          </a:xfrm>
          <a:prstGeom prst="line">
            <a:avLst/>
          </a:prstGeom>
          <a:ln>
            <a:headEnd type="oval"/>
            <a:tailEnd type="oval"/>
          </a:ln>
        </p:spPr>
        <p:style>
          <a:lnRef idx="1">
            <a:schemeClr val="accent4"/>
          </a:lnRef>
          <a:fillRef idx="0">
            <a:schemeClr val="accent4"/>
          </a:fillRef>
          <a:effectRef idx="0">
            <a:schemeClr val="accent4"/>
          </a:effectRef>
          <a:fontRef idx="minor">
            <a:schemeClr val="tx1"/>
          </a:fontRef>
        </p:style>
      </p:cxnSp>
      <p:sp>
        <p:nvSpPr>
          <p:cNvPr id="1030" name="CuadroTexto 1029">
            <a:extLst>
              <a:ext uri="{FF2B5EF4-FFF2-40B4-BE49-F238E27FC236}">
                <a16:creationId xmlns:a16="http://schemas.microsoft.com/office/drawing/2014/main" id="{02285CC9-F63E-DCE6-EBD2-24578767918A}"/>
              </a:ext>
            </a:extLst>
          </p:cNvPr>
          <p:cNvSpPr txBox="1"/>
          <p:nvPr/>
        </p:nvSpPr>
        <p:spPr>
          <a:xfrm>
            <a:off x="409015" y="4764282"/>
            <a:ext cx="2861703" cy="960071"/>
          </a:xfrm>
          <a:prstGeom prst="rect">
            <a:avLst/>
          </a:prstGeom>
          <a:ln>
            <a:solidFill>
              <a:schemeClr val="accent6">
                <a:lumMod val="75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lnSpc>
                <a:spcPct val="107000"/>
              </a:lnSpc>
              <a:spcAft>
                <a:spcPts val="800"/>
              </a:spcAft>
            </a:pPr>
            <a:r>
              <a:rPr lang="es-CO" sz="2400" b="1" dirty="0">
                <a:solidFill>
                  <a:schemeClr val="tx1"/>
                </a:solidFill>
                <a:latin typeface="Amasis MT Pro Light" panose="020B0604020202020204" pitchFamily="18" charset="0"/>
                <a:cs typeface="Times New Roman" panose="02020603050405020304" pitchFamily="18" charset="0"/>
              </a:rPr>
              <a:t>Inversión</a:t>
            </a:r>
          </a:p>
          <a:p>
            <a:pPr algn="ctr">
              <a:lnSpc>
                <a:spcPct val="107000"/>
              </a:lnSpc>
              <a:spcAft>
                <a:spcPts val="800"/>
              </a:spcAft>
            </a:pPr>
            <a:r>
              <a:rPr lang="es-CO" sz="2400" b="1" dirty="0">
                <a:solidFill>
                  <a:schemeClr val="tx1"/>
                </a:solidFill>
                <a:latin typeface="Amasis MT Pro Light" panose="020B0604020202020204" pitchFamily="18" charset="0"/>
                <a:cs typeface="Times New Roman" panose="02020603050405020304" pitchFamily="18" charset="0"/>
              </a:rPr>
              <a:t>$8.392.064.155</a:t>
            </a:r>
          </a:p>
        </p:txBody>
      </p:sp>
      <p:sp>
        <p:nvSpPr>
          <p:cNvPr id="1031" name="CuadroTexto 1030">
            <a:extLst>
              <a:ext uri="{FF2B5EF4-FFF2-40B4-BE49-F238E27FC236}">
                <a16:creationId xmlns:a16="http://schemas.microsoft.com/office/drawing/2014/main" id="{D37F3C24-A18E-44DA-6BD6-9B7818BA7964}"/>
              </a:ext>
            </a:extLst>
          </p:cNvPr>
          <p:cNvSpPr txBox="1"/>
          <p:nvPr/>
        </p:nvSpPr>
        <p:spPr>
          <a:xfrm>
            <a:off x="273431" y="2357257"/>
            <a:ext cx="4026620" cy="203132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Este proyecto contempla la instalación de tuberías de PVC unión mecánica en diámetros de 2", 3" y 4" de acuerdo al diseño hidráulico, accesorios para la red de distribución válvulas, codos y </a:t>
            </a:r>
            <a:r>
              <a:rPr lang="es-ES" sz="1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tee’s</a:t>
            </a: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en los sitios contemplados en los planos, acometidas domiciliarias, suministro e instalación de micromedidores de 1/2" con válvula antirrobo, construcción de una planta de potabilización convencional, acorde a las características del agua. </a:t>
            </a:r>
            <a:endParaRPr lang="es-CO" sz="1400" dirty="0">
              <a:latin typeface="Times New Roman" panose="02020603050405020304" pitchFamily="18" charset="0"/>
              <a:cs typeface="Times New Roman" panose="02020603050405020304" pitchFamily="18" charset="0"/>
            </a:endParaRPr>
          </a:p>
        </p:txBody>
      </p:sp>
      <p:sp>
        <p:nvSpPr>
          <p:cNvPr id="1032" name="CuadroTexto 1031">
            <a:extLst>
              <a:ext uri="{FF2B5EF4-FFF2-40B4-BE49-F238E27FC236}">
                <a16:creationId xmlns:a16="http://schemas.microsoft.com/office/drawing/2014/main" id="{B393C911-0054-BB52-CB06-D3413850AB0C}"/>
              </a:ext>
            </a:extLst>
          </p:cNvPr>
          <p:cNvSpPr txBox="1"/>
          <p:nvPr/>
        </p:nvSpPr>
        <p:spPr>
          <a:xfrm>
            <a:off x="3635138" y="5008389"/>
            <a:ext cx="4967461" cy="160043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just"/>
            <a:r>
              <a:rPr lang="es-MX"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Mediante la instalación de redes en tubería para alcantarillado en diámetros de 6", 8" y 10" de acuerdo a los diseños, construcción de pozos de inspección en concreto, conexiones domiciliarias, suministro e instalación de planta de tratamiento de aguas residuales con sistema fotovoltaico para su funcionamiento con una Bomba sumergible eléctrica Q: 13 l/s H: 10.5 m. (5 HP ), con tuberías y accesorios que contempla un sistema fotovoltaico.</a:t>
            </a:r>
            <a:endParaRPr lang="es-CO"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77039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4"/>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77C9AECC-398F-63DE-70C4-D3C3B39511D1}"/>
              </a:ext>
            </a:extLst>
          </p:cNvPr>
          <p:cNvSpPr txBox="1"/>
          <p:nvPr/>
        </p:nvSpPr>
        <p:spPr>
          <a:xfrm>
            <a:off x="3227995" y="2081563"/>
            <a:ext cx="5052405" cy="1015663"/>
          </a:xfrm>
          <a:prstGeom prst="rect">
            <a:avLst/>
          </a:prstGeom>
          <a:solidFill>
            <a:schemeClr val="accent6">
              <a:lumMod val="60000"/>
              <a:lumOff val="40000"/>
            </a:schemeClr>
          </a:solidFill>
        </p:spPr>
        <p:txBody>
          <a:bodyPr wrap="square">
            <a:spAutoFit/>
          </a:bodyPr>
          <a:lstStyle/>
          <a:p>
            <a:pPr algn="ctr">
              <a:spcAft>
                <a:spcPts val="800"/>
              </a:spcAft>
            </a:pPr>
            <a:r>
              <a:rPr lang="es-MX" sz="2000" dirty="0">
                <a:latin typeface="Tw Cen MT Condensed Extra Bold" panose="020B0803020202020204" pitchFamily="34" charset="0"/>
                <a:ea typeface="Times New Roman" panose="02020603050405020304" pitchFamily="18" charset="0"/>
                <a:cs typeface="Times New Roman" panose="02020603050405020304" pitchFamily="18" charset="0"/>
              </a:rPr>
              <a:t>Optimización y potabilización de cuatro (4) sistemas de acueducto: San Pedro de la Sierra, San Javier, Siberia y </a:t>
            </a:r>
            <a:r>
              <a:rPr lang="es-MX" sz="2000" dirty="0" err="1">
                <a:latin typeface="Tw Cen MT Condensed Extra Bold" panose="020B0803020202020204" pitchFamily="34" charset="0"/>
                <a:ea typeface="Times New Roman" panose="02020603050405020304" pitchFamily="18" charset="0"/>
                <a:cs typeface="Times New Roman" panose="02020603050405020304" pitchFamily="18" charset="0"/>
              </a:rPr>
              <a:t>Palmor</a:t>
            </a:r>
            <a:endParaRPr lang="es-CO" sz="2000" dirty="0">
              <a:effectLst/>
              <a:latin typeface="Tw Cen MT Condensed Extra Bold" panose="020B0803020202020204" pitchFamily="34" charset="0"/>
              <a:ea typeface="Times New Roman" panose="02020603050405020304" pitchFamily="18" charset="0"/>
              <a:cs typeface="Times New Roman" panose="02020603050405020304" pitchFamily="18" charset="0"/>
            </a:endParaRPr>
          </a:p>
        </p:txBody>
      </p:sp>
      <p:pic>
        <p:nvPicPr>
          <p:cNvPr id="3" name="Imagen 2" descr="Texto&#10;&#10;Descripción generada automáticamente con confianza baja">
            <a:extLst>
              <a:ext uri="{FF2B5EF4-FFF2-40B4-BE49-F238E27FC236}">
                <a16:creationId xmlns:a16="http://schemas.microsoft.com/office/drawing/2014/main" id="{D81A6AAC-E873-1D7A-4959-FCE7273BA5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3800" y="71254"/>
            <a:ext cx="2124929" cy="729773"/>
          </a:xfrm>
          <a:prstGeom prst="rect">
            <a:avLst/>
          </a:prstGeom>
        </p:spPr>
      </p:pic>
      <p:sp>
        <p:nvSpPr>
          <p:cNvPr id="1025" name="CuadroTexto 1024">
            <a:extLst>
              <a:ext uri="{FF2B5EF4-FFF2-40B4-BE49-F238E27FC236}">
                <a16:creationId xmlns:a16="http://schemas.microsoft.com/office/drawing/2014/main" id="{9B8BFDB3-6C8D-9848-83B8-AFE9461E33DB}"/>
              </a:ext>
            </a:extLst>
          </p:cNvPr>
          <p:cNvSpPr txBox="1"/>
          <p:nvPr/>
        </p:nvSpPr>
        <p:spPr>
          <a:xfrm>
            <a:off x="1555391" y="1482755"/>
            <a:ext cx="7804071" cy="461665"/>
          </a:xfrm>
          <a:prstGeom prst="rect">
            <a:avLst/>
          </a:prstGeom>
          <a:noFill/>
        </p:spPr>
        <p:txBody>
          <a:bodyPr wrap="square">
            <a:spAutoFit/>
          </a:bodyPr>
          <a:lstStyle/>
          <a:p>
            <a:pPr algn="ctr">
              <a:spcAft>
                <a:spcPts val="800"/>
              </a:spcAft>
            </a:pPr>
            <a:r>
              <a:rPr lang="es-MX" sz="2400" dirty="0">
                <a:latin typeface="Tw Cen MT Condensed Extra Bold" panose="020B0803020202020204" pitchFamily="34" charset="0"/>
                <a:ea typeface="Times New Roman" panose="02020603050405020304" pitchFamily="18" charset="0"/>
                <a:cs typeface="Times New Roman" panose="02020603050405020304" pitchFamily="18" charset="0"/>
              </a:rPr>
              <a:t>SECTOR SANEAMIENTO BÁSICO</a:t>
            </a:r>
            <a:endParaRPr lang="es-CO" sz="2400" dirty="0">
              <a:effectLst/>
              <a:latin typeface="Tw Cen MT Condensed Extra Bold" panose="020B0803020202020204" pitchFamily="34" charset="0"/>
              <a:ea typeface="Times New Roman" panose="02020603050405020304" pitchFamily="18" charset="0"/>
              <a:cs typeface="Times New Roman" panose="02020603050405020304" pitchFamily="18" charset="0"/>
            </a:endParaRPr>
          </a:p>
        </p:txBody>
      </p:sp>
      <p:cxnSp>
        <p:nvCxnSpPr>
          <p:cNvPr id="1027" name="Conector recto 1026">
            <a:extLst>
              <a:ext uri="{FF2B5EF4-FFF2-40B4-BE49-F238E27FC236}">
                <a16:creationId xmlns:a16="http://schemas.microsoft.com/office/drawing/2014/main" id="{DBC2C469-3840-E4AB-AB78-9F47AC770BAF}"/>
              </a:ext>
            </a:extLst>
          </p:cNvPr>
          <p:cNvCxnSpPr>
            <a:cxnSpLocks/>
          </p:cNvCxnSpPr>
          <p:nvPr/>
        </p:nvCxnSpPr>
        <p:spPr>
          <a:xfrm>
            <a:off x="2933116" y="1979361"/>
            <a:ext cx="5642162" cy="0"/>
          </a:xfrm>
          <a:prstGeom prst="line">
            <a:avLst/>
          </a:prstGeom>
          <a:ln>
            <a:headEnd type="oval"/>
            <a:tailEnd type="oval"/>
          </a:ln>
        </p:spPr>
        <p:style>
          <a:lnRef idx="1">
            <a:schemeClr val="accent4"/>
          </a:lnRef>
          <a:fillRef idx="0">
            <a:schemeClr val="accent4"/>
          </a:fillRef>
          <a:effectRef idx="0">
            <a:schemeClr val="accent4"/>
          </a:effectRef>
          <a:fontRef idx="minor">
            <a:schemeClr val="tx1"/>
          </a:fontRef>
        </p:style>
      </p:cxnSp>
      <p:sp>
        <p:nvSpPr>
          <p:cNvPr id="1030" name="CuadroTexto 1029">
            <a:extLst>
              <a:ext uri="{FF2B5EF4-FFF2-40B4-BE49-F238E27FC236}">
                <a16:creationId xmlns:a16="http://schemas.microsoft.com/office/drawing/2014/main" id="{02285CC9-F63E-DCE6-EBD2-24578767918A}"/>
              </a:ext>
            </a:extLst>
          </p:cNvPr>
          <p:cNvSpPr txBox="1"/>
          <p:nvPr/>
        </p:nvSpPr>
        <p:spPr>
          <a:xfrm>
            <a:off x="3852862" y="4318704"/>
            <a:ext cx="4351338" cy="1494512"/>
          </a:xfrm>
          <a:prstGeom prst="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pPr algn="just">
              <a:lnSpc>
                <a:spcPct val="107000"/>
              </a:lnSpc>
              <a:spcAft>
                <a:spcPts val="800"/>
              </a:spcAft>
            </a:pPr>
            <a:r>
              <a:rPr lang="es-MX" sz="1600" dirty="0">
                <a:effectLst/>
                <a:latin typeface="Times New Roman" panose="02020603050405020304" pitchFamily="18" charset="0"/>
                <a:ea typeface="Times New Roman" panose="02020603050405020304" pitchFamily="18" charset="0"/>
                <a:cs typeface="Times New Roman" panose="02020603050405020304" pitchFamily="18" charset="0"/>
              </a:rPr>
              <a:t>Esta meta se logró mediante la gestión de la optimización del sistema de acueducto de la vereda Kennedy y corregimiento de </a:t>
            </a:r>
            <a:r>
              <a:rPr lang="es-MX" sz="1600" dirty="0" err="1">
                <a:effectLst/>
                <a:latin typeface="Times New Roman" panose="02020603050405020304" pitchFamily="18" charset="0"/>
                <a:ea typeface="Times New Roman" panose="02020603050405020304" pitchFamily="18" charset="0"/>
                <a:cs typeface="Times New Roman" panose="02020603050405020304" pitchFamily="18" charset="0"/>
              </a:rPr>
              <a:t>Palmor</a:t>
            </a:r>
            <a:r>
              <a:rPr lang="es-MX" sz="1600" dirty="0">
                <a:effectLst/>
                <a:latin typeface="Times New Roman" panose="02020603050405020304" pitchFamily="18" charset="0"/>
                <a:ea typeface="Times New Roman" panose="02020603050405020304" pitchFamily="18" charset="0"/>
                <a:cs typeface="Times New Roman" panose="02020603050405020304" pitchFamily="18" charset="0"/>
              </a:rPr>
              <a:t>, por medio de la entrega de 5.000 metros de tubería.</a:t>
            </a:r>
          </a:p>
          <a:p>
            <a:pPr algn="just">
              <a:lnSpc>
                <a:spcPct val="107000"/>
              </a:lnSpc>
              <a:spcAft>
                <a:spcPts val="800"/>
              </a:spcAft>
            </a:pPr>
            <a:endParaRPr lang="es-MX" sz="1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7" name="Conector: angular 6">
            <a:extLst>
              <a:ext uri="{FF2B5EF4-FFF2-40B4-BE49-F238E27FC236}">
                <a16:creationId xmlns:a16="http://schemas.microsoft.com/office/drawing/2014/main" id="{48D6C814-75A3-340C-8DD5-0B3E325B4721}"/>
              </a:ext>
            </a:extLst>
          </p:cNvPr>
          <p:cNvCxnSpPr>
            <a:cxnSpLocks/>
            <a:stCxn id="2" idx="3"/>
            <a:endCxn id="1030" idx="1"/>
          </p:cNvCxnSpPr>
          <p:nvPr/>
        </p:nvCxnSpPr>
        <p:spPr>
          <a:xfrm flipH="1">
            <a:off x="3852862" y="2589395"/>
            <a:ext cx="4427538" cy="2476565"/>
          </a:xfrm>
          <a:prstGeom prst="bentConnector5">
            <a:avLst>
              <a:gd name="adj1" fmla="val -5163"/>
              <a:gd name="adj2" fmla="val 45166"/>
              <a:gd name="adj3" fmla="val 105163"/>
            </a:avLst>
          </a:prstGeom>
          <a:ln>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0700566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4"/>
          <a:stretch>
            <a:fillRect/>
          </a:stretch>
        </p:blipFill>
        <p:spPr>
          <a:xfrm>
            <a:off x="0" y="6349130"/>
            <a:ext cx="433046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77C9AECC-398F-63DE-70C4-D3C3B39511D1}"/>
              </a:ext>
            </a:extLst>
          </p:cNvPr>
          <p:cNvSpPr txBox="1"/>
          <p:nvPr/>
        </p:nvSpPr>
        <p:spPr>
          <a:xfrm>
            <a:off x="1462113" y="1335911"/>
            <a:ext cx="7804071" cy="369332"/>
          </a:xfrm>
          <a:prstGeom prst="rect">
            <a:avLst/>
          </a:prstGeom>
          <a:solidFill>
            <a:schemeClr val="accent6">
              <a:lumMod val="60000"/>
              <a:lumOff val="40000"/>
            </a:schemeClr>
          </a:solidFill>
        </p:spPr>
        <p:txBody>
          <a:bodyPr wrap="square">
            <a:spAutoFit/>
          </a:bodyPr>
          <a:lstStyle/>
          <a:p>
            <a:pPr algn="ctr">
              <a:spcAft>
                <a:spcPts val="800"/>
              </a:spcAft>
            </a:pPr>
            <a:r>
              <a:rPr lang="es-MX" dirty="0">
                <a:latin typeface="Tw Cen MT Condensed Extra Bold" panose="020B0803020202020204" pitchFamily="34" charset="0"/>
                <a:ea typeface="Times New Roman" panose="02020603050405020304" pitchFamily="18" charset="0"/>
                <a:cs typeface="Times New Roman" panose="02020603050405020304" pitchFamily="18" charset="0"/>
              </a:rPr>
              <a:t>LIMPIEZA Y MANTENIMIENTOS DE  LOS CANALES PLUVIALES DEL MUNICIPIO </a:t>
            </a:r>
            <a:endParaRPr lang="es-CO" dirty="0">
              <a:effectLst/>
              <a:latin typeface="Tw Cen MT Condensed Extra Bold" panose="020B0803020202020204" pitchFamily="34" charset="0"/>
              <a:ea typeface="Times New Roman" panose="02020603050405020304" pitchFamily="18" charset="0"/>
              <a:cs typeface="Times New Roman" panose="02020603050405020304" pitchFamily="18" charset="0"/>
            </a:endParaRPr>
          </a:p>
        </p:txBody>
      </p:sp>
      <p:pic>
        <p:nvPicPr>
          <p:cNvPr id="3" name="Imagen 2" descr="Texto&#10;&#10;Descripción generada automáticamente con confianza baja">
            <a:extLst>
              <a:ext uri="{FF2B5EF4-FFF2-40B4-BE49-F238E27FC236}">
                <a16:creationId xmlns:a16="http://schemas.microsoft.com/office/drawing/2014/main" id="{D81A6AAC-E873-1D7A-4959-FCE7273BA5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3800" y="71254"/>
            <a:ext cx="2124929" cy="729773"/>
          </a:xfrm>
          <a:prstGeom prst="rect">
            <a:avLst/>
          </a:prstGeom>
        </p:spPr>
      </p:pic>
      <p:pic>
        <p:nvPicPr>
          <p:cNvPr id="21" name="Imagen 20">
            <a:extLst>
              <a:ext uri="{FF2B5EF4-FFF2-40B4-BE49-F238E27FC236}">
                <a16:creationId xmlns:a16="http://schemas.microsoft.com/office/drawing/2014/main" id="{F31420AA-2A24-215F-C3B6-C026EE6C1E6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046667" y="1836659"/>
            <a:ext cx="2648660" cy="3531547"/>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23" name="Imagen 22">
            <a:extLst>
              <a:ext uri="{FF2B5EF4-FFF2-40B4-BE49-F238E27FC236}">
                <a16:creationId xmlns:a16="http://schemas.microsoft.com/office/drawing/2014/main" id="{5BF3E9C4-D9CD-24F9-202C-35C9F9EA25E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129832" y="1821540"/>
            <a:ext cx="3615267" cy="3615267"/>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1025" name="CuadroTexto 1024">
            <a:extLst>
              <a:ext uri="{FF2B5EF4-FFF2-40B4-BE49-F238E27FC236}">
                <a16:creationId xmlns:a16="http://schemas.microsoft.com/office/drawing/2014/main" id="{9B8BFDB3-6C8D-9848-83B8-AFE9461E33DB}"/>
              </a:ext>
            </a:extLst>
          </p:cNvPr>
          <p:cNvSpPr txBox="1"/>
          <p:nvPr/>
        </p:nvSpPr>
        <p:spPr>
          <a:xfrm>
            <a:off x="1609715" y="848842"/>
            <a:ext cx="7804071" cy="461665"/>
          </a:xfrm>
          <a:prstGeom prst="rect">
            <a:avLst/>
          </a:prstGeom>
          <a:noFill/>
        </p:spPr>
        <p:txBody>
          <a:bodyPr wrap="square">
            <a:spAutoFit/>
          </a:bodyPr>
          <a:lstStyle/>
          <a:p>
            <a:pPr algn="ctr">
              <a:spcAft>
                <a:spcPts val="800"/>
              </a:spcAft>
            </a:pPr>
            <a:r>
              <a:rPr lang="es-MX" sz="2400" b="1" dirty="0">
                <a:latin typeface="Amasis MT Pro Light" panose="020B0604020202020204" pitchFamily="18" charset="0"/>
                <a:cs typeface="Times New Roman" panose="02020603050405020304" pitchFamily="18" charset="0"/>
              </a:rPr>
              <a:t>SECTOR SANEAMIENTO BÁSICO</a:t>
            </a:r>
            <a:endParaRPr lang="es-CO" sz="2400" b="1" dirty="0">
              <a:latin typeface="Amasis MT Pro Light" panose="020B0604020202020204" pitchFamily="18" charset="0"/>
              <a:cs typeface="Times New Roman" panose="02020603050405020304" pitchFamily="18" charset="0"/>
            </a:endParaRPr>
          </a:p>
        </p:txBody>
      </p:sp>
      <p:cxnSp>
        <p:nvCxnSpPr>
          <p:cNvPr id="1027" name="Conector recto 1026">
            <a:extLst>
              <a:ext uri="{FF2B5EF4-FFF2-40B4-BE49-F238E27FC236}">
                <a16:creationId xmlns:a16="http://schemas.microsoft.com/office/drawing/2014/main" id="{DBC2C469-3840-E4AB-AB78-9F47AC770BAF}"/>
              </a:ext>
            </a:extLst>
          </p:cNvPr>
          <p:cNvCxnSpPr>
            <a:cxnSpLocks/>
          </p:cNvCxnSpPr>
          <p:nvPr/>
        </p:nvCxnSpPr>
        <p:spPr>
          <a:xfrm flipV="1">
            <a:off x="1314510" y="1237427"/>
            <a:ext cx="8099276" cy="40336"/>
          </a:xfrm>
          <a:prstGeom prst="line">
            <a:avLst/>
          </a:prstGeom>
          <a:ln>
            <a:headEnd type="oval"/>
            <a:tailEnd type="oval"/>
          </a:ln>
        </p:spPr>
        <p:style>
          <a:lnRef idx="1">
            <a:schemeClr val="accent4"/>
          </a:lnRef>
          <a:fillRef idx="0">
            <a:schemeClr val="accent4"/>
          </a:fillRef>
          <a:effectRef idx="0">
            <a:schemeClr val="accent4"/>
          </a:effectRef>
          <a:fontRef idx="minor">
            <a:schemeClr val="tx1"/>
          </a:fontRef>
        </p:style>
      </p:cxnSp>
      <p:sp>
        <p:nvSpPr>
          <p:cNvPr id="1030" name="CuadroTexto 1029">
            <a:extLst>
              <a:ext uri="{FF2B5EF4-FFF2-40B4-BE49-F238E27FC236}">
                <a16:creationId xmlns:a16="http://schemas.microsoft.com/office/drawing/2014/main" id="{02285CC9-F63E-DCE6-EBD2-24578767918A}"/>
              </a:ext>
            </a:extLst>
          </p:cNvPr>
          <p:cNvSpPr txBox="1"/>
          <p:nvPr/>
        </p:nvSpPr>
        <p:spPr>
          <a:xfrm>
            <a:off x="4833624" y="5469927"/>
            <a:ext cx="2861703" cy="960071"/>
          </a:xfrm>
          <a:prstGeom prst="rect">
            <a:avLst/>
          </a:prstGeom>
          <a:ln>
            <a:solidFill>
              <a:schemeClr val="accent6">
                <a:lumMod val="75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lnSpc>
                <a:spcPct val="107000"/>
              </a:lnSpc>
              <a:spcAft>
                <a:spcPts val="800"/>
              </a:spcAft>
            </a:pPr>
            <a:r>
              <a:rPr lang="es-CO" sz="2400" b="1" dirty="0">
                <a:solidFill>
                  <a:schemeClr val="tx1"/>
                </a:solidFill>
                <a:latin typeface="Amasis MT Pro Light" panose="020B0604020202020204" pitchFamily="18" charset="0"/>
                <a:cs typeface="Times New Roman" panose="02020603050405020304" pitchFamily="18" charset="0"/>
              </a:rPr>
              <a:t>Inversión</a:t>
            </a:r>
          </a:p>
          <a:p>
            <a:pPr algn="ctr">
              <a:lnSpc>
                <a:spcPct val="107000"/>
              </a:lnSpc>
              <a:spcAft>
                <a:spcPts val="800"/>
              </a:spcAft>
            </a:pPr>
            <a:r>
              <a:rPr lang="es-CO" sz="2400" b="1" dirty="0">
                <a:solidFill>
                  <a:schemeClr val="tx1"/>
                </a:solidFill>
                <a:latin typeface="Amasis MT Pro Light" panose="020B0604020202020204" pitchFamily="18" charset="0"/>
                <a:cs typeface="Times New Roman" panose="02020603050405020304" pitchFamily="18" charset="0"/>
              </a:rPr>
              <a:t>$23.000.000</a:t>
            </a:r>
          </a:p>
        </p:txBody>
      </p:sp>
      <p:sp>
        <p:nvSpPr>
          <p:cNvPr id="1031" name="CuadroTexto 1030">
            <a:extLst>
              <a:ext uri="{FF2B5EF4-FFF2-40B4-BE49-F238E27FC236}">
                <a16:creationId xmlns:a16="http://schemas.microsoft.com/office/drawing/2014/main" id="{D37F3C24-A18E-44DA-6BD6-9B7818BA7964}"/>
              </a:ext>
            </a:extLst>
          </p:cNvPr>
          <p:cNvSpPr txBox="1"/>
          <p:nvPr/>
        </p:nvSpPr>
        <p:spPr>
          <a:xfrm>
            <a:off x="303840" y="2314160"/>
            <a:ext cx="4026620" cy="353943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50" indent="-285750" algn="just">
              <a:buFont typeface="Arial" panose="020B0604020202020204" pitchFamily="34" charset="0"/>
              <a:buChar char="•"/>
            </a:pPr>
            <a:r>
              <a:rPr lang="es-MX"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Mantenimiento y extracción de sedimentos de la sección hidráulica prolongación terreno canal simón bolívar </a:t>
            </a:r>
          </a:p>
          <a:p>
            <a:pPr marL="285750" indent="-285750" algn="just">
              <a:buFont typeface="Arial" panose="020B0604020202020204" pitchFamily="34" charset="0"/>
              <a:buChar char="•"/>
            </a:pPr>
            <a:r>
              <a:rPr lang="es-MX"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Mantenimiento y extracción de sedimentos de la sección hidráulica prolongación terreno canal Maracaibo </a:t>
            </a:r>
          </a:p>
          <a:p>
            <a:pPr marL="285750" indent="-285750" algn="just">
              <a:buFont typeface="Arial" panose="020B0604020202020204" pitchFamily="34" charset="0"/>
              <a:buChar char="•"/>
            </a:pPr>
            <a:r>
              <a:rPr lang="es-MX"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Mantenimiento canal Maracaibo parte baja</a:t>
            </a:r>
          </a:p>
          <a:p>
            <a:pPr marL="285750" indent="-285750" algn="just">
              <a:buFont typeface="Arial" panose="020B0604020202020204" pitchFamily="34" charset="0"/>
              <a:buChar char="•"/>
            </a:pPr>
            <a:r>
              <a:rPr lang="es-MX"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Mantenimiento canal simón bolívar</a:t>
            </a:r>
          </a:p>
          <a:p>
            <a:pPr marL="285750" indent="-285750" algn="just">
              <a:buFont typeface="Arial" panose="020B0604020202020204" pitchFamily="34" charset="0"/>
              <a:buChar char="•"/>
            </a:pPr>
            <a:r>
              <a:rPr lang="es-MX"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Mantenimiento canal costa verde</a:t>
            </a:r>
          </a:p>
          <a:p>
            <a:pPr marL="285750" indent="-285750" algn="just">
              <a:buFont typeface="Arial" panose="020B0604020202020204" pitchFamily="34" charset="0"/>
              <a:buChar char="•"/>
            </a:pPr>
            <a:r>
              <a:rPr lang="es-MX"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Mantenimiento y extracción de sedimentos de la sección hidráulica prolongación terreno canal agua coca </a:t>
            </a:r>
          </a:p>
          <a:p>
            <a:pPr marL="285750" indent="-285750" algn="just">
              <a:buFont typeface="Arial" panose="020B0604020202020204" pitchFamily="34" charset="0"/>
              <a:buChar char="•"/>
            </a:pPr>
            <a:r>
              <a:rPr lang="es-MX"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Mantenimiento y extracción sedimentos de mar en playa</a:t>
            </a:r>
          </a:p>
          <a:p>
            <a:pPr marL="285750" indent="-285750" algn="just">
              <a:buFont typeface="Arial" panose="020B0604020202020204" pitchFamily="34" charset="0"/>
              <a:buChar char="•"/>
            </a:pPr>
            <a:r>
              <a:rPr lang="es-MX"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 igual forma se realizaron Educación Ambiental.</a:t>
            </a:r>
          </a:p>
        </p:txBody>
      </p:sp>
    </p:spTree>
    <p:extLst>
      <p:ext uri="{BB962C8B-B14F-4D97-AF65-F5344CB8AC3E}">
        <p14:creationId xmlns:p14="http://schemas.microsoft.com/office/powerpoint/2010/main" val="7440352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4"/>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77C9AECC-398F-63DE-70C4-D3C3B39511D1}"/>
              </a:ext>
            </a:extLst>
          </p:cNvPr>
          <p:cNvSpPr txBox="1"/>
          <p:nvPr/>
        </p:nvSpPr>
        <p:spPr>
          <a:xfrm>
            <a:off x="762304" y="2680891"/>
            <a:ext cx="3949209" cy="830997"/>
          </a:xfrm>
          <a:prstGeom prst="rect">
            <a:avLst/>
          </a:prstGeom>
          <a:solidFill>
            <a:schemeClr val="accent6">
              <a:lumMod val="60000"/>
              <a:lumOff val="40000"/>
            </a:schemeClr>
          </a:solidFill>
        </p:spPr>
        <p:txBody>
          <a:bodyPr wrap="square">
            <a:spAutoFit/>
          </a:bodyPr>
          <a:lstStyle/>
          <a:p>
            <a:pPr algn="ctr">
              <a:spcAft>
                <a:spcPts val="800"/>
              </a:spcAft>
            </a:pPr>
            <a:r>
              <a:rPr lang="es-MX" sz="1600" dirty="0">
                <a:latin typeface="Tw Cen MT Condensed Extra Bold" panose="020B0803020202020204" pitchFamily="34" charset="0"/>
                <a:ea typeface="Times New Roman" panose="02020603050405020304" pitchFamily="18" charset="0"/>
                <a:cs typeface="Times New Roman" panose="02020603050405020304" pitchFamily="18" charset="0"/>
              </a:rPr>
              <a:t>CONSTRUCCIÓN DEL ALCANTARILLADO DEL BARRIO NANCY POLO Y CONSTRUCCIÓN DE EBAR (BOMBEO) 1.800 MILLONES DE PESOS </a:t>
            </a:r>
          </a:p>
        </p:txBody>
      </p:sp>
      <p:pic>
        <p:nvPicPr>
          <p:cNvPr id="3" name="Imagen 2" descr="Texto&#10;&#10;Descripción generada automáticamente con confianza baja">
            <a:extLst>
              <a:ext uri="{FF2B5EF4-FFF2-40B4-BE49-F238E27FC236}">
                <a16:creationId xmlns:a16="http://schemas.microsoft.com/office/drawing/2014/main" id="{D81A6AAC-E873-1D7A-4959-FCE7273BA5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3800" y="71254"/>
            <a:ext cx="2124929" cy="729773"/>
          </a:xfrm>
          <a:prstGeom prst="rect">
            <a:avLst/>
          </a:prstGeom>
        </p:spPr>
      </p:pic>
      <p:sp>
        <p:nvSpPr>
          <p:cNvPr id="1025" name="CuadroTexto 1024">
            <a:extLst>
              <a:ext uri="{FF2B5EF4-FFF2-40B4-BE49-F238E27FC236}">
                <a16:creationId xmlns:a16="http://schemas.microsoft.com/office/drawing/2014/main" id="{9B8BFDB3-6C8D-9848-83B8-AFE9461E33DB}"/>
              </a:ext>
            </a:extLst>
          </p:cNvPr>
          <p:cNvSpPr txBox="1"/>
          <p:nvPr/>
        </p:nvSpPr>
        <p:spPr>
          <a:xfrm>
            <a:off x="-1238324" y="2065227"/>
            <a:ext cx="7804071" cy="461665"/>
          </a:xfrm>
          <a:prstGeom prst="rect">
            <a:avLst/>
          </a:prstGeom>
          <a:noFill/>
        </p:spPr>
        <p:txBody>
          <a:bodyPr wrap="square">
            <a:spAutoFit/>
          </a:bodyPr>
          <a:lstStyle/>
          <a:p>
            <a:pPr algn="ctr">
              <a:spcAft>
                <a:spcPts val="800"/>
              </a:spcAft>
            </a:pPr>
            <a:r>
              <a:rPr lang="es-MX" sz="2400" b="1" dirty="0">
                <a:latin typeface="Amasis MT Pro Light" panose="020B0604020202020204" pitchFamily="18" charset="0"/>
                <a:cs typeface="Times New Roman" panose="02020603050405020304" pitchFamily="18" charset="0"/>
              </a:rPr>
              <a:t>SECTOR SANEAMIENTO BÁSICO</a:t>
            </a:r>
            <a:endParaRPr lang="es-CO" sz="2400" b="1" dirty="0">
              <a:latin typeface="Amasis MT Pro Light" panose="020B0604020202020204" pitchFamily="18" charset="0"/>
              <a:cs typeface="Times New Roman" panose="02020603050405020304" pitchFamily="18" charset="0"/>
            </a:endParaRPr>
          </a:p>
        </p:txBody>
      </p:sp>
      <p:cxnSp>
        <p:nvCxnSpPr>
          <p:cNvPr id="1027" name="Conector recto 1026">
            <a:extLst>
              <a:ext uri="{FF2B5EF4-FFF2-40B4-BE49-F238E27FC236}">
                <a16:creationId xmlns:a16="http://schemas.microsoft.com/office/drawing/2014/main" id="{DBC2C469-3840-E4AB-AB78-9F47AC770BAF}"/>
              </a:ext>
            </a:extLst>
          </p:cNvPr>
          <p:cNvCxnSpPr>
            <a:cxnSpLocks/>
          </p:cNvCxnSpPr>
          <p:nvPr/>
        </p:nvCxnSpPr>
        <p:spPr>
          <a:xfrm flipV="1">
            <a:off x="294988" y="2566686"/>
            <a:ext cx="4737448" cy="29153"/>
          </a:xfrm>
          <a:prstGeom prst="line">
            <a:avLst/>
          </a:prstGeom>
          <a:ln>
            <a:headEnd type="oval"/>
            <a:tailEnd type="oval"/>
          </a:ln>
        </p:spPr>
        <p:style>
          <a:lnRef idx="1">
            <a:schemeClr val="accent4"/>
          </a:lnRef>
          <a:fillRef idx="0">
            <a:schemeClr val="accent4"/>
          </a:fillRef>
          <a:effectRef idx="0">
            <a:schemeClr val="accent4"/>
          </a:effectRef>
          <a:fontRef idx="minor">
            <a:schemeClr val="tx1"/>
          </a:fontRef>
        </p:style>
      </p:cxnSp>
      <p:pic>
        <p:nvPicPr>
          <p:cNvPr id="5" name="Imagen 4">
            <a:extLst>
              <a:ext uri="{FF2B5EF4-FFF2-40B4-BE49-F238E27FC236}">
                <a16:creationId xmlns:a16="http://schemas.microsoft.com/office/drawing/2014/main" id="{55ADEC70-F2F8-F225-2228-93A8DAC637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2687" y="1495819"/>
            <a:ext cx="3235844" cy="4314459"/>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1" name="Imagen 10">
            <a:extLst>
              <a:ext uri="{FF2B5EF4-FFF2-40B4-BE49-F238E27FC236}">
                <a16:creationId xmlns:a16="http://schemas.microsoft.com/office/drawing/2014/main" id="{CFE01E1E-1F36-0083-DF32-F2B0788052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35184" y="1182085"/>
            <a:ext cx="3235844" cy="4314459"/>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4075348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4"/>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77C9AECC-398F-63DE-70C4-D3C3B39511D1}"/>
              </a:ext>
            </a:extLst>
          </p:cNvPr>
          <p:cNvSpPr txBox="1"/>
          <p:nvPr/>
        </p:nvSpPr>
        <p:spPr>
          <a:xfrm>
            <a:off x="493261" y="2081563"/>
            <a:ext cx="5052405" cy="1323439"/>
          </a:xfrm>
          <a:prstGeom prst="rect">
            <a:avLst/>
          </a:prstGeom>
          <a:solidFill>
            <a:schemeClr val="accent6">
              <a:lumMod val="60000"/>
              <a:lumOff val="40000"/>
            </a:schemeClr>
          </a:solidFill>
        </p:spPr>
        <p:txBody>
          <a:bodyPr wrap="square">
            <a:spAutoFit/>
          </a:bodyPr>
          <a:lstStyle/>
          <a:p>
            <a:pPr algn="ctr">
              <a:spcAft>
                <a:spcPts val="800"/>
              </a:spcAft>
            </a:pPr>
            <a:r>
              <a:rPr lang="es-MX" sz="2000" dirty="0">
                <a:latin typeface="Tw Cen MT Condensed Extra Bold" panose="020B0803020202020204" pitchFamily="34" charset="0"/>
                <a:ea typeface="Times New Roman" panose="02020603050405020304" pitchFamily="18" charset="0"/>
                <a:cs typeface="Times New Roman" panose="02020603050405020304" pitchFamily="18" charset="0"/>
              </a:rPr>
              <a:t>CONSTRUCCIÓN DE BOXCOULVERT DEL CANAL MARACAIBO LOCALIZADO EN LA TRANSVERSAL 13 CALLE 40 EN EL MUNICIPIO DE CIÉNAGA MAGDALENA</a:t>
            </a:r>
            <a:endParaRPr lang="es-CO" sz="2000" dirty="0">
              <a:effectLst/>
              <a:latin typeface="Tw Cen MT Condensed Extra Bold" panose="020B0803020202020204" pitchFamily="34" charset="0"/>
              <a:ea typeface="Times New Roman" panose="02020603050405020304" pitchFamily="18" charset="0"/>
              <a:cs typeface="Times New Roman" panose="02020603050405020304" pitchFamily="18" charset="0"/>
            </a:endParaRPr>
          </a:p>
        </p:txBody>
      </p:sp>
      <p:pic>
        <p:nvPicPr>
          <p:cNvPr id="3" name="Imagen 2" descr="Texto&#10;&#10;Descripción generada automáticamente con confianza baja">
            <a:extLst>
              <a:ext uri="{FF2B5EF4-FFF2-40B4-BE49-F238E27FC236}">
                <a16:creationId xmlns:a16="http://schemas.microsoft.com/office/drawing/2014/main" id="{D81A6AAC-E873-1D7A-4959-FCE7273BA5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3800" y="71254"/>
            <a:ext cx="2124929" cy="729773"/>
          </a:xfrm>
          <a:prstGeom prst="rect">
            <a:avLst/>
          </a:prstGeom>
        </p:spPr>
      </p:pic>
      <p:sp>
        <p:nvSpPr>
          <p:cNvPr id="1025" name="CuadroTexto 1024">
            <a:extLst>
              <a:ext uri="{FF2B5EF4-FFF2-40B4-BE49-F238E27FC236}">
                <a16:creationId xmlns:a16="http://schemas.microsoft.com/office/drawing/2014/main" id="{9B8BFDB3-6C8D-9848-83B8-AFE9461E33DB}"/>
              </a:ext>
            </a:extLst>
          </p:cNvPr>
          <p:cNvSpPr txBox="1"/>
          <p:nvPr/>
        </p:nvSpPr>
        <p:spPr>
          <a:xfrm>
            <a:off x="-849142" y="1415495"/>
            <a:ext cx="7804071" cy="461665"/>
          </a:xfrm>
          <a:prstGeom prst="rect">
            <a:avLst/>
          </a:prstGeom>
          <a:noFill/>
        </p:spPr>
        <p:txBody>
          <a:bodyPr wrap="square">
            <a:spAutoFit/>
          </a:bodyPr>
          <a:lstStyle/>
          <a:p>
            <a:pPr algn="ctr">
              <a:spcAft>
                <a:spcPts val="800"/>
              </a:spcAft>
            </a:pPr>
            <a:r>
              <a:rPr lang="es-MX" sz="2400" b="1" dirty="0">
                <a:latin typeface="Amasis MT Pro Light" panose="020B0604020202020204" pitchFamily="18" charset="0"/>
                <a:cs typeface="Times New Roman" panose="02020603050405020304" pitchFamily="18" charset="0"/>
              </a:rPr>
              <a:t>SECTOR SANEAMIENTO BÁSICO</a:t>
            </a:r>
            <a:endParaRPr lang="es-CO" sz="2400" b="1" dirty="0">
              <a:latin typeface="Amasis MT Pro Light" panose="020B0604020202020204" pitchFamily="18" charset="0"/>
              <a:cs typeface="Times New Roman" panose="02020603050405020304" pitchFamily="18" charset="0"/>
            </a:endParaRPr>
          </a:p>
        </p:txBody>
      </p:sp>
      <p:cxnSp>
        <p:nvCxnSpPr>
          <p:cNvPr id="1027" name="Conector recto 1026">
            <a:extLst>
              <a:ext uri="{FF2B5EF4-FFF2-40B4-BE49-F238E27FC236}">
                <a16:creationId xmlns:a16="http://schemas.microsoft.com/office/drawing/2014/main" id="{DBC2C469-3840-E4AB-AB78-9F47AC770BAF}"/>
              </a:ext>
            </a:extLst>
          </p:cNvPr>
          <p:cNvCxnSpPr>
            <a:cxnSpLocks/>
          </p:cNvCxnSpPr>
          <p:nvPr/>
        </p:nvCxnSpPr>
        <p:spPr>
          <a:xfrm>
            <a:off x="231813" y="1979361"/>
            <a:ext cx="5642162" cy="0"/>
          </a:xfrm>
          <a:prstGeom prst="line">
            <a:avLst/>
          </a:prstGeom>
          <a:ln>
            <a:headEnd type="oval"/>
            <a:tailEnd type="oval"/>
          </a:ln>
        </p:spPr>
        <p:style>
          <a:lnRef idx="1">
            <a:schemeClr val="accent4"/>
          </a:lnRef>
          <a:fillRef idx="0">
            <a:schemeClr val="accent4"/>
          </a:fillRef>
          <a:effectRef idx="0">
            <a:schemeClr val="accent4"/>
          </a:effectRef>
          <a:fontRef idx="minor">
            <a:schemeClr val="tx1"/>
          </a:fontRef>
        </p:style>
      </p:cxnSp>
      <p:sp>
        <p:nvSpPr>
          <p:cNvPr id="1030" name="CuadroTexto 1029">
            <a:extLst>
              <a:ext uri="{FF2B5EF4-FFF2-40B4-BE49-F238E27FC236}">
                <a16:creationId xmlns:a16="http://schemas.microsoft.com/office/drawing/2014/main" id="{02285CC9-F63E-DCE6-EBD2-24578767918A}"/>
              </a:ext>
            </a:extLst>
          </p:cNvPr>
          <p:cNvSpPr txBox="1"/>
          <p:nvPr/>
        </p:nvSpPr>
        <p:spPr>
          <a:xfrm>
            <a:off x="7798634" y="3908115"/>
            <a:ext cx="2861703" cy="960071"/>
          </a:xfrm>
          <a:prstGeom prst="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lnSpc>
                <a:spcPct val="107000"/>
              </a:lnSpc>
              <a:spcAft>
                <a:spcPts val="800"/>
              </a:spcAft>
            </a:pPr>
            <a:r>
              <a:rPr lang="es-CO" sz="2400" b="1" dirty="0">
                <a:solidFill>
                  <a:schemeClr val="tx1"/>
                </a:solidFill>
                <a:latin typeface="Amasis MT Pro Light" panose="020B0604020202020204" pitchFamily="18" charset="0"/>
                <a:cs typeface="Times New Roman" panose="02020603050405020304" pitchFamily="18" charset="0"/>
              </a:rPr>
              <a:t>Inversión</a:t>
            </a:r>
          </a:p>
          <a:p>
            <a:pPr algn="ctr">
              <a:lnSpc>
                <a:spcPct val="107000"/>
              </a:lnSpc>
              <a:spcAft>
                <a:spcPts val="800"/>
              </a:spcAft>
            </a:pPr>
            <a:r>
              <a:rPr lang="es-CO" sz="2400" b="1" dirty="0">
                <a:solidFill>
                  <a:schemeClr val="tx1"/>
                </a:solidFill>
                <a:latin typeface="Amasis MT Pro Light" panose="020B0604020202020204" pitchFamily="18" charset="0"/>
                <a:cs typeface="Times New Roman" panose="02020603050405020304" pitchFamily="18" charset="0"/>
              </a:rPr>
              <a:t>$196.652.940</a:t>
            </a:r>
          </a:p>
        </p:txBody>
      </p:sp>
      <p:cxnSp>
        <p:nvCxnSpPr>
          <p:cNvPr id="7" name="Conector: angular 6">
            <a:extLst>
              <a:ext uri="{FF2B5EF4-FFF2-40B4-BE49-F238E27FC236}">
                <a16:creationId xmlns:a16="http://schemas.microsoft.com/office/drawing/2014/main" id="{48D6C814-75A3-340C-8DD5-0B3E325B4721}"/>
              </a:ext>
            </a:extLst>
          </p:cNvPr>
          <p:cNvCxnSpPr>
            <a:cxnSpLocks/>
            <a:stCxn id="2" idx="3"/>
            <a:endCxn id="1030" idx="1"/>
          </p:cNvCxnSpPr>
          <p:nvPr/>
        </p:nvCxnSpPr>
        <p:spPr>
          <a:xfrm>
            <a:off x="5545666" y="2743283"/>
            <a:ext cx="2252968" cy="1644868"/>
          </a:xfrm>
          <a:prstGeom prst="bentConnector3">
            <a:avLst/>
          </a:prstGeom>
          <a:ln>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411384451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4"/>
          <a:stretch>
            <a:fillRect/>
          </a:stretch>
        </p:blipFill>
        <p:spPr>
          <a:xfrm>
            <a:off x="0" y="6349130"/>
            <a:ext cx="4800600" cy="257175"/>
          </a:xfrm>
          <a:prstGeom prst="rect">
            <a:avLst/>
          </a:prstGeom>
        </p:spPr>
      </p:pic>
      <p:sp>
        <p:nvSpPr>
          <p:cNvPr id="2" name="CuadroTexto 1">
            <a:extLst>
              <a:ext uri="{FF2B5EF4-FFF2-40B4-BE49-F238E27FC236}">
                <a16:creationId xmlns:a16="http://schemas.microsoft.com/office/drawing/2014/main" id="{77C9AECC-398F-63DE-70C4-D3C3B39511D1}"/>
              </a:ext>
            </a:extLst>
          </p:cNvPr>
          <p:cNvSpPr txBox="1"/>
          <p:nvPr/>
        </p:nvSpPr>
        <p:spPr>
          <a:xfrm>
            <a:off x="1833575" y="1295941"/>
            <a:ext cx="7835154" cy="646331"/>
          </a:xfrm>
          <a:prstGeom prst="rect">
            <a:avLst/>
          </a:prstGeom>
          <a:solidFill>
            <a:schemeClr val="accent6">
              <a:lumMod val="60000"/>
              <a:lumOff val="40000"/>
            </a:schemeClr>
          </a:solidFill>
        </p:spPr>
        <p:txBody>
          <a:bodyPr wrap="square">
            <a:spAutoFit/>
          </a:bodyPr>
          <a:lstStyle/>
          <a:p>
            <a:pPr algn="ctr">
              <a:spcAft>
                <a:spcPts val="800"/>
              </a:spcAft>
            </a:pPr>
            <a:r>
              <a:rPr lang="es-MX" dirty="0">
                <a:latin typeface="Tw Cen MT Condensed Extra Bold" panose="020B0803020202020204" pitchFamily="34" charset="0"/>
                <a:ea typeface="Times New Roman" panose="02020603050405020304" pitchFamily="18" charset="0"/>
                <a:cs typeface="Times New Roman" panose="02020603050405020304" pitchFamily="18" charset="0"/>
              </a:rPr>
              <a:t>CONSTRUCCIÓN ADECUACIÓN Y/O REPARACIONES LOCATIVAS DE LOS COMEDORES ESCOLARES EN ALGUNAS I.E. DEL MUNICIPIO DE CIÉNAGA MAGDALENA</a:t>
            </a:r>
          </a:p>
        </p:txBody>
      </p:sp>
      <p:pic>
        <p:nvPicPr>
          <p:cNvPr id="3" name="Imagen 2" descr="Texto&#10;&#10;Descripción generada automáticamente con confianza baja">
            <a:extLst>
              <a:ext uri="{FF2B5EF4-FFF2-40B4-BE49-F238E27FC236}">
                <a16:creationId xmlns:a16="http://schemas.microsoft.com/office/drawing/2014/main" id="{D81A6AAC-E873-1D7A-4959-FCE7273BA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3800" y="71254"/>
            <a:ext cx="2124929" cy="729773"/>
          </a:xfrm>
          <a:prstGeom prst="rect">
            <a:avLst/>
          </a:prstGeom>
        </p:spPr>
      </p:pic>
      <p:pic>
        <p:nvPicPr>
          <p:cNvPr id="23" name="Imagen 22">
            <a:extLst>
              <a:ext uri="{FF2B5EF4-FFF2-40B4-BE49-F238E27FC236}">
                <a16:creationId xmlns:a16="http://schemas.microsoft.com/office/drawing/2014/main" id="{5BF3E9C4-D9CD-24F9-202C-35C9F9EA25E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44348" y="2369051"/>
            <a:ext cx="5950727" cy="2677827"/>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4" name="CuadroTexto 3">
            <a:extLst>
              <a:ext uri="{FF2B5EF4-FFF2-40B4-BE49-F238E27FC236}">
                <a16:creationId xmlns:a16="http://schemas.microsoft.com/office/drawing/2014/main" id="{FDB2979D-3F57-E14A-4828-61F41DE08B6F}"/>
              </a:ext>
            </a:extLst>
          </p:cNvPr>
          <p:cNvSpPr txBox="1"/>
          <p:nvPr/>
        </p:nvSpPr>
        <p:spPr>
          <a:xfrm>
            <a:off x="1747883" y="793546"/>
            <a:ext cx="7434733" cy="461665"/>
          </a:xfrm>
          <a:prstGeom prst="rect">
            <a:avLst/>
          </a:prstGeom>
          <a:noFill/>
        </p:spPr>
        <p:txBody>
          <a:bodyPr wrap="square">
            <a:spAutoFit/>
          </a:bodyPr>
          <a:lstStyle/>
          <a:p>
            <a:pPr algn="ctr">
              <a:spcAft>
                <a:spcPts val="800"/>
              </a:spcAft>
            </a:pPr>
            <a:r>
              <a:rPr lang="es-MX" sz="2400" b="1" dirty="0">
                <a:latin typeface="Amasis MT Pro Light" panose="020B0604020202020204" pitchFamily="18" charset="0"/>
                <a:cs typeface="Times New Roman" panose="02020603050405020304" pitchFamily="18" charset="0"/>
              </a:rPr>
              <a:t>SECTOR INSTITUCIONAL</a:t>
            </a:r>
            <a:endParaRPr lang="es-CO" sz="2400" b="1" dirty="0">
              <a:latin typeface="Amasis MT Pro Light" panose="020B0604020202020204" pitchFamily="18" charset="0"/>
              <a:cs typeface="Times New Roman" panose="02020603050405020304" pitchFamily="18" charset="0"/>
            </a:endParaRPr>
          </a:p>
        </p:txBody>
      </p:sp>
      <p:cxnSp>
        <p:nvCxnSpPr>
          <p:cNvPr id="5" name="Conector recto 4">
            <a:extLst>
              <a:ext uri="{FF2B5EF4-FFF2-40B4-BE49-F238E27FC236}">
                <a16:creationId xmlns:a16="http://schemas.microsoft.com/office/drawing/2014/main" id="{B62681FA-4BD6-70A1-F595-9CDC741661EB}"/>
              </a:ext>
            </a:extLst>
          </p:cNvPr>
          <p:cNvCxnSpPr>
            <a:cxnSpLocks/>
          </p:cNvCxnSpPr>
          <p:nvPr/>
        </p:nvCxnSpPr>
        <p:spPr>
          <a:xfrm flipV="1">
            <a:off x="1616477" y="1183890"/>
            <a:ext cx="8052252" cy="55877"/>
          </a:xfrm>
          <a:prstGeom prst="line">
            <a:avLst/>
          </a:prstGeom>
          <a:ln>
            <a:headEnd type="oval"/>
            <a:tailEnd type="oval"/>
          </a:ln>
        </p:spPr>
        <p:style>
          <a:lnRef idx="1">
            <a:schemeClr val="accent4"/>
          </a:lnRef>
          <a:fillRef idx="0">
            <a:schemeClr val="accent4"/>
          </a:fillRef>
          <a:effectRef idx="0">
            <a:schemeClr val="accent4"/>
          </a:effectRef>
          <a:fontRef idx="minor">
            <a:schemeClr val="tx1"/>
          </a:fontRef>
        </p:style>
      </p:cxnSp>
      <p:sp>
        <p:nvSpPr>
          <p:cNvPr id="11" name="CuadroTexto 10">
            <a:extLst>
              <a:ext uri="{FF2B5EF4-FFF2-40B4-BE49-F238E27FC236}">
                <a16:creationId xmlns:a16="http://schemas.microsoft.com/office/drawing/2014/main" id="{7CE4EA91-97EC-AAFF-A21F-1A5CAC76D881}"/>
              </a:ext>
            </a:extLst>
          </p:cNvPr>
          <p:cNvSpPr txBox="1"/>
          <p:nvPr/>
        </p:nvSpPr>
        <p:spPr>
          <a:xfrm>
            <a:off x="6553216" y="2048757"/>
            <a:ext cx="4648199" cy="3888244"/>
          </a:xfrm>
          <a:prstGeom prst="rect">
            <a:avLst/>
          </a:prstGeom>
        </p:spPr>
        <p:style>
          <a:lnRef idx="2">
            <a:schemeClr val="accent5"/>
          </a:lnRef>
          <a:fillRef idx="1">
            <a:schemeClr val="lt1"/>
          </a:fillRef>
          <a:effectRef idx="0">
            <a:schemeClr val="accent5"/>
          </a:effectRef>
          <a:fontRef idx="minor">
            <a:schemeClr val="dk1"/>
          </a:fontRef>
        </p:style>
        <p:txBody>
          <a:bodyPr wrap="square" numCol="1">
            <a:spAutoFit/>
          </a:bodyPr>
          <a:lstStyle/>
          <a:p>
            <a:pPr algn="just">
              <a:spcAft>
                <a:spcPts val="800"/>
              </a:spcAft>
            </a:pPr>
            <a:r>
              <a:rPr lang="es-ES" sz="1200" dirty="0">
                <a:solidFill>
                  <a:srgbClr val="000000"/>
                </a:solidFill>
                <a:latin typeface="Gill Sans MT" panose="020B0502020104020203" pitchFamily="34" charset="0"/>
                <a:ea typeface="Times New Roman" panose="02020603050405020304" pitchFamily="18" charset="0"/>
              </a:rPr>
              <a:t>S</a:t>
            </a:r>
            <a:r>
              <a:rPr lang="es-ES" sz="1200" dirty="0">
                <a:solidFill>
                  <a:srgbClr val="000000"/>
                </a:solidFill>
                <a:effectLst/>
                <a:latin typeface="Gill Sans MT" panose="020B0502020104020203" pitchFamily="34" charset="0"/>
                <a:ea typeface="Times New Roman" panose="02020603050405020304" pitchFamily="18" charset="0"/>
              </a:rPr>
              <a:t>e intervinieron  10 Instituciones Educativas del municipio con el fin de mejorar las condiciones de sus baterías sanitarias,  de adecuar unas infraestructuras que cumplan con todos los lineamientos y estándares técnicos de calidad, </a:t>
            </a:r>
            <a:r>
              <a:rPr lang="es-MX" sz="1200" dirty="0">
                <a:solidFill>
                  <a:srgbClr val="000000"/>
                </a:solidFill>
                <a:effectLst/>
                <a:latin typeface="Gill Sans MT" panose="020B0502020104020203" pitchFamily="34" charset="0"/>
                <a:ea typeface="Times New Roman" panose="02020603050405020304" pitchFamily="18" charset="0"/>
              </a:rPr>
              <a:t>tendrán la capacidad para atender 11.155 estudiantes matriculados en las I.E. beneficiadas, las cuales son:</a:t>
            </a:r>
            <a:endParaRPr lang="es-ES" sz="1200" dirty="0">
              <a:solidFill>
                <a:srgbClr val="000000"/>
              </a:solidFill>
              <a:effectLst/>
              <a:latin typeface="Gill Sans MT" panose="020B0502020104020203" pitchFamily="34" charset="0"/>
              <a:ea typeface="Times New Roman" panose="02020603050405020304" pitchFamily="18" charset="0"/>
            </a:endParaRPr>
          </a:p>
          <a:p>
            <a:pPr marL="171450" indent="-171450" algn="just">
              <a:spcAft>
                <a:spcPts val="800"/>
              </a:spcAft>
              <a:buFont typeface="Arial" panose="020B0604020202020204" pitchFamily="34" charset="0"/>
              <a:buChar char="•"/>
            </a:pPr>
            <a:r>
              <a:rPr lang="es-ES" sz="1200" dirty="0">
                <a:solidFill>
                  <a:srgbClr val="000000"/>
                </a:solidFill>
                <a:effectLst/>
                <a:latin typeface="Gill Sans MT" panose="020B0502020104020203" pitchFamily="34" charset="0"/>
                <a:ea typeface="Times New Roman" panose="02020603050405020304" pitchFamily="18" charset="0"/>
              </a:rPr>
              <a:t>I.E. San Juan del Córdoba</a:t>
            </a:r>
          </a:p>
          <a:p>
            <a:pPr marL="171450" indent="-171450" algn="just">
              <a:spcAft>
                <a:spcPts val="800"/>
              </a:spcAft>
              <a:buFont typeface="Arial" panose="020B0604020202020204" pitchFamily="34" charset="0"/>
              <a:buChar char="•"/>
            </a:pPr>
            <a:r>
              <a:rPr lang="es-ES" sz="1200" dirty="0">
                <a:solidFill>
                  <a:srgbClr val="000000"/>
                </a:solidFill>
                <a:effectLst/>
                <a:latin typeface="Gill Sans MT" panose="020B0502020104020203" pitchFamily="34" charset="0"/>
                <a:ea typeface="Times New Roman" panose="02020603050405020304" pitchFamily="18" charset="0"/>
              </a:rPr>
              <a:t>I.E. La maría</a:t>
            </a:r>
          </a:p>
          <a:p>
            <a:pPr marL="171450" indent="-171450" algn="just">
              <a:spcAft>
                <a:spcPts val="800"/>
              </a:spcAft>
              <a:buFont typeface="Arial" panose="020B0604020202020204" pitchFamily="34" charset="0"/>
              <a:buChar char="•"/>
            </a:pPr>
            <a:r>
              <a:rPr lang="es-ES" sz="1200" dirty="0">
                <a:solidFill>
                  <a:srgbClr val="000000"/>
                </a:solidFill>
                <a:effectLst/>
                <a:latin typeface="Gill Sans MT" panose="020B0502020104020203" pitchFamily="34" charset="0"/>
                <a:ea typeface="Times New Roman" panose="02020603050405020304" pitchFamily="18" charset="0"/>
              </a:rPr>
              <a:t>I.E. La Alianza</a:t>
            </a:r>
          </a:p>
          <a:p>
            <a:pPr marL="171450" indent="-171450" algn="just">
              <a:spcAft>
                <a:spcPts val="800"/>
              </a:spcAft>
              <a:buFont typeface="Arial" panose="020B0604020202020204" pitchFamily="34" charset="0"/>
              <a:buChar char="•"/>
            </a:pPr>
            <a:r>
              <a:rPr lang="es-ES" sz="1200" dirty="0">
                <a:solidFill>
                  <a:srgbClr val="000000"/>
                </a:solidFill>
                <a:effectLst/>
                <a:latin typeface="Gill Sans MT" panose="020B0502020104020203" pitchFamily="34" charset="0"/>
                <a:ea typeface="Times New Roman" panose="02020603050405020304" pitchFamily="18" charset="0"/>
              </a:rPr>
              <a:t>I.E. Liceo Moderno del Sur</a:t>
            </a:r>
          </a:p>
          <a:p>
            <a:pPr marL="171450" indent="-171450" algn="just">
              <a:spcAft>
                <a:spcPts val="800"/>
              </a:spcAft>
              <a:buFont typeface="Arial" panose="020B0604020202020204" pitchFamily="34" charset="0"/>
              <a:buChar char="•"/>
            </a:pPr>
            <a:r>
              <a:rPr lang="es-ES" sz="1200" dirty="0">
                <a:solidFill>
                  <a:srgbClr val="000000"/>
                </a:solidFill>
                <a:effectLst/>
                <a:latin typeface="Gill Sans MT" panose="020B0502020104020203" pitchFamily="34" charset="0"/>
                <a:ea typeface="Times New Roman" panose="02020603050405020304" pitchFamily="18" charset="0"/>
              </a:rPr>
              <a:t>I.E. Manuel J del Castillo</a:t>
            </a:r>
          </a:p>
          <a:p>
            <a:pPr marL="171450" indent="-171450" algn="just">
              <a:spcAft>
                <a:spcPts val="800"/>
              </a:spcAft>
              <a:buFont typeface="Arial" panose="020B0604020202020204" pitchFamily="34" charset="0"/>
              <a:buChar char="•"/>
            </a:pPr>
            <a:r>
              <a:rPr lang="es-ES" sz="1200" dirty="0">
                <a:solidFill>
                  <a:srgbClr val="000000"/>
                </a:solidFill>
                <a:effectLst/>
                <a:latin typeface="Gill Sans MT" panose="020B0502020104020203" pitchFamily="34" charset="0"/>
                <a:ea typeface="Times New Roman" panose="02020603050405020304" pitchFamily="18" charset="0"/>
              </a:rPr>
              <a:t>I.E. Carlos García </a:t>
            </a:r>
            <a:r>
              <a:rPr lang="es-ES" sz="1200" dirty="0" err="1">
                <a:solidFill>
                  <a:srgbClr val="000000"/>
                </a:solidFill>
                <a:effectLst/>
                <a:latin typeface="Gill Sans MT" panose="020B0502020104020203" pitchFamily="34" charset="0"/>
                <a:ea typeface="Times New Roman" panose="02020603050405020304" pitchFamily="18" charset="0"/>
              </a:rPr>
              <a:t>Mayorca</a:t>
            </a:r>
            <a:endParaRPr lang="es-ES" sz="1200" dirty="0">
              <a:solidFill>
                <a:srgbClr val="000000"/>
              </a:solidFill>
              <a:effectLst/>
              <a:latin typeface="Gill Sans MT" panose="020B0502020104020203" pitchFamily="34" charset="0"/>
              <a:ea typeface="Times New Roman" panose="02020603050405020304" pitchFamily="18" charset="0"/>
            </a:endParaRPr>
          </a:p>
          <a:p>
            <a:pPr marL="171450" indent="-171450" algn="just">
              <a:spcAft>
                <a:spcPts val="800"/>
              </a:spcAft>
              <a:buFont typeface="Arial" panose="020B0604020202020204" pitchFamily="34" charset="0"/>
              <a:buChar char="•"/>
            </a:pPr>
            <a:r>
              <a:rPr lang="es-ES" sz="1200" dirty="0">
                <a:solidFill>
                  <a:srgbClr val="000000"/>
                </a:solidFill>
                <a:latin typeface="Gill Sans MT" panose="020B0502020104020203" pitchFamily="34" charset="0"/>
                <a:ea typeface="Times New Roman" panose="02020603050405020304" pitchFamily="18" charset="0"/>
              </a:rPr>
              <a:t>I.E Enoc Mendoza</a:t>
            </a:r>
          </a:p>
          <a:p>
            <a:pPr marL="171450" indent="-171450" algn="just">
              <a:spcAft>
                <a:spcPts val="800"/>
              </a:spcAft>
              <a:buFont typeface="Arial" panose="020B0604020202020204" pitchFamily="34" charset="0"/>
              <a:buChar char="•"/>
            </a:pPr>
            <a:r>
              <a:rPr lang="es-ES" sz="1200" dirty="0">
                <a:solidFill>
                  <a:srgbClr val="000000"/>
                </a:solidFill>
                <a:latin typeface="Gill Sans MT" panose="020B0502020104020203" pitchFamily="34" charset="0"/>
                <a:ea typeface="Times New Roman" panose="02020603050405020304" pitchFamily="18" charset="0"/>
              </a:rPr>
              <a:t>I.E Rural Sevillano</a:t>
            </a:r>
          </a:p>
          <a:p>
            <a:pPr marL="171450" indent="-171450" algn="just">
              <a:spcAft>
                <a:spcPts val="800"/>
              </a:spcAft>
              <a:buFont typeface="Arial" panose="020B0604020202020204" pitchFamily="34" charset="0"/>
              <a:buChar char="•"/>
            </a:pPr>
            <a:r>
              <a:rPr lang="es-ES" sz="1200" dirty="0">
                <a:solidFill>
                  <a:srgbClr val="000000"/>
                </a:solidFill>
                <a:effectLst/>
                <a:latin typeface="Gill Sans MT" panose="020B0502020104020203" pitchFamily="34" charset="0"/>
                <a:ea typeface="Times New Roman" panose="02020603050405020304" pitchFamily="18" charset="0"/>
              </a:rPr>
              <a:t>I.E. Darío </a:t>
            </a:r>
            <a:r>
              <a:rPr lang="es-ES" sz="1200" dirty="0" err="1">
                <a:solidFill>
                  <a:srgbClr val="000000"/>
                </a:solidFill>
                <a:effectLst/>
                <a:latin typeface="Gill Sans MT" panose="020B0502020104020203" pitchFamily="34" charset="0"/>
                <a:ea typeface="Times New Roman" panose="02020603050405020304" pitchFamily="18" charset="0"/>
              </a:rPr>
              <a:t>Torregroza</a:t>
            </a:r>
            <a:endParaRPr lang="es-ES" sz="1200" dirty="0">
              <a:solidFill>
                <a:srgbClr val="000000"/>
              </a:solidFill>
              <a:latin typeface="Gill Sans MT" panose="020B0502020104020203" pitchFamily="34" charset="0"/>
              <a:ea typeface="Times New Roman" panose="02020603050405020304" pitchFamily="18" charset="0"/>
            </a:endParaRPr>
          </a:p>
          <a:p>
            <a:pPr marL="171450" indent="-171450" algn="just">
              <a:spcAft>
                <a:spcPts val="800"/>
              </a:spcAft>
              <a:buFont typeface="Arial" panose="020B0604020202020204" pitchFamily="34" charset="0"/>
              <a:buChar char="•"/>
            </a:pPr>
            <a:r>
              <a:rPr lang="es-ES" sz="1200" dirty="0">
                <a:solidFill>
                  <a:srgbClr val="000000"/>
                </a:solidFill>
                <a:effectLst/>
                <a:latin typeface="Gill Sans MT" panose="020B0502020104020203" pitchFamily="34" charset="0"/>
                <a:ea typeface="Times New Roman" panose="02020603050405020304" pitchFamily="18" charset="0"/>
              </a:rPr>
              <a:t>I.E. Virginia Gómez. </a:t>
            </a:r>
            <a:endParaRPr lang="es-CO" sz="1050" dirty="0">
              <a:effectLst/>
              <a:latin typeface="Gill Sans MT" panose="020B0502020104020203" pitchFamily="34" charset="0"/>
              <a:ea typeface="Times New Roman" panose="02020603050405020304" pitchFamily="18" charset="0"/>
              <a:cs typeface="Times New Roman" panose="02020603050405020304" pitchFamily="18" charset="0"/>
            </a:endParaRPr>
          </a:p>
        </p:txBody>
      </p:sp>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8967019" y="5564467"/>
            <a:ext cx="3806160" cy="1293533"/>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9C2E2CE6-528B-766D-A9E6-927073437D10}"/>
              </a:ext>
            </a:extLst>
          </p:cNvPr>
          <p:cNvSpPr txBox="1"/>
          <p:nvPr/>
        </p:nvSpPr>
        <p:spPr>
          <a:xfrm>
            <a:off x="1981199" y="5290447"/>
            <a:ext cx="2655195" cy="96007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lnSpc>
                <a:spcPct val="107000"/>
              </a:lnSpc>
              <a:spcAft>
                <a:spcPts val="800"/>
              </a:spcAft>
            </a:pPr>
            <a:r>
              <a:rPr lang="es-CO" sz="2400" b="1" dirty="0">
                <a:solidFill>
                  <a:schemeClr val="tx1"/>
                </a:solidFill>
                <a:latin typeface="Amasis MT Pro Light" panose="020B0604020202020204" pitchFamily="18" charset="0"/>
                <a:cs typeface="Times New Roman" panose="02020603050405020304" pitchFamily="18" charset="0"/>
              </a:rPr>
              <a:t>Inversión</a:t>
            </a:r>
          </a:p>
          <a:p>
            <a:pPr algn="ctr">
              <a:lnSpc>
                <a:spcPct val="107000"/>
              </a:lnSpc>
              <a:spcAft>
                <a:spcPts val="800"/>
              </a:spcAft>
            </a:pPr>
            <a:r>
              <a:rPr lang="es-CO" sz="2400" b="1" dirty="0">
                <a:solidFill>
                  <a:schemeClr val="tx1"/>
                </a:solidFill>
                <a:latin typeface="Amasis MT Pro Light" panose="020B0604020202020204" pitchFamily="18" charset="0"/>
                <a:cs typeface="Times New Roman" panose="02020603050405020304" pitchFamily="18" charset="0"/>
              </a:rPr>
              <a:t>$3.617.739.642</a:t>
            </a:r>
          </a:p>
        </p:txBody>
      </p:sp>
    </p:spTree>
    <p:extLst>
      <p:ext uri="{BB962C8B-B14F-4D97-AF65-F5344CB8AC3E}">
        <p14:creationId xmlns:p14="http://schemas.microsoft.com/office/powerpoint/2010/main" val="9188381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4"/>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9182616" y="5659779"/>
            <a:ext cx="3544481" cy="1204601"/>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77C9AECC-398F-63DE-70C4-D3C3B39511D1}"/>
              </a:ext>
            </a:extLst>
          </p:cNvPr>
          <p:cNvSpPr txBox="1"/>
          <p:nvPr/>
        </p:nvSpPr>
        <p:spPr>
          <a:xfrm>
            <a:off x="1747883" y="1410300"/>
            <a:ext cx="7818148" cy="738664"/>
          </a:xfrm>
          <a:prstGeom prst="rect">
            <a:avLst/>
          </a:prstGeom>
          <a:solidFill>
            <a:schemeClr val="accent6">
              <a:lumMod val="60000"/>
              <a:lumOff val="40000"/>
            </a:schemeClr>
          </a:solidFill>
        </p:spPr>
        <p:txBody>
          <a:bodyPr wrap="square">
            <a:spAutoFit/>
          </a:bodyPr>
          <a:lstStyle/>
          <a:p>
            <a:pPr algn="ctr">
              <a:spcAft>
                <a:spcPts val="800"/>
              </a:spcAft>
            </a:pPr>
            <a:r>
              <a:rPr lang="es-MX" sz="1400" dirty="0">
                <a:latin typeface="Tw Cen MT Condensed Extra Bold" panose="020B0803020202020204" pitchFamily="34" charset="0"/>
                <a:ea typeface="Times New Roman" panose="02020603050405020304" pitchFamily="18" charset="0"/>
                <a:cs typeface="Times New Roman" panose="02020603050405020304" pitchFamily="18" charset="0"/>
              </a:rPr>
              <a:t>ATENCIÓN DE EMERGENCIA EDUCATIVA OCASIONADA POR LAS FUERTES LLUVIAS PARA LA RECONSTRUCCIÓN DE 11 AULAS EDUCATIVAS EN EL INSTITUCIÓN EDUCATIVA SAN JUAN DEL CORDOBA EN EL MUNICIPIO DE CIÉNAGA MAGDALENA</a:t>
            </a:r>
            <a:endParaRPr lang="es-CO" sz="1400" dirty="0">
              <a:effectLst/>
              <a:latin typeface="Tw Cen MT Condensed Extra Bold" panose="020B0803020202020204" pitchFamily="34" charset="0"/>
              <a:ea typeface="Times New Roman" panose="02020603050405020304" pitchFamily="18" charset="0"/>
              <a:cs typeface="Times New Roman" panose="02020603050405020304" pitchFamily="18" charset="0"/>
            </a:endParaRPr>
          </a:p>
        </p:txBody>
      </p:sp>
      <p:pic>
        <p:nvPicPr>
          <p:cNvPr id="3" name="Imagen 2" descr="Texto&#10;&#10;Descripción generada automáticamente con confianza baja">
            <a:extLst>
              <a:ext uri="{FF2B5EF4-FFF2-40B4-BE49-F238E27FC236}">
                <a16:creationId xmlns:a16="http://schemas.microsoft.com/office/drawing/2014/main" id="{D81A6AAC-E873-1D7A-4959-FCE7273BA5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3800" y="71254"/>
            <a:ext cx="2124929" cy="729773"/>
          </a:xfrm>
          <a:prstGeom prst="rect">
            <a:avLst/>
          </a:prstGeom>
        </p:spPr>
      </p:pic>
      <p:pic>
        <p:nvPicPr>
          <p:cNvPr id="21" name="Imagen 20">
            <a:extLst>
              <a:ext uri="{FF2B5EF4-FFF2-40B4-BE49-F238E27FC236}">
                <a16:creationId xmlns:a16="http://schemas.microsoft.com/office/drawing/2014/main" id="{F31420AA-2A24-215F-C3B6-C026EE6C1E6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36357" y="2303806"/>
            <a:ext cx="2524449" cy="3365932"/>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23" name="Imagen 22">
            <a:extLst>
              <a:ext uri="{FF2B5EF4-FFF2-40B4-BE49-F238E27FC236}">
                <a16:creationId xmlns:a16="http://schemas.microsoft.com/office/drawing/2014/main" id="{5BF3E9C4-D9CD-24F9-202C-35C9F9EA25E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897991" y="2293848"/>
            <a:ext cx="2524449" cy="3365931"/>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4" name="CuadroTexto 3">
            <a:extLst>
              <a:ext uri="{FF2B5EF4-FFF2-40B4-BE49-F238E27FC236}">
                <a16:creationId xmlns:a16="http://schemas.microsoft.com/office/drawing/2014/main" id="{FDB2979D-3F57-E14A-4828-61F41DE08B6F}"/>
              </a:ext>
            </a:extLst>
          </p:cNvPr>
          <p:cNvSpPr txBox="1"/>
          <p:nvPr/>
        </p:nvSpPr>
        <p:spPr>
          <a:xfrm>
            <a:off x="1747883" y="911499"/>
            <a:ext cx="7434733" cy="461665"/>
          </a:xfrm>
          <a:prstGeom prst="rect">
            <a:avLst/>
          </a:prstGeom>
          <a:noFill/>
        </p:spPr>
        <p:txBody>
          <a:bodyPr wrap="square">
            <a:spAutoFit/>
          </a:bodyPr>
          <a:lstStyle/>
          <a:p>
            <a:pPr algn="ctr">
              <a:spcAft>
                <a:spcPts val="800"/>
              </a:spcAft>
            </a:pPr>
            <a:r>
              <a:rPr lang="es-MX" sz="2400" b="1" dirty="0">
                <a:latin typeface="Amasis MT Pro Light" panose="020B0604020202020204" pitchFamily="18" charset="0"/>
                <a:cs typeface="Times New Roman" panose="02020603050405020304" pitchFamily="18" charset="0"/>
              </a:rPr>
              <a:t>SECTOR INSTITUCIONAL</a:t>
            </a:r>
            <a:endParaRPr lang="es-CO" sz="2400" b="1" dirty="0">
              <a:latin typeface="Amasis MT Pro Light" panose="020B0604020202020204" pitchFamily="18" charset="0"/>
              <a:cs typeface="Times New Roman" panose="02020603050405020304" pitchFamily="18" charset="0"/>
            </a:endParaRPr>
          </a:p>
        </p:txBody>
      </p:sp>
      <p:cxnSp>
        <p:nvCxnSpPr>
          <p:cNvPr id="5" name="Conector recto 4">
            <a:extLst>
              <a:ext uri="{FF2B5EF4-FFF2-40B4-BE49-F238E27FC236}">
                <a16:creationId xmlns:a16="http://schemas.microsoft.com/office/drawing/2014/main" id="{B62681FA-4BD6-70A1-F595-9CDC741661EB}"/>
              </a:ext>
            </a:extLst>
          </p:cNvPr>
          <p:cNvCxnSpPr>
            <a:cxnSpLocks/>
          </p:cNvCxnSpPr>
          <p:nvPr/>
        </p:nvCxnSpPr>
        <p:spPr>
          <a:xfrm flipV="1">
            <a:off x="1616477" y="1300098"/>
            <a:ext cx="8052252" cy="55877"/>
          </a:xfrm>
          <a:prstGeom prst="line">
            <a:avLst/>
          </a:prstGeom>
          <a:ln>
            <a:headEnd type="oval"/>
            <a:tailEnd type="oval"/>
          </a:ln>
        </p:spPr>
        <p:style>
          <a:lnRef idx="1">
            <a:schemeClr val="accent4"/>
          </a:lnRef>
          <a:fillRef idx="0">
            <a:schemeClr val="accent4"/>
          </a:fillRef>
          <a:effectRef idx="0">
            <a:schemeClr val="accent4"/>
          </a:effectRef>
          <a:fontRef idx="minor">
            <a:schemeClr val="tx1"/>
          </a:fontRef>
        </p:style>
      </p:cxnSp>
      <p:sp>
        <p:nvSpPr>
          <p:cNvPr id="7" name="CuadroTexto 6">
            <a:extLst>
              <a:ext uri="{FF2B5EF4-FFF2-40B4-BE49-F238E27FC236}">
                <a16:creationId xmlns:a16="http://schemas.microsoft.com/office/drawing/2014/main" id="{9C2E2CE6-528B-766D-A9E6-927073437D10}"/>
              </a:ext>
            </a:extLst>
          </p:cNvPr>
          <p:cNvSpPr txBox="1"/>
          <p:nvPr/>
        </p:nvSpPr>
        <p:spPr>
          <a:xfrm>
            <a:off x="5043218" y="5888590"/>
            <a:ext cx="2726254" cy="960071"/>
          </a:xfrm>
          <a:prstGeom prst="rect">
            <a:avLst/>
          </a:prstGeom>
          <a:ln>
            <a:solidFill>
              <a:schemeClr val="accent6">
                <a:lumMod val="75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lnSpc>
                <a:spcPct val="107000"/>
              </a:lnSpc>
              <a:spcAft>
                <a:spcPts val="800"/>
              </a:spcAft>
            </a:pPr>
            <a:r>
              <a:rPr lang="es-CO" sz="2400" b="1" dirty="0">
                <a:solidFill>
                  <a:schemeClr val="tx1"/>
                </a:solidFill>
                <a:latin typeface="Amasis MT Pro Light" panose="020B0604020202020204" pitchFamily="18" charset="0"/>
                <a:cs typeface="Times New Roman" panose="02020603050405020304" pitchFamily="18" charset="0"/>
              </a:rPr>
              <a:t>Inversión</a:t>
            </a:r>
          </a:p>
          <a:p>
            <a:pPr algn="ctr">
              <a:lnSpc>
                <a:spcPct val="107000"/>
              </a:lnSpc>
              <a:spcAft>
                <a:spcPts val="800"/>
              </a:spcAft>
            </a:pPr>
            <a:r>
              <a:rPr lang="es-CO" sz="2400" b="1" dirty="0">
                <a:solidFill>
                  <a:schemeClr val="tx1"/>
                </a:solidFill>
                <a:latin typeface="Amasis MT Pro Light" panose="020B0604020202020204" pitchFamily="18" charset="0"/>
                <a:cs typeface="Times New Roman" panose="02020603050405020304" pitchFamily="18" charset="0"/>
              </a:rPr>
              <a:t>$329.384.719</a:t>
            </a:r>
          </a:p>
        </p:txBody>
      </p:sp>
      <p:pic>
        <p:nvPicPr>
          <p:cNvPr id="9" name="Imagen 8">
            <a:extLst>
              <a:ext uri="{FF2B5EF4-FFF2-40B4-BE49-F238E27FC236}">
                <a16:creationId xmlns:a16="http://schemas.microsoft.com/office/drawing/2014/main" id="{F394CD84-D0F8-7FAA-8F25-00B7AB35A18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214324" y="2303807"/>
            <a:ext cx="2524448" cy="3365931"/>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547BCF84-9C19-8034-2928-5C702827BCD7}"/>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675957" y="2293846"/>
            <a:ext cx="2524449" cy="3365933"/>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7597025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4"/>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9451731" y="5750114"/>
            <a:ext cx="3259902" cy="1107886"/>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77C9AECC-398F-63DE-70C4-D3C3B39511D1}"/>
              </a:ext>
            </a:extLst>
          </p:cNvPr>
          <p:cNvSpPr txBox="1"/>
          <p:nvPr/>
        </p:nvSpPr>
        <p:spPr>
          <a:xfrm>
            <a:off x="1981199" y="1438211"/>
            <a:ext cx="7220271" cy="646331"/>
          </a:xfrm>
          <a:prstGeom prst="rect">
            <a:avLst/>
          </a:prstGeom>
          <a:solidFill>
            <a:schemeClr val="accent6">
              <a:lumMod val="60000"/>
              <a:lumOff val="40000"/>
            </a:schemeClr>
          </a:solidFill>
        </p:spPr>
        <p:txBody>
          <a:bodyPr wrap="square">
            <a:spAutoFit/>
          </a:bodyPr>
          <a:lstStyle/>
          <a:p>
            <a:pPr algn="ctr">
              <a:spcAft>
                <a:spcPts val="800"/>
              </a:spcAft>
            </a:pPr>
            <a:r>
              <a:rPr lang="es-MX" dirty="0">
                <a:latin typeface="Tw Cen MT Condensed Extra Bold" panose="020B0803020202020204" pitchFamily="34" charset="0"/>
                <a:ea typeface="Times New Roman" panose="02020603050405020304" pitchFamily="18" charset="0"/>
                <a:cs typeface="Times New Roman" panose="02020603050405020304" pitchFamily="18" charset="0"/>
              </a:rPr>
              <a:t>ADECUACIÓN DE LAS OFICINAS DEL C.T.I. EN EL MUNICIPIO DE CIÉNAGA MAGDALENA</a:t>
            </a:r>
            <a:endParaRPr lang="es-CO" dirty="0">
              <a:effectLst/>
              <a:latin typeface="Tw Cen MT Condensed Extra Bold" panose="020B0803020202020204" pitchFamily="34" charset="0"/>
              <a:ea typeface="Times New Roman" panose="02020603050405020304" pitchFamily="18" charset="0"/>
              <a:cs typeface="Times New Roman" panose="02020603050405020304" pitchFamily="18" charset="0"/>
            </a:endParaRPr>
          </a:p>
        </p:txBody>
      </p:sp>
      <p:pic>
        <p:nvPicPr>
          <p:cNvPr id="3" name="Imagen 2" descr="Texto&#10;&#10;Descripción generada automáticamente con confianza baja">
            <a:extLst>
              <a:ext uri="{FF2B5EF4-FFF2-40B4-BE49-F238E27FC236}">
                <a16:creationId xmlns:a16="http://schemas.microsoft.com/office/drawing/2014/main" id="{D81A6AAC-E873-1D7A-4959-FCE7273BA5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3800" y="71254"/>
            <a:ext cx="2124929" cy="729773"/>
          </a:xfrm>
          <a:prstGeom prst="rect">
            <a:avLst/>
          </a:prstGeom>
        </p:spPr>
      </p:pic>
      <p:pic>
        <p:nvPicPr>
          <p:cNvPr id="21" name="Imagen 20">
            <a:extLst>
              <a:ext uri="{FF2B5EF4-FFF2-40B4-BE49-F238E27FC236}">
                <a16:creationId xmlns:a16="http://schemas.microsoft.com/office/drawing/2014/main" id="{F31420AA-2A24-215F-C3B6-C026EE6C1E6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36357" y="2200774"/>
            <a:ext cx="2524449" cy="3365932"/>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23" name="Imagen 22">
            <a:extLst>
              <a:ext uri="{FF2B5EF4-FFF2-40B4-BE49-F238E27FC236}">
                <a16:creationId xmlns:a16="http://schemas.microsoft.com/office/drawing/2014/main" id="{5BF3E9C4-D9CD-24F9-202C-35C9F9EA25E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972339" y="2225551"/>
            <a:ext cx="2450101" cy="3266802"/>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4" name="CuadroTexto 3">
            <a:extLst>
              <a:ext uri="{FF2B5EF4-FFF2-40B4-BE49-F238E27FC236}">
                <a16:creationId xmlns:a16="http://schemas.microsoft.com/office/drawing/2014/main" id="{FDB2979D-3F57-E14A-4828-61F41DE08B6F}"/>
              </a:ext>
            </a:extLst>
          </p:cNvPr>
          <p:cNvSpPr txBox="1"/>
          <p:nvPr/>
        </p:nvSpPr>
        <p:spPr>
          <a:xfrm>
            <a:off x="1747883" y="911499"/>
            <a:ext cx="7434733" cy="461665"/>
          </a:xfrm>
          <a:prstGeom prst="rect">
            <a:avLst/>
          </a:prstGeom>
          <a:noFill/>
        </p:spPr>
        <p:txBody>
          <a:bodyPr wrap="square">
            <a:spAutoFit/>
          </a:bodyPr>
          <a:lstStyle/>
          <a:p>
            <a:pPr algn="ctr">
              <a:spcAft>
                <a:spcPts val="800"/>
              </a:spcAft>
            </a:pPr>
            <a:r>
              <a:rPr lang="es-MX" sz="2400" b="1" dirty="0">
                <a:latin typeface="Amasis MT Pro Light" panose="020B0604020202020204" pitchFamily="18" charset="0"/>
                <a:cs typeface="Times New Roman" panose="02020603050405020304" pitchFamily="18" charset="0"/>
              </a:rPr>
              <a:t>SECTOR INSTITUCIONAL</a:t>
            </a:r>
            <a:endParaRPr lang="es-CO" sz="2400" b="1" dirty="0">
              <a:latin typeface="Amasis MT Pro Light" panose="020B0604020202020204" pitchFamily="18" charset="0"/>
              <a:cs typeface="Times New Roman" panose="02020603050405020304" pitchFamily="18" charset="0"/>
            </a:endParaRPr>
          </a:p>
        </p:txBody>
      </p:sp>
      <p:cxnSp>
        <p:nvCxnSpPr>
          <p:cNvPr id="5" name="Conector recto 4">
            <a:extLst>
              <a:ext uri="{FF2B5EF4-FFF2-40B4-BE49-F238E27FC236}">
                <a16:creationId xmlns:a16="http://schemas.microsoft.com/office/drawing/2014/main" id="{B62681FA-4BD6-70A1-F595-9CDC741661EB}"/>
              </a:ext>
            </a:extLst>
          </p:cNvPr>
          <p:cNvCxnSpPr>
            <a:cxnSpLocks/>
          </p:cNvCxnSpPr>
          <p:nvPr/>
        </p:nvCxnSpPr>
        <p:spPr>
          <a:xfrm flipV="1">
            <a:off x="1616477" y="1300098"/>
            <a:ext cx="8052252" cy="55877"/>
          </a:xfrm>
          <a:prstGeom prst="line">
            <a:avLst/>
          </a:prstGeom>
          <a:ln>
            <a:headEnd type="oval"/>
            <a:tailEnd type="oval"/>
          </a:ln>
        </p:spPr>
        <p:style>
          <a:lnRef idx="1">
            <a:schemeClr val="accent4"/>
          </a:lnRef>
          <a:fillRef idx="0">
            <a:schemeClr val="accent4"/>
          </a:fillRef>
          <a:effectRef idx="0">
            <a:schemeClr val="accent4"/>
          </a:effectRef>
          <a:fontRef idx="minor">
            <a:schemeClr val="tx1"/>
          </a:fontRef>
        </p:style>
      </p:cxnSp>
      <p:sp>
        <p:nvSpPr>
          <p:cNvPr id="7" name="CuadroTexto 6">
            <a:extLst>
              <a:ext uri="{FF2B5EF4-FFF2-40B4-BE49-F238E27FC236}">
                <a16:creationId xmlns:a16="http://schemas.microsoft.com/office/drawing/2014/main" id="{9C2E2CE6-528B-766D-A9E6-927073437D10}"/>
              </a:ext>
            </a:extLst>
          </p:cNvPr>
          <p:cNvSpPr txBox="1"/>
          <p:nvPr/>
        </p:nvSpPr>
        <p:spPr>
          <a:xfrm>
            <a:off x="5311693" y="5824021"/>
            <a:ext cx="2726254" cy="960071"/>
          </a:xfrm>
          <a:prstGeom prst="rect">
            <a:avLst/>
          </a:prstGeom>
          <a:ln>
            <a:solidFill>
              <a:schemeClr val="accent6">
                <a:lumMod val="75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lnSpc>
                <a:spcPct val="107000"/>
              </a:lnSpc>
              <a:spcAft>
                <a:spcPts val="800"/>
              </a:spcAft>
            </a:pPr>
            <a:r>
              <a:rPr lang="es-CO" sz="2400" b="1" dirty="0">
                <a:solidFill>
                  <a:schemeClr val="tx1"/>
                </a:solidFill>
                <a:latin typeface="Amasis MT Pro Light" panose="020B0604020202020204" pitchFamily="18" charset="0"/>
                <a:cs typeface="Times New Roman" panose="02020603050405020304" pitchFamily="18" charset="0"/>
              </a:rPr>
              <a:t>Inversión</a:t>
            </a:r>
          </a:p>
          <a:p>
            <a:pPr algn="ctr">
              <a:lnSpc>
                <a:spcPct val="107000"/>
              </a:lnSpc>
              <a:spcAft>
                <a:spcPts val="800"/>
              </a:spcAft>
            </a:pPr>
            <a:r>
              <a:rPr lang="es-CO" sz="2400" b="1" dirty="0">
                <a:solidFill>
                  <a:schemeClr val="tx1"/>
                </a:solidFill>
                <a:latin typeface="Amasis MT Pro Light" panose="020B0604020202020204" pitchFamily="18" charset="0"/>
                <a:cs typeface="Times New Roman" panose="02020603050405020304" pitchFamily="18" charset="0"/>
              </a:rPr>
              <a:t>$292.979.114</a:t>
            </a:r>
          </a:p>
        </p:txBody>
      </p:sp>
      <p:pic>
        <p:nvPicPr>
          <p:cNvPr id="9" name="Imagen 8">
            <a:extLst>
              <a:ext uri="{FF2B5EF4-FFF2-40B4-BE49-F238E27FC236}">
                <a16:creationId xmlns:a16="http://schemas.microsoft.com/office/drawing/2014/main" id="{F394CD84-D0F8-7FAA-8F25-00B7AB35A18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214324" y="2231354"/>
            <a:ext cx="2442633" cy="3256843"/>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547BCF84-9C19-8034-2928-5C702827BCD7}"/>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831394" y="2228472"/>
            <a:ext cx="2450101" cy="3266801"/>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687902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3"/>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4"/>
          <a:stretch>
            <a:fillRect/>
          </a:stretch>
        </p:blipFill>
        <p:spPr>
          <a:xfrm>
            <a:off x="7543800" y="138112"/>
            <a:ext cx="4648200" cy="790575"/>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5"/>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9451731" y="5750114"/>
            <a:ext cx="3259902" cy="1107886"/>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77C9AECC-398F-63DE-70C4-D3C3B39511D1}"/>
              </a:ext>
            </a:extLst>
          </p:cNvPr>
          <p:cNvSpPr txBox="1"/>
          <p:nvPr/>
        </p:nvSpPr>
        <p:spPr>
          <a:xfrm>
            <a:off x="1981199" y="1438211"/>
            <a:ext cx="7220271" cy="646331"/>
          </a:xfrm>
          <a:prstGeom prst="rect">
            <a:avLst/>
          </a:prstGeom>
          <a:solidFill>
            <a:schemeClr val="accent6">
              <a:lumMod val="60000"/>
              <a:lumOff val="40000"/>
            </a:schemeClr>
          </a:solidFill>
        </p:spPr>
        <p:txBody>
          <a:bodyPr wrap="square">
            <a:spAutoFit/>
          </a:bodyPr>
          <a:lstStyle/>
          <a:p>
            <a:pPr algn="ctr">
              <a:spcAft>
                <a:spcPts val="800"/>
              </a:spcAft>
            </a:pPr>
            <a:r>
              <a:rPr lang="es-MX" dirty="0">
                <a:latin typeface="Tw Cen MT Condensed Extra Bold" panose="020B0803020202020204" pitchFamily="34" charset="0"/>
                <a:ea typeface="Times New Roman" panose="02020603050405020304" pitchFamily="18" charset="0"/>
                <a:cs typeface="Times New Roman" panose="02020603050405020304" pitchFamily="18" charset="0"/>
              </a:rPr>
              <a:t>RESTAURACIÓN Y ADECUACIÓN DEL BLOQUE AMINISTRATIVO DE LA SEDE PRINCIPAL VIRGINIA GÓMEZ, ETAPA1 </a:t>
            </a:r>
            <a:endParaRPr lang="es-CO" dirty="0">
              <a:effectLst/>
              <a:latin typeface="Tw Cen MT Condensed Extra Bold" panose="020B0803020202020204" pitchFamily="34" charset="0"/>
              <a:ea typeface="Times New Roman" panose="02020603050405020304" pitchFamily="18" charset="0"/>
              <a:cs typeface="Times New Roman" panose="02020603050405020304" pitchFamily="18" charset="0"/>
            </a:endParaRPr>
          </a:p>
        </p:txBody>
      </p:sp>
      <p:pic>
        <p:nvPicPr>
          <p:cNvPr id="3" name="Imagen 2" descr="Texto&#10;&#10;Descripción generada automáticamente con confianza baja">
            <a:extLst>
              <a:ext uri="{FF2B5EF4-FFF2-40B4-BE49-F238E27FC236}">
                <a16:creationId xmlns:a16="http://schemas.microsoft.com/office/drawing/2014/main" id="{D81A6AAC-E873-1D7A-4959-FCE7273BA5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43800" y="71254"/>
            <a:ext cx="2124929" cy="729773"/>
          </a:xfrm>
          <a:prstGeom prst="rect">
            <a:avLst/>
          </a:prstGeom>
        </p:spPr>
      </p:pic>
      <p:sp>
        <p:nvSpPr>
          <p:cNvPr id="4" name="CuadroTexto 3">
            <a:extLst>
              <a:ext uri="{FF2B5EF4-FFF2-40B4-BE49-F238E27FC236}">
                <a16:creationId xmlns:a16="http://schemas.microsoft.com/office/drawing/2014/main" id="{FDB2979D-3F57-E14A-4828-61F41DE08B6F}"/>
              </a:ext>
            </a:extLst>
          </p:cNvPr>
          <p:cNvSpPr txBox="1"/>
          <p:nvPr/>
        </p:nvSpPr>
        <p:spPr>
          <a:xfrm>
            <a:off x="1747883" y="911499"/>
            <a:ext cx="7434733" cy="461665"/>
          </a:xfrm>
          <a:prstGeom prst="rect">
            <a:avLst/>
          </a:prstGeom>
          <a:noFill/>
        </p:spPr>
        <p:txBody>
          <a:bodyPr wrap="square">
            <a:spAutoFit/>
          </a:bodyPr>
          <a:lstStyle/>
          <a:p>
            <a:pPr algn="ctr">
              <a:spcAft>
                <a:spcPts val="800"/>
              </a:spcAft>
            </a:pPr>
            <a:r>
              <a:rPr lang="es-MX" sz="2400" b="1" dirty="0">
                <a:latin typeface="Amasis MT Pro Light" panose="020B0604020202020204" pitchFamily="18" charset="0"/>
                <a:cs typeface="Times New Roman" panose="02020603050405020304" pitchFamily="18" charset="0"/>
              </a:rPr>
              <a:t>SECTOR INSTITUCIONAL</a:t>
            </a:r>
            <a:endParaRPr lang="es-CO" sz="2400" b="1" dirty="0">
              <a:latin typeface="Amasis MT Pro Light" panose="020B0604020202020204" pitchFamily="18" charset="0"/>
              <a:cs typeface="Times New Roman" panose="02020603050405020304" pitchFamily="18" charset="0"/>
            </a:endParaRPr>
          </a:p>
        </p:txBody>
      </p:sp>
      <p:cxnSp>
        <p:nvCxnSpPr>
          <p:cNvPr id="5" name="Conector recto 4">
            <a:extLst>
              <a:ext uri="{FF2B5EF4-FFF2-40B4-BE49-F238E27FC236}">
                <a16:creationId xmlns:a16="http://schemas.microsoft.com/office/drawing/2014/main" id="{B62681FA-4BD6-70A1-F595-9CDC741661EB}"/>
              </a:ext>
            </a:extLst>
          </p:cNvPr>
          <p:cNvCxnSpPr>
            <a:cxnSpLocks/>
          </p:cNvCxnSpPr>
          <p:nvPr/>
        </p:nvCxnSpPr>
        <p:spPr>
          <a:xfrm flipV="1">
            <a:off x="1616477" y="1300098"/>
            <a:ext cx="8052252" cy="55877"/>
          </a:xfrm>
          <a:prstGeom prst="line">
            <a:avLst/>
          </a:prstGeom>
          <a:ln>
            <a:headEnd type="oval"/>
            <a:tailEnd type="oval"/>
          </a:ln>
        </p:spPr>
        <p:style>
          <a:lnRef idx="1">
            <a:schemeClr val="accent4"/>
          </a:lnRef>
          <a:fillRef idx="0">
            <a:schemeClr val="accent4"/>
          </a:fillRef>
          <a:effectRef idx="0">
            <a:schemeClr val="accent4"/>
          </a:effectRef>
          <a:fontRef idx="minor">
            <a:schemeClr val="tx1"/>
          </a:fontRef>
        </p:style>
      </p:cxnSp>
      <p:sp>
        <p:nvSpPr>
          <p:cNvPr id="7" name="CuadroTexto 6">
            <a:extLst>
              <a:ext uri="{FF2B5EF4-FFF2-40B4-BE49-F238E27FC236}">
                <a16:creationId xmlns:a16="http://schemas.microsoft.com/office/drawing/2014/main" id="{9C2E2CE6-528B-766D-A9E6-927073437D10}"/>
              </a:ext>
            </a:extLst>
          </p:cNvPr>
          <p:cNvSpPr txBox="1"/>
          <p:nvPr/>
        </p:nvSpPr>
        <p:spPr>
          <a:xfrm>
            <a:off x="4279476" y="5334647"/>
            <a:ext cx="2726254" cy="960071"/>
          </a:xfrm>
          <a:prstGeom prst="rect">
            <a:avLst/>
          </a:prstGeom>
          <a:ln>
            <a:solidFill>
              <a:schemeClr val="accent6">
                <a:lumMod val="75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lnSpc>
                <a:spcPct val="107000"/>
              </a:lnSpc>
              <a:spcAft>
                <a:spcPts val="800"/>
              </a:spcAft>
            </a:pPr>
            <a:r>
              <a:rPr lang="es-CO" sz="2400" b="1" dirty="0">
                <a:solidFill>
                  <a:schemeClr val="tx1"/>
                </a:solidFill>
                <a:latin typeface="Amasis MT Pro Light" panose="020B0604020202020204" pitchFamily="18" charset="0"/>
                <a:cs typeface="Times New Roman" panose="02020603050405020304" pitchFamily="18" charset="0"/>
              </a:rPr>
              <a:t>Inversión</a:t>
            </a:r>
          </a:p>
          <a:p>
            <a:pPr algn="ctr">
              <a:lnSpc>
                <a:spcPct val="107000"/>
              </a:lnSpc>
              <a:spcAft>
                <a:spcPts val="800"/>
              </a:spcAft>
            </a:pPr>
            <a:r>
              <a:rPr lang="es-CO" sz="2400" b="1" dirty="0">
                <a:solidFill>
                  <a:schemeClr val="tx1"/>
                </a:solidFill>
                <a:latin typeface="Amasis MT Pro Light" panose="020B0604020202020204" pitchFamily="18" charset="0"/>
                <a:cs typeface="Times New Roman" panose="02020603050405020304" pitchFamily="18" charset="0"/>
              </a:rPr>
              <a:t>$700.000.000</a:t>
            </a:r>
          </a:p>
        </p:txBody>
      </p:sp>
      <p:pic>
        <p:nvPicPr>
          <p:cNvPr id="12" name="Imagen 11">
            <a:extLst>
              <a:ext uri="{FF2B5EF4-FFF2-40B4-BE49-F238E27FC236}">
                <a16:creationId xmlns:a16="http://schemas.microsoft.com/office/drawing/2014/main" id="{40914093-7668-C779-A22B-C2D3E4C86F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27887" y="2481812"/>
            <a:ext cx="3586993" cy="2690245"/>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5" name="Imagen 14">
            <a:extLst>
              <a:ext uri="{FF2B5EF4-FFF2-40B4-BE49-F238E27FC236}">
                <a16:creationId xmlns:a16="http://schemas.microsoft.com/office/drawing/2014/main" id="{49F98730-1F2D-E068-CA4A-FCC89C3DDB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0924" y="2436615"/>
            <a:ext cx="3586993" cy="2690245"/>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7" name="Imagen 16">
            <a:extLst>
              <a:ext uri="{FF2B5EF4-FFF2-40B4-BE49-F238E27FC236}">
                <a16:creationId xmlns:a16="http://schemas.microsoft.com/office/drawing/2014/main" id="{4DED470C-77B9-3F44-C6E2-CDD10476D6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81376" y="2481812"/>
            <a:ext cx="3512493" cy="263437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98130222"/>
      </p:ext>
    </p:extLst>
  </p:cSld>
  <p:clrMapOvr>
    <a:overrideClrMapping bg1="lt1" tx1="dk1" bg2="lt2" tx2="dk2" accent1="accent1" accent2="accent2" accent3="accent3" accent4="accent4" accent5="accent5" accent6="accent6" hlink="hlink" folHlink="folHlink"/>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290121-0B8C-C6CF-E7C0-BBD1E041456A}"/>
              </a:ext>
            </a:extLst>
          </p:cNvPr>
          <p:cNvPicPr>
            <a:picLocks noChangeAspect="1"/>
          </p:cNvPicPr>
          <p:nvPr/>
        </p:nvPicPr>
        <p:blipFill>
          <a:blip r:embed="rId2"/>
          <a:stretch>
            <a:fillRect/>
          </a:stretch>
        </p:blipFill>
        <p:spPr>
          <a:xfrm>
            <a:off x="109537" y="0"/>
            <a:ext cx="3743325" cy="1066800"/>
          </a:xfrm>
          <a:prstGeom prst="rect">
            <a:avLst/>
          </a:prstGeom>
        </p:spPr>
      </p:pic>
      <p:pic>
        <p:nvPicPr>
          <p:cNvPr id="8" name="Imagen 7">
            <a:extLst>
              <a:ext uri="{FF2B5EF4-FFF2-40B4-BE49-F238E27FC236}">
                <a16:creationId xmlns:a16="http://schemas.microsoft.com/office/drawing/2014/main" id="{56225FBA-DFC1-12EA-C904-7078FB4CC3F3}"/>
              </a:ext>
            </a:extLst>
          </p:cNvPr>
          <p:cNvPicPr>
            <a:picLocks noChangeAspect="1"/>
          </p:cNvPicPr>
          <p:nvPr/>
        </p:nvPicPr>
        <p:blipFill>
          <a:blip r:embed="rId3"/>
          <a:stretch>
            <a:fillRect/>
          </a:stretch>
        </p:blipFill>
        <p:spPr>
          <a:xfrm>
            <a:off x="7543800" y="138112"/>
            <a:ext cx="4648200" cy="790575"/>
          </a:xfrm>
          <a:prstGeom prst="rect">
            <a:avLst/>
          </a:prstGeom>
        </p:spPr>
      </p:pic>
      <p:pic>
        <p:nvPicPr>
          <p:cNvPr id="13" name="Imagen 12">
            <a:extLst>
              <a:ext uri="{FF2B5EF4-FFF2-40B4-BE49-F238E27FC236}">
                <a16:creationId xmlns:a16="http://schemas.microsoft.com/office/drawing/2014/main" id="{4ECE7215-A234-B238-A2A6-61A634701177}"/>
              </a:ext>
            </a:extLst>
          </p:cNvPr>
          <p:cNvPicPr>
            <a:picLocks noChangeAspect="1"/>
          </p:cNvPicPr>
          <p:nvPr/>
        </p:nvPicPr>
        <p:blipFill>
          <a:blip r:embed="rId4"/>
          <a:stretch>
            <a:fillRect/>
          </a:stretch>
        </p:blipFill>
        <p:spPr>
          <a:xfrm>
            <a:off x="0" y="6349130"/>
            <a:ext cx="4800600" cy="257175"/>
          </a:xfrm>
          <a:prstGeom prst="rect">
            <a:avLst/>
          </a:prstGeom>
        </p:spPr>
      </p:pic>
      <p:pic>
        <p:nvPicPr>
          <p:cNvPr id="1026" name="WordPictureWatermark887440283">
            <a:extLst>
              <a:ext uri="{FF2B5EF4-FFF2-40B4-BE49-F238E27FC236}">
                <a16:creationId xmlns:a16="http://schemas.microsoft.com/office/drawing/2014/main" id="{3192105E-2657-D8DB-8456-F64CAD8D7711}"/>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9451731" y="5750114"/>
            <a:ext cx="3259902" cy="1107886"/>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77C9AECC-398F-63DE-70C4-D3C3B39511D1}"/>
              </a:ext>
            </a:extLst>
          </p:cNvPr>
          <p:cNvSpPr txBox="1"/>
          <p:nvPr/>
        </p:nvSpPr>
        <p:spPr>
          <a:xfrm>
            <a:off x="2033362" y="1404220"/>
            <a:ext cx="7703305" cy="646331"/>
          </a:xfrm>
          <a:prstGeom prst="rect">
            <a:avLst/>
          </a:prstGeom>
          <a:solidFill>
            <a:schemeClr val="accent6">
              <a:lumMod val="60000"/>
              <a:lumOff val="40000"/>
            </a:schemeClr>
          </a:solidFill>
        </p:spPr>
        <p:txBody>
          <a:bodyPr wrap="square">
            <a:spAutoFit/>
          </a:bodyPr>
          <a:lstStyle/>
          <a:p>
            <a:pPr algn="ctr">
              <a:spcAft>
                <a:spcPts val="800"/>
              </a:spcAft>
            </a:pPr>
            <a:r>
              <a:rPr lang="es-MX" dirty="0">
                <a:latin typeface="Tw Cen MT Condensed Extra Bold" panose="020B0803020202020204" pitchFamily="34" charset="0"/>
                <a:ea typeface="Times New Roman" panose="02020603050405020304" pitchFamily="18" charset="0"/>
                <a:cs typeface="Times New Roman" panose="02020603050405020304" pitchFamily="18" charset="0"/>
              </a:rPr>
              <a:t>Acondicionamiento de tres (3) Centros de Atención para el alojamiento para personas en condición de vulnerabilidad surgidas de situaciones de emergencia humanitaria</a:t>
            </a:r>
            <a:endParaRPr lang="es-CO" dirty="0">
              <a:effectLst/>
              <a:latin typeface="Tw Cen MT Condensed Extra Bold" panose="020B0803020202020204" pitchFamily="34" charset="0"/>
              <a:ea typeface="Times New Roman" panose="02020603050405020304" pitchFamily="18" charset="0"/>
              <a:cs typeface="Times New Roman" panose="02020603050405020304" pitchFamily="18" charset="0"/>
            </a:endParaRPr>
          </a:p>
        </p:txBody>
      </p:sp>
      <p:pic>
        <p:nvPicPr>
          <p:cNvPr id="3" name="Imagen 2" descr="Texto&#10;&#10;Descripción generada automáticamente con confianza baja">
            <a:extLst>
              <a:ext uri="{FF2B5EF4-FFF2-40B4-BE49-F238E27FC236}">
                <a16:creationId xmlns:a16="http://schemas.microsoft.com/office/drawing/2014/main" id="{D81A6AAC-E873-1D7A-4959-FCE7273BA5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3800" y="71254"/>
            <a:ext cx="2124929" cy="729773"/>
          </a:xfrm>
          <a:prstGeom prst="rect">
            <a:avLst/>
          </a:prstGeom>
        </p:spPr>
      </p:pic>
      <p:pic>
        <p:nvPicPr>
          <p:cNvPr id="21" name="Imagen 20">
            <a:extLst>
              <a:ext uri="{FF2B5EF4-FFF2-40B4-BE49-F238E27FC236}">
                <a16:creationId xmlns:a16="http://schemas.microsoft.com/office/drawing/2014/main" id="{F31420AA-2A24-215F-C3B6-C026EE6C1E6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76466" y="2337034"/>
            <a:ext cx="3976303" cy="2649833"/>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4" name="CuadroTexto 3">
            <a:extLst>
              <a:ext uri="{FF2B5EF4-FFF2-40B4-BE49-F238E27FC236}">
                <a16:creationId xmlns:a16="http://schemas.microsoft.com/office/drawing/2014/main" id="{FDB2979D-3F57-E14A-4828-61F41DE08B6F}"/>
              </a:ext>
            </a:extLst>
          </p:cNvPr>
          <p:cNvSpPr txBox="1"/>
          <p:nvPr/>
        </p:nvSpPr>
        <p:spPr>
          <a:xfrm>
            <a:off x="1747883" y="911499"/>
            <a:ext cx="7434733" cy="461665"/>
          </a:xfrm>
          <a:prstGeom prst="rect">
            <a:avLst/>
          </a:prstGeom>
          <a:noFill/>
        </p:spPr>
        <p:txBody>
          <a:bodyPr wrap="square">
            <a:spAutoFit/>
          </a:bodyPr>
          <a:lstStyle/>
          <a:p>
            <a:pPr algn="ctr">
              <a:spcAft>
                <a:spcPts val="800"/>
              </a:spcAft>
            </a:pPr>
            <a:r>
              <a:rPr lang="es-MX" sz="2400" b="1" dirty="0">
                <a:latin typeface="Amasis MT Pro Light" panose="020B0604020202020204" pitchFamily="18" charset="0"/>
                <a:cs typeface="Times New Roman" panose="02020603050405020304" pitchFamily="18" charset="0"/>
              </a:rPr>
              <a:t>CENTRO DE VIDA</a:t>
            </a:r>
            <a:endParaRPr lang="es-CO" sz="2400" b="1" dirty="0">
              <a:latin typeface="Amasis MT Pro Light" panose="020B0604020202020204" pitchFamily="18" charset="0"/>
              <a:cs typeface="Times New Roman" panose="02020603050405020304" pitchFamily="18" charset="0"/>
            </a:endParaRPr>
          </a:p>
        </p:txBody>
      </p:sp>
      <p:cxnSp>
        <p:nvCxnSpPr>
          <p:cNvPr id="5" name="Conector recto 4">
            <a:extLst>
              <a:ext uri="{FF2B5EF4-FFF2-40B4-BE49-F238E27FC236}">
                <a16:creationId xmlns:a16="http://schemas.microsoft.com/office/drawing/2014/main" id="{B62681FA-4BD6-70A1-F595-9CDC741661EB}"/>
              </a:ext>
            </a:extLst>
          </p:cNvPr>
          <p:cNvCxnSpPr>
            <a:cxnSpLocks/>
          </p:cNvCxnSpPr>
          <p:nvPr/>
        </p:nvCxnSpPr>
        <p:spPr>
          <a:xfrm flipV="1">
            <a:off x="1616477" y="1300098"/>
            <a:ext cx="8052252" cy="55877"/>
          </a:xfrm>
          <a:prstGeom prst="line">
            <a:avLst/>
          </a:prstGeom>
          <a:ln>
            <a:headEnd type="oval"/>
            <a:tailEnd type="oval"/>
          </a:ln>
        </p:spPr>
        <p:style>
          <a:lnRef idx="1">
            <a:schemeClr val="accent4"/>
          </a:lnRef>
          <a:fillRef idx="0">
            <a:schemeClr val="accent4"/>
          </a:fillRef>
          <a:effectRef idx="0">
            <a:schemeClr val="accent4"/>
          </a:effectRef>
          <a:fontRef idx="minor">
            <a:schemeClr val="tx1"/>
          </a:fontRef>
        </p:style>
      </p:cxnSp>
      <p:sp>
        <p:nvSpPr>
          <p:cNvPr id="7" name="CuadroTexto 6">
            <a:extLst>
              <a:ext uri="{FF2B5EF4-FFF2-40B4-BE49-F238E27FC236}">
                <a16:creationId xmlns:a16="http://schemas.microsoft.com/office/drawing/2014/main" id="{9C2E2CE6-528B-766D-A9E6-927073437D10}"/>
              </a:ext>
            </a:extLst>
          </p:cNvPr>
          <p:cNvSpPr txBox="1"/>
          <p:nvPr/>
        </p:nvSpPr>
        <p:spPr>
          <a:xfrm>
            <a:off x="5199229" y="2489482"/>
            <a:ext cx="4292587" cy="1460593"/>
          </a:xfrm>
          <a:prstGeom prst="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pPr>
              <a:lnSpc>
                <a:spcPct val="107000"/>
              </a:lnSpc>
              <a:spcAft>
                <a:spcPts val="800"/>
              </a:spcAft>
            </a:pPr>
            <a:r>
              <a:rPr lang="es-CO" sz="1400" dirty="0">
                <a:solidFill>
                  <a:srgbClr val="000000"/>
                </a:solidFill>
                <a:latin typeface="Gill Sans MT" panose="020B0502020104020203" pitchFamily="34" charset="0"/>
                <a:ea typeface="Times New Roman" panose="02020603050405020304" pitchFamily="18" charset="0"/>
              </a:rPr>
              <a:t>Se contempló la</a:t>
            </a:r>
            <a:r>
              <a:rPr lang="es-CO" sz="1400" dirty="0">
                <a:solidFill>
                  <a:srgbClr val="000000"/>
                </a:solidFill>
                <a:effectLst/>
                <a:latin typeface="Gill Sans MT" panose="020B0502020104020203" pitchFamily="34" charset="0"/>
                <a:ea typeface="Times New Roman" panose="02020603050405020304" pitchFamily="18" charset="0"/>
              </a:rPr>
              <a:t> </a:t>
            </a:r>
            <a:r>
              <a:rPr lang="es-CO" sz="1400" dirty="0">
                <a:solidFill>
                  <a:srgbClr val="000000"/>
                </a:solidFill>
                <a:latin typeface="Gill Sans MT" panose="020B0502020104020203" pitchFamily="34" charset="0"/>
                <a:ea typeface="Times New Roman" panose="02020603050405020304" pitchFamily="18" charset="0"/>
              </a:rPr>
              <a:t>r</a:t>
            </a:r>
            <a:r>
              <a:rPr lang="es-CO" sz="1400" dirty="0">
                <a:solidFill>
                  <a:srgbClr val="000000"/>
                </a:solidFill>
                <a:effectLst/>
                <a:latin typeface="Gill Sans MT" panose="020B0502020104020203" pitchFamily="34" charset="0"/>
                <a:ea typeface="Times New Roman" panose="02020603050405020304" pitchFamily="18" charset="0"/>
              </a:rPr>
              <a:t>emodelación adecuación y/o reparaciones locativas de los centros de vida canitas, Luis </a:t>
            </a:r>
            <a:r>
              <a:rPr lang="es-CO" sz="1400" dirty="0" err="1">
                <a:solidFill>
                  <a:srgbClr val="000000"/>
                </a:solidFill>
                <a:effectLst/>
                <a:latin typeface="Gill Sans MT" panose="020B0502020104020203" pitchFamily="34" charset="0"/>
                <a:ea typeface="Times New Roman" panose="02020603050405020304" pitchFamily="18" charset="0"/>
              </a:rPr>
              <a:t>Ebrath</a:t>
            </a:r>
            <a:r>
              <a:rPr lang="es-CO" sz="1400" dirty="0">
                <a:solidFill>
                  <a:srgbClr val="000000"/>
                </a:solidFill>
                <a:effectLst/>
                <a:latin typeface="Gill Sans MT" panose="020B0502020104020203" pitchFamily="34" charset="0"/>
                <a:ea typeface="Times New Roman" panose="02020603050405020304" pitchFamily="18" charset="0"/>
              </a:rPr>
              <a:t>, y Sagrado corazón para la atención del adulto mayor en el municipio  Ciénaga, Magdalena con capacidad de atención de 1.800 adultos mayores en el área urbana.</a:t>
            </a:r>
            <a:endParaRPr lang="es-CO" sz="1400" dirty="0">
              <a:effectLst/>
              <a:latin typeface="Gill Sans MT" panose="020B0502020104020203" pitchFamily="34" charset="0"/>
              <a:ea typeface="Times New Roman" panose="02020603050405020304" pitchFamily="18" charset="0"/>
            </a:endParaRPr>
          </a:p>
        </p:txBody>
      </p:sp>
      <p:pic>
        <p:nvPicPr>
          <p:cNvPr id="12" name="Imagen 11">
            <a:extLst>
              <a:ext uri="{FF2B5EF4-FFF2-40B4-BE49-F238E27FC236}">
                <a16:creationId xmlns:a16="http://schemas.microsoft.com/office/drawing/2014/main" id="{A31068E0-B54D-8F64-467F-519BA24C2E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85014" y="4201770"/>
            <a:ext cx="3606802" cy="2404535"/>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1312063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3843</TotalTime>
  <Words>5776</Words>
  <Application>Microsoft Office PowerPoint</Application>
  <PresentationFormat>Panorámica</PresentationFormat>
  <Paragraphs>1072</Paragraphs>
  <Slides>119</Slides>
  <Notes>0</Notes>
  <HiddenSlides>0</HiddenSlides>
  <MMClips>0</MMClips>
  <ScaleCrop>false</ScaleCrop>
  <HeadingPairs>
    <vt:vector size="6" baseType="variant">
      <vt:variant>
        <vt:lpstr>Fuentes usadas</vt:lpstr>
      </vt:variant>
      <vt:variant>
        <vt:i4>14</vt:i4>
      </vt:variant>
      <vt:variant>
        <vt:lpstr>Tema</vt:lpstr>
      </vt:variant>
      <vt:variant>
        <vt:i4>1</vt:i4>
      </vt:variant>
      <vt:variant>
        <vt:lpstr>Títulos de diapositiva</vt:lpstr>
      </vt:variant>
      <vt:variant>
        <vt:i4>119</vt:i4>
      </vt:variant>
    </vt:vector>
  </HeadingPairs>
  <TitlesOfParts>
    <vt:vector size="134" baseType="lpstr">
      <vt:lpstr>Aldhabi</vt:lpstr>
      <vt:lpstr>Amasis MT Pro</vt:lpstr>
      <vt:lpstr>Amasis MT Pro Light</vt:lpstr>
      <vt:lpstr>Arial</vt:lpstr>
      <vt:lpstr>Arial Black</vt:lpstr>
      <vt:lpstr>Bodoni MT</vt:lpstr>
      <vt:lpstr>Calibri</vt:lpstr>
      <vt:lpstr>Calibri Light</vt:lpstr>
      <vt:lpstr>Cochocib Script Latin Pro</vt:lpstr>
      <vt:lpstr>Franklin Gothic Demi Cond</vt:lpstr>
      <vt:lpstr>Gill Sans MT</vt:lpstr>
      <vt:lpstr>Lucida Calligraphy</vt:lpstr>
      <vt:lpstr>Times New Roman</vt:lpstr>
      <vt:lpstr>Tw Cen MT Condensed Extra Bold</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La Secretaría de Hacienda del municipio de Ciénaga es una dependencia de la administración municipal,  su función principal está en darle manejo eficiente a las finanzas municipales.  Dentro del Plan de Desarrollo “Ciénaga  Avanza de la Mano con el Pueblo 2020 – 2023”, existe el compromiso expreso del señor Alcalde Dr. Luis Alberto Tete Samper, a desarrollar y realizar las finanzas saludables; lo que permitirá el manejo eficiente y eficaz de la finanza municipal;  manteniendo la sostenibilidad, transformación y el progreso del municipio en materia fiscal, en conjunto con la realización de las respectivas gestiones administrativas para continuar con el cumplimiento del mismo.  Así mismo, el compromiso de mantener el proceso de sostenibilidad contable y fortalecer la gestión tributaria para mejorar el recaudo de los tributos que hacen parte de las fuentes de ingresos del presupuesto del municipio, con la finalidad de fortalecer la hacienda municipal.</vt:lpstr>
      <vt:lpstr>Presentación de PowerPoint</vt:lpstr>
      <vt:lpstr>INGRESOS CON SITUACION Y SIN SITUACION DE FONDOS A NOVIEMBRE DE 2023</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Empoderamiento de las mujeres en la zona rural de Ciénaga</vt:lpstr>
      <vt:lpstr>Presentación de PowerPoint</vt:lpstr>
      <vt:lpstr>Presentación de PowerPoint</vt:lpstr>
      <vt:lpstr>Presentación de PowerPoint</vt:lpstr>
      <vt:lpstr>Presentación de PowerPoint</vt:lpstr>
      <vt:lpstr>Presentación de PowerPoint</vt:lpstr>
      <vt:lpstr>Fortalecimiento técnico y socio empresarial en la producción agrícola para la seguridad alimentaria de las comunidades kogui.</vt:lpstr>
      <vt:lpstr>Presentación de PowerPoint</vt:lpstr>
      <vt:lpstr>Presentación de PowerPoint</vt:lpstr>
      <vt:lpstr>Presentación de PowerPoint</vt:lpstr>
      <vt:lpstr>Presentación de PowerPoint</vt:lpstr>
      <vt:lpstr>Presentación de PowerPoint</vt:lpstr>
      <vt:lpstr>Presentación de PowerPoint</vt:lpstr>
      <vt:lpstr>Proyecto con niños y niñas víctimas del municipio</vt:lpstr>
      <vt:lpstr>Presentación de PowerPoint</vt:lpstr>
      <vt:lpstr>Presentación de PowerPoint</vt:lpstr>
      <vt:lpstr>Presentación de PowerPoint</vt:lpstr>
      <vt:lpstr>Presentación de PowerPoint</vt:lpstr>
      <vt:lpstr>Presentación de PowerPoint</vt:lpstr>
      <vt:lpstr>SEGURIDAD CIUDADANA </vt:lpstr>
      <vt:lpstr>Seguridad Ciudadana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esilda cristina peña morales</dc:creator>
  <cp:lastModifiedBy>AIRLAN</cp:lastModifiedBy>
  <cp:revision>97</cp:revision>
  <dcterms:created xsi:type="dcterms:W3CDTF">2023-04-18T03:01:36Z</dcterms:created>
  <dcterms:modified xsi:type="dcterms:W3CDTF">2024-04-10T20:38:07Z</dcterms:modified>
</cp:coreProperties>
</file>